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78" y="-8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7ECDE95-094E-4C02-AC36-267CB4BCD890}" type="datetimeFigureOut">
              <a:rPr lang="ru-RU" smtClean="0"/>
              <a:t>05.07.2023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7D588-220F-40F1-AE8B-20CBB43A521E}" type="slidenum">
              <a:rPr lang="ru-RU" smtClean="0"/>
              <a:t>‹#›</a:t>
            </a:fld>
            <a:endParaRPr lang="ru-RU"/>
          </a:p>
        </p:txBody>
      </p:sp>
    </p:spTree>
    <p:extLst>
      <p:ext uri="{BB962C8B-B14F-4D97-AF65-F5344CB8AC3E}">
        <p14:creationId xmlns:p14="http://schemas.microsoft.com/office/powerpoint/2010/main" val="410684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ECDE95-094E-4C02-AC36-267CB4BCD890}" type="datetimeFigureOut">
              <a:rPr lang="ru-RU" smtClean="0"/>
              <a:t>05.07.2023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7D588-220F-40F1-AE8B-20CBB43A521E}" type="slidenum">
              <a:rPr lang="ru-RU" smtClean="0"/>
              <a:t>‹#›</a:t>
            </a:fld>
            <a:endParaRPr lang="ru-RU"/>
          </a:p>
        </p:txBody>
      </p:sp>
    </p:spTree>
    <p:extLst>
      <p:ext uri="{BB962C8B-B14F-4D97-AF65-F5344CB8AC3E}">
        <p14:creationId xmlns:p14="http://schemas.microsoft.com/office/powerpoint/2010/main" val="106275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ECDE95-094E-4C02-AC36-267CB4BCD890}" type="datetimeFigureOut">
              <a:rPr lang="ru-RU" smtClean="0"/>
              <a:t>05.07.2023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7D588-220F-40F1-AE8B-20CBB43A521E}"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7463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ECDE95-094E-4C02-AC36-267CB4BCD890}" type="datetimeFigureOut">
              <a:rPr lang="ru-RU" smtClean="0"/>
              <a:t>05.07.2023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7D588-220F-40F1-AE8B-20CBB43A521E}" type="slidenum">
              <a:rPr lang="ru-RU" smtClean="0"/>
              <a:t>‹#›</a:t>
            </a:fld>
            <a:endParaRPr lang="ru-RU"/>
          </a:p>
        </p:txBody>
      </p:sp>
    </p:spTree>
    <p:extLst>
      <p:ext uri="{BB962C8B-B14F-4D97-AF65-F5344CB8AC3E}">
        <p14:creationId xmlns:p14="http://schemas.microsoft.com/office/powerpoint/2010/main" val="856697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ECDE95-094E-4C02-AC36-267CB4BCD890}" type="datetimeFigureOut">
              <a:rPr lang="ru-RU" smtClean="0"/>
              <a:t>05.07.2023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7D588-220F-40F1-AE8B-20CBB43A521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17101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ECDE95-094E-4C02-AC36-267CB4BCD890}" type="datetimeFigureOut">
              <a:rPr lang="ru-RU" smtClean="0"/>
              <a:t>05.07.2023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7D588-220F-40F1-AE8B-20CBB43A521E}" type="slidenum">
              <a:rPr lang="ru-RU" smtClean="0"/>
              <a:t>‹#›</a:t>
            </a:fld>
            <a:endParaRPr lang="ru-RU"/>
          </a:p>
        </p:txBody>
      </p:sp>
    </p:spTree>
    <p:extLst>
      <p:ext uri="{BB962C8B-B14F-4D97-AF65-F5344CB8AC3E}">
        <p14:creationId xmlns:p14="http://schemas.microsoft.com/office/powerpoint/2010/main" val="262896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ECDE95-094E-4C02-AC36-267CB4BCD890}" type="datetimeFigureOut">
              <a:rPr lang="ru-RU" smtClean="0"/>
              <a:t>05.07.2023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7D588-220F-40F1-AE8B-20CBB43A521E}" type="slidenum">
              <a:rPr lang="ru-RU" smtClean="0"/>
              <a:t>‹#›</a:t>
            </a:fld>
            <a:endParaRPr lang="ru-RU"/>
          </a:p>
        </p:txBody>
      </p:sp>
    </p:spTree>
    <p:extLst>
      <p:ext uri="{BB962C8B-B14F-4D97-AF65-F5344CB8AC3E}">
        <p14:creationId xmlns:p14="http://schemas.microsoft.com/office/powerpoint/2010/main" val="1843852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ECDE95-094E-4C02-AC36-267CB4BCD890}" type="datetimeFigureOut">
              <a:rPr lang="ru-RU" smtClean="0"/>
              <a:t>05.07.2023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7D588-220F-40F1-AE8B-20CBB43A521E}" type="slidenum">
              <a:rPr lang="ru-RU" smtClean="0"/>
              <a:t>‹#›</a:t>
            </a:fld>
            <a:endParaRPr lang="ru-RU"/>
          </a:p>
        </p:txBody>
      </p:sp>
    </p:spTree>
    <p:extLst>
      <p:ext uri="{BB962C8B-B14F-4D97-AF65-F5344CB8AC3E}">
        <p14:creationId xmlns:p14="http://schemas.microsoft.com/office/powerpoint/2010/main" val="108778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ECDE95-094E-4C02-AC36-267CB4BCD890}" type="datetimeFigureOut">
              <a:rPr lang="ru-RU" smtClean="0"/>
              <a:t>05.07.2023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7D588-220F-40F1-AE8B-20CBB43A521E}" type="slidenum">
              <a:rPr lang="ru-RU" smtClean="0"/>
              <a:t>‹#›</a:t>
            </a:fld>
            <a:endParaRPr lang="ru-RU"/>
          </a:p>
        </p:txBody>
      </p:sp>
    </p:spTree>
    <p:extLst>
      <p:ext uri="{BB962C8B-B14F-4D97-AF65-F5344CB8AC3E}">
        <p14:creationId xmlns:p14="http://schemas.microsoft.com/office/powerpoint/2010/main" val="233818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ECDE95-094E-4C02-AC36-267CB4BCD890}" type="datetimeFigureOut">
              <a:rPr lang="ru-RU" smtClean="0"/>
              <a:t>05.07.2023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27D588-220F-40F1-AE8B-20CBB43A521E}" type="slidenum">
              <a:rPr lang="ru-RU" smtClean="0"/>
              <a:t>‹#›</a:t>
            </a:fld>
            <a:endParaRPr lang="ru-RU"/>
          </a:p>
        </p:txBody>
      </p:sp>
    </p:spTree>
    <p:extLst>
      <p:ext uri="{BB962C8B-B14F-4D97-AF65-F5344CB8AC3E}">
        <p14:creationId xmlns:p14="http://schemas.microsoft.com/office/powerpoint/2010/main" val="287176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7ECDE95-094E-4C02-AC36-267CB4BCD890}" type="datetimeFigureOut">
              <a:rPr lang="ru-RU" smtClean="0"/>
              <a:t>05.07.2023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27D588-220F-40F1-AE8B-20CBB43A521E}" type="slidenum">
              <a:rPr lang="ru-RU" smtClean="0"/>
              <a:t>‹#›</a:t>
            </a:fld>
            <a:endParaRPr lang="ru-RU"/>
          </a:p>
        </p:txBody>
      </p:sp>
    </p:spTree>
    <p:extLst>
      <p:ext uri="{BB962C8B-B14F-4D97-AF65-F5344CB8AC3E}">
        <p14:creationId xmlns:p14="http://schemas.microsoft.com/office/powerpoint/2010/main" val="321986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7ECDE95-094E-4C02-AC36-267CB4BCD890}" type="datetimeFigureOut">
              <a:rPr lang="ru-RU" smtClean="0"/>
              <a:t>05.07.2023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127D588-220F-40F1-AE8B-20CBB43A521E}" type="slidenum">
              <a:rPr lang="ru-RU" smtClean="0"/>
              <a:t>‹#›</a:t>
            </a:fld>
            <a:endParaRPr lang="ru-RU"/>
          </a:p>
        </p:txBody>
      </p:sp>
    </p:spTree>
    <p:extLst>
      <p:ext uri="{BB962C8B-B14F-4D97-AF65-F5344CB8AC3E}">
        <p14:creationId xmlns:p14="http://schemas.microsoft.com/office/powerpoint/2010/main" val="141912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7ECDE95-094E-4C02-AC36-267CB4BCD890}" type="datetimeFigureOut">
              <a:rPr lang="ru-RU" smtClean="0"/>
              <a:t>05.07.2023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127D588-220F-40F1-AE8B-20CBB43A521E}" type="slidenum">
              <a:rPr lang="ru-RU" smtClean="0"/>
              <a:t>‹#›</a:t>
            </a:fld>
            <a:endParaRPr lang="ru-RU"/>
          </a:p>
        </p:txBody>
      </p:sp>
    </p:spTree>
    <p:extLst>
      <p:ext uri="{BB962C8B-B14F-4D97-AF65-F5344CB8AC3E}">
        <p14:creationId xmlns:p14="http://schemas.microsoft.com/office/powerpoint/2010/main" val="380901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CDE95-094E-4C02-AC36-267CB4BCD890}" type="datetimeFigureOut">
              <a:rPr lang="ru-RU" smtClean="0"/>
              <a:t>05.07.2023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127D588-220F-40F1-AE8B-20CBB43A521E}" type="slidenum">
              <a:rPr lang="ru-RU" smtClean="0"/>
              <a:t>‹#›</a:t>
            </a:fld>
            <a:endParaRPr lang="ru-RU"/>
          </a:p>
        </p:txBody>
      </p:sp>
    </p:spTree>
    <p:extLst>
      <p:ext uri="{BB962C8B-B14F-4D97-AF65-F5344CB8AC3E}">
        <p14:creationId xmlns:p14="http://schemas.microsoft.com/office/powerpoint/2010/main" val="204413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ECDE95-094E-4C02-AC36-267CB4BCD890}" type="datetimeFigureOut">
              <a:rPr lang="ru-RU" smtClean="0"/>
              <a:t>05.07.2023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27D588-220F-40F1-AE8B-20CBB43A521E}" type="slidenum">
              <a:rPr lang="ru-RU" smtClean="0"/>
              <a:t>‹#›</a:t>
            </a:fld>
            <a:endParaRPr lang="ru-RU"/>
          </a:p>
        </p:txBody>
      </p:sp>
    </p:spTree>
    <p:extLst>
      <p:ext uri="{BB962C8B-B14F-4D97-AF65-F5344CB8AC3E}">
        <p14:creationId xmlns:p14="http://schemas.microsoft.com/office/powerpoint/2010/main" val="92445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ECDE95-094E-4C02-AC36-267CB4BCD890}" type="datetimeFigureOut">
              <a:rPr lang="ru-RU" smtClean="0"/>
              <a:t>05.07.2023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27D588-220F-40F1-AE8B-20CBB43A521E}" type="slidenum">
              <a:rPr lang="ru-RU" smtClean="0"/>
              <a:t>‹#›</a:t>
            </a:fld>
            <a:endParaRPr lang="ru-RU"/>
          </a:p>
        </p:txBody>
      </p:sp>
    </p:spTree>
    <p:extLst>
      <p:ext uri="{BB962C8B-B14F-4D97-AF65-F5344CB8AC3E}">
        <p14:creationId xmlns:p14="http://schemas.microsoft.com/office/powerpoint/2010/main" val="24513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ECDE95-094E-4C02-AC36-267CB4BCD890}" type="datetimeFigureOut">
              <a:rPr lang="ru-RU" smtClean="0"/>
              <a:t>05.07.2023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127D588-220F-40F1-AE8B-20CBB43A521E}" type="slidenum">
              <a:rPr lang="ru-RU" smtClean="0"/>
              <a:t>‹#›</a:t>
            </a:fld>
            <a:endParaRPr lang="ru-RU"/>
          </a:p>
        </p:txBody>
      </p:sp>
    </p:spTree>
    <p:extLst>
      <p:ext uri="{BB962C8B-B14F-4D97-AF65-F5344CB8AC3E}">
        <p14:creationId xmlns:p14="http://schemas.microsoft.com/office/powerpoint/2010/main" val="2528126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91407" y="155275"/>
            <a:ext cx="9077544" cy="1911486"/>
          </a:xfrm>
        </p:spPr>
        <p:txBody>
          <a:bodyPr/>
          <a:lstStyle/>
          <a:p>
            <a:pPr algn="l"/>
            <a:r>
              <a:rPr lang="en-US" sz="4000" b="1" dirty="0"/>
              <a:t>UCH FAZALI ASINXRON DVIGATELNING ISHLASH PRINSIPI </a:t>
            </a:r>
            <a:r>
              <a:rPr lang="ru-RU" sz="4000" dirty="0"/>
              <a:t/>
            </a:r>
            <a:br>
              <a:rPr lang="ru-RU" sz="4000" dirty="0"/>
            </a:br>
            <a:endParaRPr lang="ru-RU" sz="4000" dirty="0"/>
          </a:p>
        </p:txBody>
      </p:sp>
      <p:sp>
        <p:nvSpPr>
          <p:cNvPr id="3" name="Подзаголовок 2"/>
          <p:cNvSpPr>
            <a:spLocks noGrp="1"/>
          </p:cNvSpPr>
          <p:nvPr>
            <p:ph type="subTitle" idx="1"/>
          </p:nvPr>
        </p:nvSpPr>
        <p:spPr>
          <a:xfrm>
            <a:off x="1291407" y="2265165"/>
            <a:ext cx="9077544" cy="4221899"/>
          </a:xfrm>
        </p:spPr>
        <p:txBody>
          <a:bodyPr>
            <a:normAutofit fontScale="85000" lnSpcReduction="20000"/>
          </a:bodyPr>
          <a:lstStyle/>
          <a:p>
            <a:r>
              <a:rPr lang="ru-RU" b="1" dirty="0"/>
              <a:t> </a:t>
            </a:r>
            <a:endParaRPr lang="ru-RU" dirty="0"/>
          </a:p>
          <a:p>
            <a:r>
              <a:rPr lang="en-US" dirty="0" err="1"/>
              <a:t>Sinxron</a:t>
            </a:r>
            <a:r>
              <a:rPr lang="en-US" dirty="0"/>
              <a:t> </a:t>
            </a:r>
            <a:r>
              <a:rPr lang="en-US" dirty="0" err="1"/>
              <a:t>dvigatellarning</a:t>
            </a:r>
            <a:r>
              <a:rPr lang="en-US" dirty="0"/>
              <a:t> stator </a:t>
            </a:r>
            <a:r>
              <a:rPr lang="en-US" dirty="0" err="1"/>
              <a:t>o‘ramida</a:t>
            </a:r>
            <a:r>
              <a:rPr lang="en-US" dirty="0"/>
              <a:t> </a:t>
            </a:r>
            <a:r>
              <a:rPr lang="en-US" dirty="0" err="1"/>
              <a:t>o‘zgaruvchan</a:t>
            </a:r>
            <a:r>
              <a:rPr lang="en-US" dirty="0"/>
              <a:t> </a:t>
            </a:r>
            <a:r>
              <a:rPr lang="en-US" dirty="0" err="1"/>
              <a:t>tok</a:t>
            </a:r>
            <a:r>
              <a:rPr lang="en-US" dirty="0"/>
              <a:t> </a:t>
            </a:r>
            <a:r>
              <a:rPr lang="en-US" dirty="0" err="1"/>
              <a:t>hosil</a:t>
            </a:r>
            <a:r>
              <a:rPr lang="en-US" dirty="0"/>
              <a:t> </a:t>
            </a:r>
            <a:r>
              <a:rPr lang="en-US" dirty="0" err="1"/>
              <a:t>qilgan</a:t>
            </a:r>
            <a:r>
              <a:rPr lang="en-US" dirty="0"/>
              <a:t> </a:t>
            </a:r>
            <a:r>
              <a:rPr lang="en-US" dirty="0" err="1"/>
              <a:t>magnit</a:t>
            </a:r>
            <a:r>
              <a:rPr lang="en-US" dirty="0"/>
              <a:t> </a:t>
            </a:r>
            <a:r>
              <a:rPr lang="en-US" dirty="0" err="1"/>
              <a:t>maydoni</a:t>
            </a:r>
            <a:r>
              <a:rPr lang="en-US" dirty="0"/>
              <a:t> rotor </a:t>
            </a:r>
            <a:r>
              <a:rPr lang="en-US" dirty="0" err="1"/>
              <a:t>o‘ramidan</a:t>
            </a:r>
            <a:r>
              <a:rPr lang="en-US" dirty="0"/>
              <a:t> </a:t>
            </a:r>
            <a:r>
              <a:rPr lang="en-US" dirty="0" err="1"/>
              <a:t>o‘tgan</a:t>
            </a:r>
            <a:r>
              <a:rPr lang="en-US" dirty="0"/>
              <a:t> </a:t>
            </a:r>
            <a:r>
              <a:rPr lang="en-US" dirty="0" err="1"/>
              <a:t>o‘zgarmas</a:t>
            </a:r>
            <a:r>
              <a:rPr lang="en-US" dirty="0"/>
              <a:t> </a:t>
            </a:r>
            <a:r>
              <a:rPr lang="en-US" dirty="0" err="1"/>
              <a:t>tok</a:t>
            </a:r>
            <a:r>
              <a:rPr lang="en-US" dirty="0"/>
              <a:t> </a:t>
            </a:r>
            <a:r>
              <a:rPr lang="en-US" dirty="0" err="1"/>
              <a:t>magnit</a:t>
            </a:r>
            <a:r>
              <a:rPr lang="en-US" dirty="0"/>
              <a:t> </a:t>
            </a:r>
            <a:r>
              <a:rPr lang="en-US" dirty="0" err="1"/>
              <a:t>maydoni</a:t>
            </a:r>
            <a:r>
              <a:rPr lang="en-US" dirty="0"/>
              <a:t> </a:t>
            </a:r>
            <a:r>
              <a:rPr lang="en-US" dirty="0" err="1"/>
              <a:t>bilan</a:t>
            </a:r>
            <a:r>
              <a:rPr lang="en-US" dirty="0"/>
              <a:t> </a:t>
            </a:r>
            <a:r>
              <a:rPr lang="en-US" dirty="0" err="1"/>
              <a:t>o‘zaro</a:t>
            </a:r>
            <a:r>
              <a:rPr lang="en-US" dirty="0"/>
              <a:t> </a:t>
            </a:r>
            <a:r>
              <a:rPr lang="en-US" dirty="0" err="1"/>
              <a:t>ta’siri</a:t>
            </a:r>
            <a:r>
              <a:rPr lang="en-US" dirty="0"/>
              <a:t> </a:t>
            </a:r>
            <a:r>
              <a:rPr lang="en-US" dirty="0" err="1"/>
              <a:t>natijasida</a:t>
            </a:r>
            <a:r>
              <a:rPr lang="en-US" dirty="0"/>
              <a:t> rotor </a:t>
            </a:r>
            <a:r>
              <a:rPr lang="en-US" dirty="0" err="1"/>
              <a:t>aylanadi</a:t>
            </a:r>
            <a:r>
              <a:rPr lang="en-US" dirty="0"/>
              <a:t>. </a:t>
            </a:r>
            <a:r>
              <a:rPr lang="en-US" dirty="0" err="1"/>
              <a:t>Sinxron</a:t>
            </a:r>
            <a:r>
              <a:rPr lang="en-US" dirty="0"/>
              <a:t> </a:t>
            </a:r>
            <a:r>
              <a:rPr lang="en-US" dirty="0" err="1"/>
              <a:t>dvigatelning</a:t>
            </a:r>
            <a:r>
              <a:rPr lang="en-US" dirty="0"/>
              <a:t> </a:t>
            </a:r>
            <a:r>
              <a:rPr lang="en-US" dirty="0" err="1"/>
              <a:t>rotori</a:t>
            </a:r>
            <a:r>
              <a:rPr lang="en-US" dirty="0"/>
              <a:t> </a:t>
            </a:r>
            <a:r>
              <a:rPr lang="en-US" dirty="0" err="1"/>
              <a:t>ma’lum</a:t>
            </a:r>
            <a:r>
              <a:rPr lang="en-US" dirty="0"/>
              <a:t> </a:t>
            </a:r>
            <a:r>
              <a:rPr lang="en-US" dirty="0" err="1"/>
              <a:t>tezlik</a:t>
            </a:r>
            <a:r>
              <a:rPr lang="en-US" dirty="0"/>
              <a:t> </a:t>
            </a:r>
            <a:r>
              <a:rPr lang="en-US" dirty="0" err="1"/>
              <a:t>bilan</a:t>
            </a:r>
            <a:r>
              <a:rPr lang="en-US" dirty="0"/>
              <a:t> </a:t>
            </a:r>
            <a:r>
              <a:rPr lang="en-US" dirty="0" err="1"/>
              <a:t>aylanishi</a:t>
            </a:r>
            <a:r>
              <a:rPr lang="en-US" dirty="0"/>
              <a:t> </a:t>
            </a:r>
            <a:r>
              <a:rPr lang="en-US" dirty="0" err="1"/>
              <a:t>kerak</a:t>
            </a:r>
            <a:r>
              <a:rPr lang="en-US" dirty="0"/>
              <a:t>. </a:t>
            </a:r>
            <a:endParaRPr lang="ru-RU" dirty="0"/>
          </a:p>
          <a:p>
            <a:r>
              <a:rPr lang="en-US" dirty="0"/>
              <a:t> </a:t>
            </a:r>
            <a:endParaRPr lang="ru-RU" dirty="0"/>
          </a:p>
          <a:p>
            <a:r>
              <a:rPr lang="en-US" dirty="0" err="1"/>
              <a:t>Sinxron</a:t>
            </a:r>
            <a:r>
              <a:rPr lang="en-US" dirty="0"/>
              <a:t> </a:t>
            </a:r>
            <a:r>
              <a:rPr lang="en-US" dirty="0" err="1"/>
              <a:t>dvigatelni</a:t>
            </a:r>
            <a:r>
              <a:rPr lang="en-US" dirty="0"/>
              <a:t> </a:t>
            </a:r>
            <a:r>
              <a:rPr lang="en-US" dirty="0" err="1"/>
              <a:t>ishga</a:t>
            </a:r>
            <a:r>
              <a:rPr lang="en-US" dirty="0"/>
              <a:t> </a:t>
            </a:r>
            <a:r>
              <a:rPr lang="en-US" dirty="0" err="1"/>
              <a:t>tushirish</a:t>
            </a:r>
            <a:r>
              <a:rPr lang="en-US" dirty="0"/>
              <a:t> </a:t>
            </a:r>
            <a:r>
              <a:rPr lang="en-US" dirty="0" err="1"/>
              <a:t>va</a:t>
            </a:r>
            <a:r>
              <a:rPr lang="en-US" dirty="0"/>
              <a:t> </a:t>
            </a:r>
            <a:r>
              <a:rPr lang="en-US" dirty="0" err="1"/>
              <a:t>uning</a:t>
            </a:r>
            <a:r>
              <a:rPr lang="en-US" dirty="0"/>
              <a:t> </a:t>
            </a:r>
            <a:r>
              <a:rPr lang="en-US" dirty="0" err="1"/>
              <a:t>rotorini</a:t>
            </a:r>
            <a:r>
              <a:rPr lang="en-US" dirty="0"/>
              <a:t> </a:t>
            </a:r>
            <a:r>
              <a:rPr lang="en-US" dirty="0" err="1"/>
              <a:t>ma’lum</a:t>
            </a:r>
            <a:r>
              <a:rPr lang="en-US" dirty="0"/>
              <a:t> </a:t>
            </a:r>
            <a:r>
              <a:rPr lang="en-US" dirty="0" err="1"/>
              <a:t>darajagacha</a:t>
            </a:r>
            <a:r>
              <a:rPr lang="en-US" dirty="0"/>
              <a:t> </a:t>
            </a:r>
            <a:r>
              <a:rPr lang="en-US" dirty="0" err="1"/>
              <a:t>aylantirish</a:t>
            </a:r>
            <a:r>
              <a:rPr lang="en-US" dirty="0"/>
              <a:t> </a:t>
            </a:r>
            <a:r>
              <a:rPr lang="en-US" dirty="0" err="1"/>
              <a:t>uchun</a:t>
            </a:r>
            <a:r>
              <a:rPr lang="en-US" dirty="0"/>
              <a:t> </a:t>
            </a:r>
            <a:r>
              <a:rPr lang="en-US" dirty="0" err="1"/>
              <a:t>boshqa</a:t>
            </a:r>
            <a:r>
              <a:rPr lang="en-US" dirty="0"/>
              <a:t> </a:t>
            </a:r>
            <a:r>
              <a:rPr lang="en-US" dirty="0" err="1"/>
              <a:t>dvigateldan</a:t>
            </a:r>
            <a:r>
              <a:rPr lang="en-US" dirty="0"/>
              <a:t> </a:t>
            </a:r>
            <a:r>
              <a:rPr lang="en-US" dirty="0" err="1"/>
              <a:t>foydalanish</a:t>
            </a:r>
            <a:r>
              <a:rPr lang="en-US" dirty="0"/>
              <a:t> </a:t>
            </a:r>
            <a:r>
              <a:rPr lang="en-US" dirty="0" err="1"/>
              <a:t>kerak</a:t>
            </a:r>
            <a:r>
              <a:rPr lang="en-US" dirty="0"/>
              <a:t>. </a:t>
            </a:r>
            <a:r>
              <a:rPr lang="en-US" dirty="0" err="1"/>
              <a:t>Shu</a:t>
            </a:r>
            <a:r>
              <a:rPr lang="en-US" dirty="0"/>
              <a:t> </a:t>
            </a:r>
            <a:r>
              <a:rPr lang="en-US" dirty="0" err="1"/>
              <a:t>kamchiligi</a:t>
            </a:r>
            <a:r>
              <a:rPr lang="en-US" dirty="0"/>
              <a:t> </a:t>
            </a:r>
            <a:r>
              <a:rPr lang="en-US" dirty="0" err="1"/>
              <a:t>bo‘lganligi</a:t>
            </a:r>
            <a:r>
              <a:rPr lang="en-US" dirty="0"/>
              <a:t> </a:t>
            </a:r>
            <a:r>
              <a:rPr lang="en-US" dirty="0" err="1"/>
              <a:t>uchun</a:t>
            </a:r>
            <a:r>
              <a:rPr lang="en-US" dirty="0"/>
              <a:t> u </a:t>
            </a:r>
            <a:r>
              <a:rPr lang="en-US" dirty="0" err="1"/>
              <a:t>amalda</a:t>
            </a:r>
            <a:r>
              <a:rPr lang="en-US" dirty="0"/>
              <a:t> </a:t>
            </a:r>
            <a:r>
              <a:rPr lang="en-US" dirty="0" err="1"/>
              <a:t>kam</a:t>
            </a:r>
            <a:r>
              <a:rPr lang="en-US" dirty="0"/>
              <a:t> </a:t>
            </a:r>
            <a:r>
              <a:rPr lang="en-US" dirty="0" err="1"/>
              <a:t>qo‘llanadi</a:t>
            </a:r>
            <a:r>
              <a:rPr lang="en-US" dirty="0"/>
              <a:t>. </a:t>
            </a:r>
            <a:r>
              <a:rPr lang="en-US" dirty="0" err="1"/>
              <a:t>Sinxron</a:t>
            </a:r>
            <a:r>
              <a:rPr lang="en-US" dirty="0"/>
              <a:t> </a:t>
            </a:r>
            <a:r>
              <a:rPr lang="en-US" dirty="0" err="1"/>
              <a:t>generatorlar</a:t>
            </a:r>
            <a:r>
              <a:rPr lang="en-US" dirty="0"/>
              <a:t> </a:t>
            </a:r>
            <a:r>
              <a:rPr lang="en-US" dirty="0" err="1"/>
              <a:t>asosan</a:t>
            </a:r>
            <a:r>
              <a:rPr lang="en-US" dirty="0"/>
              <a:t> un </a:t>
            </a:r>
            <a:r>
              <a:rPr lang="en-US" dirty="0" err="1"/>
              <a:t>tegirmonlari</a:t>
            </a:r>
            <a:r>
              <a:rPr lang="en-US" dirty="0"/>
              <a:t>, </a:t>
            </a:r>
            <a:r>
              <a:rPr lang="en-US" dirty="0" err="1"/>
              <a:t>kimyo</a:t>
            </a:r>
            <a:r>
              <a:rPr lang="en-US" dirty="0"/>
              <a:t> </a:t>
            </a:r>
            <a:r>
              <a:rPr lang="en-US" dirty="0" err="1"/>
              <a:t>korxonalari</a:t>
            </a:r>
            <a:r>
              <a:rPr lang="en-US" dirty="0"/>
              <a:t> </a:t>
            </a:r>
            <a:r>
              <a:rPr lang="en-US" dirty="0" err="1"/>
              <a:t>va</a:t>
            </a:r>
            <a:r>
              <a:rPr lang="en-US" dirty="0"/>
              <a:t> </a:t>
            </a:r>
            <a:r>
              <a:rPr lang="en-US" dirty="0" err="1"/>
              <a:t>maxsus</a:t>
            </a:r>
            <a:r>
              <a:rPr lang="en-US" dirty="0"/>
              <a:t> </a:t>
            </a:r>
            <a:r>
              <a:rPr lang="en-US" dirty="0" err="1"/>
              <a:t>sohalarda</a:t>
            </a:r>
            <a:r>
              <a:rPr lang="en-US" dirty="0"/>
              <a:t> </a:t>
            </a:r>
            <a:r>
              <a:rPr lang="en-US" dirty="0" err="1"/>
              <a:t>ishlatiladi</a:t>
            </a:r>
            <a:r>
              <a:rPr lang="en-US" dirty="0"/>
              <a:t>. </a:t>
            </a:r>
            <a:endParaRPr lang="ru-RU" dirty="0"/>
          </a:p>
          <a:p>
            <a:r>
              <a:rPr lang="en-US" dirty="0"/>
              <a:t> </a:t>
            </a:r>
            <a:endParaRPr lang="ru-RU" dirty="0"/>
          </a:p>
          <a:p>
            <a:r>
              <a:rPr lang="en-US" dirty="0" err="1"/>
              <a:t>Asinxron</a:t>
            </a:r>
            <a:r>
              <a:rPr lang="en-US" dirty="0"/>
              <a:t> </a:t>
            </a:r>
            <a:r>
              <a:rPr lang="en-US" dirty="0" err="1"/>
              <a:t>dvigatellar</a:t>
            </a:r>
            <a:r>
              <a:rPr lang="en-US" dirty="0"/>
              <a:t> </a:t>
            </a:r>
            <a:r>
              <a:rPr lang="en-US" dirty="0" err="1"/>
              <a:t>barcha</a:t>
            </a:r>
            <a:r>
              <a:rPr lang="en-US" dirty="0"/>
              <a:t> </a:t>
            </a:r>
            <a:r>
              <a:rPr lang="en-US" dirty="0" err="1"/>
              <a:t>sohalardagi</a:t>
            </a:r>
            <a:r>
              <a:rPr lang="en-US" dirty="0"/>
              <a:t> </a:t>
            </a:r>
            <a:r>
              <a:rPr lang="en-US" dirty="0" err="1"/>
              <a:t>mashina</a:t>
            </a:r>
            <a:r>
              <a:rPr lang="en-US" dirty="0"/>
              <a:t>, </a:t>
            </a:r>
            <a:r>
              <a:rPr lang="en-US" dirty="0" err="1"/>
              <a:t>mexanizmlarda</a:t>
            </a:r>
            <a:r>
              <a:rPr lang="en-US" dirty="0"/>
              <a:t> </a:t>
            </a:r>
            <a:r>
              <a:rPr lang="en-US" dirty="0" err="1"/>
              <a:t>ishlatiladi</a:t>
            </a:r>
            <a:r>
              <a:rPr lang="en-US" dirty="0"/>
              <a:t>. Bu </a:t>
            </a:r>
            <a:r>
              <a:rPr lang="en-US" dirty="0" err="1"/>
              <a:t>dvigatellar</a:t>
            </a:r>
            <a:r>
              <a:rPr lang="en-US" dirty="0"/>
              <a:t> </a:t>
            </a:r>
            <a:r>
              <a:rPr lang="en-US" dirty="0" err="1"/>
              <a:t>shuning</a:t>
            </a:r>
            <a:r>
              <a:rPr lang="en-US" dirty="0"/>
              <a:t> </a:t>
            </a:r>
            <a:r>
              <a:rPr lang="en-US" dirty="0" err="1"/>
              <a:t>uchun</a:t>
            </a:r>
            <a:r>
              <a:rPr lang="en-US" dirty="0"/>
              <a:t> ham </a:t>
            </a:r>
            <a:r>
              <a:rPr lang="en-US" dirty="0" err="1"/>
              <a:t>juda</a:t>
            </a:r>
            <a:r>
              <a:rPr lang="en-US" dirty="0"/>
              <a:t> </a:t>
            </a:r>
            <a:r>
              <a:rPr lang="en-US" dirty="0" err="1"/>
              <a:t>keng</a:t>
            </a:r>
            <a:r>
              <a:rPr lang="en-US" dirty="0"/>
              <a:t> </a:t>
            </a:r>
            <a:r>
              <a:rPr lang="en-US" dirty="0" err="1"/>
              <a:t>tarqalgan</a:t>
            </a:r>
            <a:r>
              <a:rPr lang="en-US" dirty="0"/>
              <a:t>. </a:t>
            </a:r>
            <a:r>
              <a:rPr lang="en-US" dirty="0" err="1"/>
              <a:t>Asinxron</a:t>
            </a:r>
            <a:r>
              <a:rPr lang="en-US" dirty="0"/>
              <a:t> </a:t>
            </a:r>
            <a:r>
              <a:rPr lang="en-US" dirty="0" err="1"/>
              <a:t>dvigatellar</a:t>
            </a:r>
            <a:r>
              <a:rPr lang="en-US" dirty="0"/>
              <a:t> stator </a:t>
            </a:r>
            <a:r>
              <a:rPr lang="en-US" dirty="0" err="1"/>
              <a:t>o‘ramidan</a:t>
            </a:r>
            <a:r>
              <a:rPr lang="en-US" dirty="0"/>
              <a:t> </a:t>
            </a:r>
            <a:r>
              <a:rPr lang="en-US" dirty="0" err="1"/>
              <a:t>o‘tgan</a:t>
            </a:r>
            <a:r>
              <a:rPr lang="en-US" dirty="0"/>
              <a:t> </a:t>
            </a:r>
            <a:r>
              <a:rPr lang="en-US" dirty="0" err="1"/>
              <a:t>elektr</a:t>
            </a:r>
            <a:r>
              <a:rPr lang="en-US" dirty="0"/>
              <a:t> </a:t>
            </a:r>
            <a:r>
              <a:rPr lang="en-US" dirty="0" err="1"/>
              <a:t>toki</a:t>
            </a:r>
            <a:r>
              <a:rPr lang="en-US" dirty="0"/>
              <a:t> </a:t>
            </a:r>
            <a:r>
              <a:rPr lang="en-US" dirty="0" err="1"/>
              <a:t>o‘zgaruvchan</a:t>
            </a:r>
            <a:r>
              <a:rPr lang="en-US" dirty="0"/>
              <a:t> </a:t>
            </a:r>
            <a:r>
              <a:rPr lang="en-US" dirty="0" err="1"/>
              <a:t>elektr</a:t>
            </a:r>
            <a:r>
              <a:rPr lang="en-US" dirty="0"/>
              <a:t> </a:t>
            </a:r>
            <a:r>
              <a:rPr lang="en-US" dirty="0" err="1"/>
              <a:t>maydoni</a:t>
            </a:r>
            <a:r>
              <a:rPr lang="en-US" dirty="0"/>
              <a:t> </a:t>
            </a:r>
            <a:r>
              <a:rPr lang="en-US" dirty="0" err="1"/>
              <a:t>hosil</a:t>
            </a:r>
            <a:r>
              <a:rPr lang="en-US" dirty="0"/>
              <a:t> </a:t>
            </a:r>
            <a:r>
              <a:rPr lang="en-US" dirty="0" err="1"/>
              <a:t>qilishi</a:t>
            </a:r>
            <a:r>
              <a:rPr lang="en-US" dirty="0"/>
              <a:t> </a:t>
            </a:r>
            <a:r>
              <a:rPr lang="en-US" dirty="0" err="1"/>
              <a:t>hisobiga</a:t>
            </a:r>
            <a:r>
              <a:rPr lang="en-US" dirty="0"/>
              <a:t> </a:t>
            </a:r>
            <a:r>
              <a:rPr lang="en-US" dirty="0" err="1"/>
              <a:t>ishlaydi</a:t>
            </a:r>
            <a:r>
              <a:rPr lang="en-US" dirty="0"/>
              <a:t>. </a:t>
            </a:r>
            <a:endParaRPr lang="ru-RU" dirty="0"/>
          </a:p>
          <a:p>
            <a:r>
              <a:rPr lang="en-US" dirty="0"/>
              <a:t> </a:t>
            </a:r>
            <a:endParaRPr lang="ru-RU" dirty="0"/>
          </a:p>
          <a:p>
            <a:r>
              <a:rPr lang="en-US" dirty="0" err="1"/>
              <a:t>Uch</a:t>
            </a:r>
            <a:r>
              <a:rPr lang="en-US" dirty="0"/>
              <a:t> </a:t>
            </a:r>
            <a:r>
              <a:rPr lang="en-US" dirty="0" err="1"/>
              <a:t>fazali</a:t>
            </a:r>
            <a:r>
              <a:rPr lang="en-US" dirty="0"/>
              <a:t> </a:t>
            </a:r>
            <a:r>
              <a:rPr lang="en-US" dirty="0" err="1"/>
              <a:t>elektr</a:t>
            </a:r>
            <a:r>
              <a:rPr lang="en-US" dirty="0"/>
              <a:t> </a:t>
            </a:r>
            <a:r>
              <a:rPr lang="en-US" dirty="0" err="1"/>
              <a:t>dvigatellarida</a:t>
            </a:r>
            <a:r>
              <a:rPr lang="en-US" dirty="0"/>
              <a:t> </a:t>
            </a:r>
            <a:r>
              <a:rPr lang="en-US" dirty="0" err="1"/>
              <a:t>o‘ramlaridan</a:t>
            </a:r>
            <a:r>
              <a:rPr lang="en-US" dirty="0"/>
              <a:t> </a:t>
            </a:r>
            <a:r>
              <a:rPr lang="en-US" dirty="0" err="1"/>
              <a:t>o‘tgan</a:t>
            </a:r>
            <a:r>
              <a:rPr lang="en-US" dirty="0"/>
              <a:t> </a:t>
            </a:r>
            <a:r>
              <a:rPr lang="en-US" dirty="0" err="1"/>
              <a:t>o‘zgaruvchan</a:t>
            </a:r>
            <a:r>
              <a:rPr lang="en-US" dirty="0"/>
              <a:t> </a:t>
            </a:r>
            <a:r>
              <a:rPr lang="en-US" dirty="0" err="1"/>
              <a:t>elektr</a:t>
            </a:r>
            <a:r>
              <a:rPr lang="en-US" dirty="0"/>
              <a:t> </a:t>
            </a:r>
            <a:r>
              <a:rPr lang="en-US" dirty="0" err="1"/>
              <a:t>toki</a:t>
            </a:r>
            <a:r>
              <a:rPr lang="en-US" dirty="0"/>
              <a:t> </a:t>
            </a:r>
            <a:r>
              <a:rPr lang="en-US" dirty="0" err="1"/>
              <a:t>aylanuvchi</a:t>
            </a:r>
            <a:r>
              <a:rPr lang="en-US" dirty="0"/>
              <a:t> </a:t>
            </a:r>
            <a:r>
              <a:rPr lang="en-US" dirty="0" err="1"/>
              <a:t>magnit</a:t>
            </a:r>
            <a:r>
              <a:rPr lang="en-US" dirty="0"/>
              <a:t> </a:t>
            </a:r>
            <a:r>
              <a:rPr lang="en-US" dirty="0" err="1"/>
              <a:t>maydonini</a:t>
            </a:r>
            <a:r>
              <a:rPr lang="en-US" dirty="0"/>
              <a:t> </a:t>
            </a:r>
            <a:r>
              <a:rPr lang="en-US" dirty="0" err="1"/>
              <a:t>hosil</a:t>
            </a:r>
            <a:r>
              <a:rPr lang="en-US" dirty="0"/>
              <a:t> </a:t>
            </a:r>
            <a:r>
              <a:rPr lang="en-US" dirty="0" err="1"/>
              <a:t>qiladi</a:t>
            </a:r>
            <a:r>
              <a:rPr lang="en-US" dirty="0"/>
              <a:t> (111-rasm). Bu </a:t>
            </a:r>
            <a:r>
              <a:rPr lang="en-US" dirty="0" err="1"/>
              <a:t>o‘ramlar</a:t>
            </a:r>
            <a:r>
              <a:rPr lang="en-US" dirty="0"/>
              <a:t> </a:t>
            </a:r>
            <a:r>
              <a:rPr lang="en-US" dirty="0" err="1"/>
              <a:t>bir-biridan</a:t>
            </a:r>
            <a:r>
              <a:rPr lang="en-US" dirty="0"/>
              <a:t> 120° </a:t>
            </a:r>
            <a:r>
              <a:rPr lang="en-US" dirty="0" err="1"/>
              <a:t>surilgan</a:t>
            </a:r>
            <a:r>
              <a:rPr lang="en-US" dirty="0"/>
              <a:t> </a:t>
            </a:r>
            <a:r>
              <a:rPr lang="en-US" dirty="0" err="1"/>
              <a:t>holda</a:t>
            </a:r>
            <a:r>
              <a:rPr lang="en-US" dirty="0"/>
              <a:t> </a:t>
            </a:r>
            <a:r>
              <a:rPr lang="en-US" dirty="0" err="1"/>
              <a:t>joylashtirilgan</a:t>
            </a:r>
            <a:r>
              <a:rPr lang="en-US" dirty="0"/>
              <a:t>. </a:t>
            </a:r>
            <a:r>
              <a:rPr lang="en-US" dirty="0" err="1"/>
              <a:t>Toklar</a:t>
            </a:r>
            <a:r>
              <a:rPr lang="en-US" dirty="0"/>
              <a:t> ham </a:t>
            </a:r>
            <a:r>
              <a:rPr lang="en-US" dirty="0" err="1"/>
              <a:t>bir-biridan</a:t>
            </a:r>
            <a:r>
              <a:rPr lang="en-US" dirty="0"/>
              <a:t> </a:t>
            </a:r>
            <a:r>
              <a:rPr lang="en-US" dirty="0" err="1"/>
              <a:t>shu</a:t>
            </a:r>
            <a:r>
              <a:rPr lang="en-US" dirty="0"/>
              <a:t> </a:t>
            </a:r>
            <a:r>
              <a:rPr lang="en-US" dirty="0" err="1"/>
              <a:t>gradusga</a:t>
            </a:r>
            <a:r>
              <a:rPr lang="en-US" dirty="0"/>
              <a:t> </a:t>
            </a:r>
            <a:r>
              <a:rPr lang="en-US" dirty="0" err="1"/>
              <a:t>surilgan</a:t>
            </a:r>
            <a:r>
              <a:rPr lang="en-US" dirty="0"/>
              <a:t>. </a:t>
            </a:r>
            <a:r>
              <a:rPr lang="en-US" dirty="0" err="1"/>
              <a:t>Uchta</a:t>
            </a:r>
            <a:r>
              <a:rPr lang="en-US" dirty="0"/>
              <a:t> </a:t>
            </a:r>
            <a:r>
              <a:rPr lang="en-US" dirty="0" err="1"/>
              <a:t>magnit</a:t>
            </a:r>
            <a:r>
              <a:rPr lang="en-US" dirty="0"/>
              <a:t> </a:t>
            </a:r>
            <a:r>
              <a:rPr lang="en-US" dirty="0" err="1"/>
              <a:t>maydoni</a:t>
            </a:r>
            <a:r>
              <a:rPr lang="en-US" dirty="0"/>
              <a:t> </a:t>
            </a:r>
            <a:r>
              <a:rPr lang="en-US" dirty="0" err="1"/>
              <a:t>qo‘shilib</a:t>
            </a:r>
            <a:r>
              <a:rPr lang="en-US" dirty="0"/>
              <a:t>, </a:t>
            </a:r>
            <a:r>
              <a:rPr lang="en-US" dirty="0" err="1"/>
              <a:t>umumiy</a:t>
            </a:r>
            <a:r>
              <a:rPr lang="en-US" dirty="0"/>
              <a:t> </a:t>
            </a:r>
            <a:r>
              <a:rPr lang="en-US" dirty="0" err="1"/>
              <a:t>magnit</a:t>
            </a:r>
            <a:r>
              <a:rPr lang="en-US" dirty="0"/>
              <a:t> </a:t>
            </a:r>
            <a:r>
              <a:rPr lang="en-US" dirty="0" err="1"/>
              <a:t>maydoni</a:t>
            </a:r>
            <a:r>
              <a:rPr lang="en-US" dirty="0"/>
              <a:t> </a:t>
            </a:r>
            <a:r>
              <a:rPr lang="en-US" dirty="0" err="1"/>
              <a:t>hosil</a:t>
            </a:r>
            <a:r>
              <a:rPr lang="en-US" dirty="0"/>
              <a:t> </a:t>
            </a:r>
            <a:r>
              <a:rPr lang="en-US" dirty="0" err="1"/>
              <a:t>qiladi</a:t>
            </a:r>
            <a:r>
              <a:rPr lang="en-US" dirty="0"/>
              <a:t> </a:t>
            </a:r>
            <a:r>
              <a:rPr lang="en-US" dirty="0" err="1"/>
              <a:t>va</a:t>
            </a:r>
            <a:r>
              <a:rPr lang="en-US" dirty="0"/>
              <a:t> stator </a:t>
            </a:r>
            <a:r>
              <a:rPr lang="en-US" dirty="0" err="1"/>
              <a:t>ichida</a:t>
            </a:r>
            <a:r>
              <a:rPr lang="en-US" dirty="0"/>
              <a:t> </a:t>
            </a:r>
            <a:r>
              <a:rPr lang="en-US" dirty="0" err="1"/>
              <a:t>aylanadi</a:t>
            </a:r>
            <a:r>
              <a:rPr lang="en-US" dirty="0"/>
              <a:t>. Bu </a:t>
            </a:r>
            <a:r>
              <a:rPr lang="en-US" dirty="0" err="1"/>
              <a:t>magnit</a:t>
            </a:r>
            <a:r>
              <a:rPr lang="en-US" dirty="0"/>
              <a:t> </a:t>
            </a:r>
            <a:r>
              <a:rPr lang="en-US" dirty="0" err="1"/>
              <a:t>maydoni</a:t>
            </a:r>
            <a:r>
              <a:rPr lang="en-US" dirty="0"/>
              <a:t> rotor </a:t>
            </a:r>
            <a:r>
              <a:rPr lang="en-US" dirty="0" err="1"/>
              <a:t>o‘ramida</a:t>
            </a:r>
            <a:r>
              <a:rPr lang="en-US" dirty="0"/>
              <a:t> </a:t>
            </a:r>
            <a:r>
              <a:rPr lang="en-US" dirty="0" err="1"/>
              <a:t>tok</a:t>
            </a:r>
            <a:r>
              <a:rPr lang="en-US" dirty="0"/>
              <a:t> </a:t>
            </a:r>
            <a:r>
              <a:rPr lang="en-US" dirty="0" err="1"/>
              <a:t>hosil</a:t>
            </a:r>
            <a:r>
              <a:rPr lang="en-US" dirty="0"/>
              <a:t> </a:t>
            </a:r>
            <a:r>
              <a:rPr lang="en-US" dirty="0" err="1"/>
              <a:t>qilib</a:t>
            </a:r>
            <a:r>
              <a:rPr lang="en-US" dirty="0"/>
              <a:t>, </a:t>
            </a:r>
            <a:r>
              <a:rPr lang="en-US" dirty="0" err="1"/>
              <a:t>rotorni</a:t>
            </a:r>
            <a:r>
              <a:rPr lang="en-US" dirty="0"/>
              <a:t> </a:t>
            </a:r>
            <a:r>
              <a:rPr lang="en-US" dirty="0" err="1"/>
              <a:t>aylantiradi</a:t>
            </a:r>
            <a:r>
              <a:rPr lang="en-US" dirty="0"/>
              <a:t>. </a:t>
            </a:r>
            <a:endParaRPr lang="ru-RU" dirty="0"/>
          </a:p>
          <a:p>
            <a:endParaRPr lang="ru-RU" dirty="0"/>
          </a:p>
        </p:txBody>
      </p:sp>
    </p:spTree>
    <p:extLst>
      <p:ext uri="{BB962C8B-B14F-4D97-AF65-F5344CB8AC3E}">
        <p14:creationId xmlns:p14="http://schemas.microsoft.com/office/powerpoint/2010/main" val="396460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10242"/>
          </a:xfrm>
        </p:spPr>
        <p:txBody>
          <a:bodyPr/>
          <a:lstStyle/>
          <a:p>
            <a:r>
              <a:rPr lang="uz-Cyrl-UZ" b="1" dirty="0" smtClean="0"/>
              <a:t>Aylanuvchi </a:t>
            </a:r>
            <a:r>
              <a:rPr lang="uz-Cyrl-UZ" b="1" dirty="0"/>
              <a:t>magnit oqimini hosil </a:t>
            </a:r>
            <a:r>
              <a:rPr lang="uz-Cyrl-UZ" b="1" dirty="0" smtClean="0"/>
              <a:t>qilis</a:t>
            </a:r>
            <a:r>
              <a:rPr lang="en-US" b="1" dirty="0" smtClean="0"/>
              <a:t>h</a:t>
            </a:r>
            <a:endParaRPr lang="ru-RU" dirty="0"/>
          </a:p>
        </p:txBody>
      </p:sp>
      <p:pic>
        <p:nvPicPr>
          <p:cNvPr id="4" name="Объект 3"/>
          <p:cNvPicPr>
            <a:picLocks noGrp="1"/>
          </p:cNvPicPr>
          <p:nvPr>
            <p:ph idx="1"/>
          </p:nvPr>
        </p:nvPicPr>
        <p:blipFill>
          <a:blip r:embed="rId2" cstate="print">
            <a:extLst>
              <a:ext uri="{28A0092B-C50C-407E-A947-70E740481C1C}">
                <a14:useLocalDpi xmlns:a14="http://schemas.microsoft.com/office/drawing/2010/main" val="0"/>
              </a:ext>
            </a:extLst>
          </a:blip>
          <a:srcRect l="650" r="5841"/>
          <a:stretch>
            <a:fillRect/>
          </a:stretch>
        </p:blipFill>
        <p:spPr bwMode="auto">
          <a:xfrm>
            <a:off x="758708" y="1618669"/>
            <a:ext cx="4759767" cy="2867068"/>
          </a:xfrm>
          <a:prstGeom prst="rect">
            <a:avLst/>
          </a:prstGeom>
          <a:noFill/>
          <a:ln>
            <a:noFill/>
          </a:ln>
        </p:spPr>
      </p:pic>
      <p:pic>
        <p:nvPicPr>
          <p:cNvPr id="5" name="Рисунок 4"/>
          <p:cNvPicPr/>
          <p:nvPr/>
        </p:nvPicPr>
        <p:blipFill>
          <a:blip r:embed="rId3" cstate="print">
            <a:extLst>
              <a:ext uri="{28A0092B-C50C-407E-A947-70E740481C1C}">
                <a14:useLocalDpi xmlns:a14="http://schemas.microsoft.com/office/drawing/2010/main" val="0"/>
              </a:ext>
            </a:extLst>
          </a:blip>
          <a:srcRect l="9534" r="11990"/>
          <a:stretch>
            <a:fillRect/>
          </a:stretch>
        </p:blipFill>
        <p:spPr bwMode="auto">
          <a:xfrm>
            <a:off x="6219864" y="1522981"/>
            <a:ext cx="2305685" cy="844550"/>
          </a:xfrm>
          <a:prstGeom prst="rect">
            <a:avLst/>
          </a:prstGeom>
          <a:noFill/>
          <a:ln>
            <a:noFill/>
          </a:ln>
        </p:spPr>
      </p:pic>
      <p:pic>
        <p:nvPicPr>
          <p:cNvPr id="6" name="Рисунок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9083" y="2837671"/>
            <a:ext cx="2087245" cy="1441450"/>
          </a:xfrm>
          <a:prstGeom prst="rect">
            <a:avLst/>
          </a:prstGeom>
          <a:noFill/>
          <a:ln>
            <a:noFill/>
          </a:ln>
        </p:spPr>
      </p:pic>
      <p:sp>
        <p:nvSpPr>
          <p:cNvPr id="7" name="Прямоугольник 6"/>
          <p:cNvSpPr/>
          <p:nvPr/>
        </p:nvSpPr>
        <p:spPr>
          <a:xfrm>
            <a:off x="391064" y="4749261"/>
            <a:ext cx="6096000" cy="1685077"/>
          </a:xfrm>
          <a:prstGeom prst="rect">
            <a:avLst/>
          </a:prstGeom>
        </p:spPr>
        <p:txBody>
          <a:bodyPr>
            <a:spAutoFit/>
          </a:bodyPr>
          <a:lstStyle/>
          <a:p>
            <a:pPr indent="450215" algn="just">
              <a:lnSpc>
                <a:spcPct val="115000"/>
              </a:lnSpc>
              <a:spcAft>
                <a:spcPts val="0"/>
              </a:spcAft>
            </a:pP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Uch fazali transformatorlarni bayon qilishda uchala stеrjеn pulslanuvchi magnit oqimlarining oniy qiymatlari yig’indisi hamma vaqt nolga tеng bo’lishi ko’rsatilgan edi. Buning sababi uchala AX, BY, CZ chulg’amlarining uqlari 14.8-rasmda ko’rsatilganidеk  bir-biriga parallеl bo’lganligidir.</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7053079" y="4279121"/>
            <a:ext cx="2173857" cy="2031325"/>
          </a:xfrm>
          <a:prstGeom prst="rect">
            <a:avLst/>
          </a:prstGeom>
        </p:spPr>
        <p:txBody>
          <a:bodyPr wrap="square">
            <a:spAutoFit/>
          </a:bodyPr>
          <a:lstStyle/>
          <a:p>
            <a:r>
              <a:rPr lang="uz-Cyrl-UZ" dirty="0" smtClean="0">
                <a:effectLst/>
                <a:latin typeface="Times New Roman" panose="02020603050405020304" pitchFamily="18" charset="0"/>
                <a:ea typeface="Times New Roman" panose="02020603050405020304" pitchFamily="18" charset="0"/>
              </a:rPr>
              <a:t>14.9-rasmda uch fazali tok uchun vaqtning a momеntida toklar oniy yunalishining diagrammasi ko’rsatilgan.</a:t>
            </a:r>
            <a:endParaRPr lang="ru-RU" dirty="0"/>
          </a:p>
        </p:txBody>
      </p:sp>
    </p:spTree>
    <p:extLst>
      <p:ext uri="{BB962C8B-B14F-4D97-AF65-F5344CB8AC3E}">
        <p14:creationId xmlns:p14="http://schemas.microsoft.com/office/powerpoint/2010/main" val="234128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1766"/>
          <p:cNvPicPr>
            <a:picLocks noGrp="1"/>
          </p:cNvPicPr>
          <p:nvPr>
            <p:ph idx="1"/>
          </p:nvPr>
        </p:nvPicPr>
        <p:blipFill>
          <a:blip r:embed="rId2"/>
          <a:stretch>
            <a:fillRect/>
          </a:stretch>
        </p:blipFill>
        <p:spPr>
          <a:xfrm>
            <a:off x="664234" y="797614"/>
            <a:ext cx="3769743" cy="3881437"/>
          </a:xfrm>
          <a:prstGeom prst="rect">
            <a:avLst/>
          </a:prstGeom>
        </p:spPr>
      </p:pic>
      <p:sp>
        <p:nvSpPr>
          <p:cNvPr id="5" name="Прямоугольник 4"/>
          <p:cNvSpPr/>
          <p:nvPr/>
        </p:nvSpPr>
        <p:spPr>
          <a:xfrm>
            <a:off x="4350589" y="1155806"/>
            <a:ext cx="6096000" cy="2286267"/>
          </a:xfrm>
          <a:prstGeom prst="rect">
            <a:avLst/>
          </a:prstGeom>
        </p:spPr>
        <p:txBody>
          <a:bodyPr>
            <a:spAutoFit/>
          </a:bodyPr>
          <a:lstStyle/>
          <a:p>
            <a:pPr marL="294640" marR="376555" indent="-105410">
              <a:lnSpc>
                <a:spcPct val="99000"/>
              </a:lnSpc>
              <a:spcAft>
                <a:spcPts val="45"/>
              </a:spcAft>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Uch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fazali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asinxron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dvigatelning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tuzilishi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a</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umumiy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kesimi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b</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qisqa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tutashgan</a:t>
            </a:r>
            <a:r>
              <a:rPr lang="en-US" dirty="0">
                <a:solidFill>
                  <a:srgbClr val="000000"/>
                </a:solidFill>
                <a:latin typeface="Times New Roman" panose="02020603050405020304" pitchFamily="18" charset="0"/>
                <a:ea typeface="Times New Roman" panose="02020603050405020304" pitchFamily="18" charset="0"/>
              </a:rPr>
              <a:t> rotor; </a:t>
            </a:r>
            <a:r>
              <a:rPr lang="en-US" i="1" dirty="0">
                <a:solidFill>
                  <a:srgbClr val="000000"/>
                </a:solidFill>
                <a:latin typeface="Times New Roman" panose="02020603050405020304" pitchFamily="18" charset="0"/>
                <a:ea typeface="Times New Roman" panose="02020603050405020304" pitchFamily="18" charset="0"/>
              </a:rPr>
              <a:t>d</a:t>
            </a:r>
            <a:r>
              <a:rPr lang="en-US" dirty="0">
                <a:solidFill>
                  <a:srgbClr val="000000"/>
                </a:solidFill>
                <a:latin typeface="Times New Roman" panose="02020603050405020304" pitchFamily="18" charset="0"/>
                <a:ea typeface="Times New Roman" panose="02020603050405020304" pitchFamily="18" charset="0"/>
              </a:rPr>
              <a:t> – stator </a:t>
            </a:r>
            <a:r>
              <a:rPr lang="en-US" dirty="0" err="1">
                <a:solidFill>
                  <a:srgbClr val="000000"/>
                </a:solidFill>
                <a:latin typeface="Times New Roman" panose="02020603050405020304" pitchFamily="18" charset="0"/>
                <a:ea typeface="Times New Roman" panose="02020603050405020304" pitchFamily="18" charset="0"/>
              </a:rPr>
              <a:t>va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rotorning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ko‘ndalang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kesimi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1, 11</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podshipniklar</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2</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val</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o‘qi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3, 9</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podshipnik</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shitlari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4</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sim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uchlari</a:t>
            </a:r>
            <a:r>
              <a:rPr lang="en-US" dirty="0">
                <a:solidFill>
                  <a:srgbClr val="000000"/>
                </a:solidFill>
                <a:latin typeface="Times New Roman" panose="02020603050405020304" pitchFamily="18" charset="0"/>
                <a:ea typeface="Times New Roman" panose="02020603050405020304" pitchFamily="18" charset="0"/>
              </a:rPr>
              <a:t> </a:t>
            </a:r>
            <a:endParaRPr lang="ru-RU" sz="1600" dirty="0">
              <a:solidFill>
                <a:srgbClr val="000000"/>
              </a:solidFill>
              <a:latin typeface="Times New Roman" panose="02020603050405020304" pitchFamily="18" charset="0"/>
              <a:ea typeface="Times New Roman" panose="02020603050405020304" pitchFamily="18" charset="0"/>
            </a:endParaRPr>
          </a:p>
          <a:p>
            <a:pPr marL="168910" marR="396875" indent="41275">
              <a:lnSpc>
                <a:spcPct val="99000"/>
              </a:lnSpc>
              <a:spcAft>
                <a:spcPts val="1070"/>
              </a:spcAft>
            </a:pPr>
            <a:r>
              <a:rPr lang="en-US" dirty="0" err="1">
                <a:solidFill>
                  <a:srgbClr val="000000"/>
                </a:solidFill>
                <a:latin typeface="Times New Roman" panose="02020603050405020304" pitchFamily="18" charset="0"/>
                <a:ea typeface="Times New Roman" panose="02020603050405020304" pitchFamily="18" charset="0"/>
              </a:rPr>
              <a:t>chiqarilgan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quticha</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5</a:t>
            </a:r>
            <a:r>
              <a:rPr lang="en-US" dirty="0">
                <a:solidFill>
                  <a:srgbClr val="000000"/>
                </a:solidFill>
                <a:latin typeface="Times New Roman" panose="02020603050405020304" pitchFamily="18" charset="0"/>
                <a:ea typeface="Times New Roman" panose="02020603050405020304" pitchFamily="18" charset="0"/>
              </a:rPr>
              <a:t> – rotor </a:t>
            </a:r>
            <a:r>
              <a:rPr lang="en-US" dirty="0" err="1">
                <a:solidFill>
                  <a:srgbClr val="000000"/>
                </a:solidFill>
                <a:latin typeface="Times New Roman" panose="02020603050405020304" pitchFamily="18" charset="0"/>
                <a:ea typeface="Times New Roman" panose="02020603050405020304" pitchFamily="18" charset="0"/>
              </a:rPr>
              <a:t>serdechnigi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6</a:t>
            </a:r>
            <a:r>
              <a:rPr lang="en-US" dirty="0">
                <a:solidFill>
                  <a:srgbClr val="000000"/>
                </a:solidFill>
                <a:latin typeface="Times New Roman" panose="02020603050405020304" pitchFamily="18" charset="0"/>
                <a:ea typeface="Times New Roman" panose="02020603050405020304" pitchFamily="18" charset="0"/>
              </a:rPr>
              <a:t> – stator </a:t>
            </a:r>
            <a:r>
              <a:rPr lang="en-US" dirty="0" err="1">
                <a:solidFill>
                  <a:srgbClr val="000000"/>
                </a:solidFill>
                <a:latin typeface="Times New Roman" panose="02020603050405020304" pitchFamily="18" charset="0"/>
                <a:ea typeface="Times New Roman" panose="02020603050405020304" pitchFamily="18" charset="0"/>
              </a:rPr>
              <a:t>serdechnigining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o‘zagi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7</a:t>
            </a:r>
            <a:r>
              <a:rPr lang="en-US" dirty="0">
                <a:solidFill>
                  <a:srgbClr val="000000"/>
                </a:solidFill>
                <a:latin typeface="Times New Roman" panose="02020603050405020304" pitchFamily="18" charset="0"/>
                <a:ea typeface="Times New Roman" panose="02020603050405020304" pitchFamily="18" charset="0"/>
              </a:rPr>
              <a:t> – stator </a:t>
            </a:r>
            <a:r>
              <a:rPr lang="en-US" dirty="0" err="1">
                <a:solidFill>
                  <a:srgbClr val="000000"/>
                </a:solidFill>
                <a:latin typeface="Times New Roman" panose="02020603050405020304" pitchFamily="18" charset="0"/>
                <a:ea typeface="Times New Roman" panose="02020603050405020304" pitchFamily="18" charset="0"/>
              </a:rPr>
              <a:t>korpusi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8</a:t>
            </a:r>
            <a:r>
              <a:rPr lang="en-US" dirty="0">
                <a:solidFill>
                  <a:srgbClr val="000000"/>
                </a:solidFill>
                <a:latin typeface="Times New Roman" panose="02020603050405020304" pitchFamily="18" charset="0"/>
                <a:ea typeface="Times New Roman" panose="02020603050405020304" pitchFamily="18" charset="0"/>
              </a:rPr>
              <a:t> – stator </a:t>
            </a:r>
            <a:r>
              <a:rPr lang="en-US" dirty="0" err="1">
                <a:solidFill>
                  <a:srgbClr val="000000"/>
                </a:solidFill>
                <a:latin typeface="Times New Roman" panose="02020603050405020304" pitchFamily="18" charset="0"/>
                <a:ea typeface="Times New Roman" panose="02020603050405020304" pitchFamily="18" charset="0"/>
              </a:rPr>
              <a:t>o‘ramlari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10</a:t>
            </a:r>
            <a:r>
              <a:rPr lang="en-US" dirty="0">
                <a:solidFill>
                  <a:srgbClr val="000000"/>
                </a:solidFill>
                <a:latin typeface="Times New Roman" panose="02020603050405020304" pitchFamily="18" charset="0"/>
                <a:ea typeface="Times New Roman" panose="02020603050405020304" pitchFamily="18" charset="0"/>
              </a:rPr>
              <a:t> – ventilator; </a:t>
            </a:r>
            <a:r>
              <a:rPr lang="en-US" i="1" dirty="0">
                <a:solidFill>
                  <a:srgbClr val="000000"/>
                </a:solidFill>
                <a:latin typeface="Times New Roman" panose="02020603050405020304" pitchFamily="18" charset="0"/>
                <a:ea typeface="Times New Roman" panose="02020603050405020304" pitchFamily="18" charset="0"/>
              </a:rPr>
              <a:t>12</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kojux</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13</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qirralari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14</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o‘qlari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15</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yerga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ulash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bolti</a:t>
            </a:r>
            <a:r>
              <a:rPr lang="en-US" dirty="0">
                <a:solidFill>
                  <a:srgbClr val="000000"/>
                </a:solidFill>
                <a:latin typeface="Times New Roman" panose="02020603050405020304" pitchFamily="18" charset="0"/>
                <a:ea typeface="Times New Roman" panose="02020603050405020304" pitchFamily="18" charset="0"/>
              </a:rPr>
              <a:t>. </a:t>
            </a:r>
            <a:endParaRPr lang="ru-RU" sz="16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84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8776"/>
          <p:cNvPicPr>
            <a:picLocks noGrp="1"/>
          </p:cNvPicPr>
          <p:nvPr>
            <p:ph idx="1"/>
          </p:nvPr>
        </p:nvPicPr>
        <p:blipFill>
          <a:blip r:embed="rId2"/>
          <a:stretch>
            <a:fillRect/>
          </a:stretch>
        </p:blipFill>
        <p:spPr>
          <a:xfrm>
            <a:off x="848100" y="2256601"/>
            <a:ext cx="3752850" cy="3171825"/>
          </a:xfrm>
          <a:prstGeom prst="rect">
            <a:avLst/>
          </a:prstGeom>
        </p:spPr>
      </p:pic>
      <p:pic>
        <p:nvPicPr>
          <p:cNvPr id="5" name="Picture 151780"/>
          <p:cNvPicPr/>
          <p:nvPr/>
        </p:nvPicPr>
        <p:blipFill>
          <a:blip r:embed="rId3"/>
          <a:stretch>
            <a:fillRect/>
          </a:stretch>
        </p:blipFill>
        <p:spPr>
          <a:xfrm>
            <a:off x="5096624" y="106242"/>
            <a:ext cx="4879975" cy="6403975"/>
          </a:xfrm>
          <a:prstGeom prst="rect">
            <a:avLst/>
          </a:prstGeom>
        </p:spPr>
      </p:pic>
    </p:spTree>
    <p:extLst>
      <p:ext uri="{BB962C8B-B14F-4D97-AF65-F5344CB8AC3E}">
        <p14:creationId xmlns:p14="http://schemas.microsoft.com/office/powerpoint/2010/main" val="419801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1875"/>
          <p:cNvPicPr>
            <a:picLocks noGrp="1"/>
          </p:cNvPicPr>
          <p:nvPr>
            <p:ph idx="1"/>
          </p:nvPr>
        </p:nvPicPr>
        <p:blipFill>
          <a:blip r:embed="rId2"/>
          <a:stretch>
            <a:fillRect/>
          </a:stretch>
        </p:blipFill>
        <p:spPr>
          <a:xfrm>
            <a:off x="677334" y="2238226"/>
            <a:ext cx="6774006" cy="3881437"/>
          </a:xfrm>
          <a:prstGeom prst="rect">
            <a:avLst/>
          </a:prstGeom>
        </p:spPr>
      </p:pic>
      <p:sp>
        <p:nvSpPr>
          <p:cNvPr id="5" name="Прямоугольник 4"/>
          <p:cNvSpPr/>
          <p:nvPr/>
        </p:nvSpPr>
        <p:spPr>
          <a:xfrm>
            <a:off x="336430" y="500443"/>
            <a:ext cx="10972800" cy="1737783"/>
          </a:xfrm>
          <a:prstGeom prst="rect">
            <a:avLst/>
          </a:prstGeom>
        </p:spPr>
        <p:txBody>
          <a:bodyPr wrap="square">
            <a:spAutoFit/>
          </a:bodyPr>
          <a:lstStyle/>
          <a:p>
            <a:pPr marL="16510" marR="250190" indent="133985">
              <a:lnSpc>
                <a:spcPct val="99000"/>
              </a:lnSpc>
              <a:spcAft>
                <a:spcPts val="45"/>
              </a:spcAft>
            </a:pPr>
            <a:r>
              <a:rPr lang="en-US" smtClean="0">
                <a:solidFill>
                  <a:srgbClr val="000000"/>
                </a:solidFill>
                <a:latin typeface="Times New Roman" panose="02020603050405020304" pitchFamily="18" charset="0"/>
                <a:ea typeface="Times New Roman" panose="02020603050405020304" pitchFamily="18" charset="0"/>
              </a:rPr>
              <a:t>Asinxron</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dvigatelning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bir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qavatli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o‘ramlari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a</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o‘ramning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yoyilgan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sxemasi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uch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fazali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qutblar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soni</a:t>
            </a:r>
            <a:r>
              <a:rPr lang="en-US" dirty="0">
                <a:solidFill>
                  <a:srgbClr val="000000"/>
                </a:solidFill>
                <a:latin typeface="Times New Roman" panose="02020603050405020304" pitchFamily="18" charset="0"/>
                <a:ea typeface="Times New Roman" panose="02020603050405020304" pitchFamily="18" charset="0"/>
              </a:rPr>
              <a:t> 2</a:t>
            </a:r>
            <a:r>
              <a:rPr lang="en-US" i="1" dirty="0">
                <a:solidFill>
                  <a:srgbClr val="000000"/>
                </a:solidFill>
                <a:latin typeface="Times New Roman" panose="02020603050405020304" pitchFamily="18" charset="0"/>
                <a:ea typeface="Times New Roman" panose="02020603050405020304" pitchFamily="18" charset="0"/>
              </a:rPr>
              <a:t>p</a:t>
            </a:r>
            <a:r>
              <a:rPr lang="en-US" dirty="0">
                <a:solidFill>
                  <a:srgbClr val="000000"/>
                </a:solidFill>
                <a:latin typeface="Times New Roman" panose="02020603050405020304" pitchFamily="18" charset="0"/>
                <a:ea typeface="Times New Roman" panose="02020603050405020304" pitchFamily="18" charset="0"/>
              </a:rPr>
              <a:t>=4; </a:t>
            </a:r>
            <a:r>
              <a:rPr lang="en-US" dirty="0" err="1">
                <a:solidFill>
                  <a:srgbClr val="000000"/>
                </a:solidFill>
                <a:latin typeface="Times New Roman" panose="02020603050405020304" pitchFamily="18" charset="0"/>
                <a:ea typeface="Times New Roman" panose="02020603050405020304" pitchFamily="18" charset="0"/>
              </a:rPr>
              <a:t>har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bir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qutbga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pazlar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soni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fazaga</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q</a:t>
            </a:r>
            <a:r>
              <a:rPr lang="en-US" dirty="0">
                <a:solidFill>
                  <a:srgbClr val="000000"/>
                </a:solidFill>
                <a:latin typeface="Times New Roman" panose="02020603050405020304" pitchFamily="18" charset="0"/>
                <a:ea typeface="Times New Roman" panose="02020603050405020304" pitchFamily="18" charset="0"/>
              </a:rPr>
              <a:t>=2; </a:t>
            </a:r>
            <a:r>
              <a:rPr lang="en-US" i="1" dirty="0">
                <a:solidFill>
                  <a:srgbClr val="000000"/>
                </a:solidFill>
                <a:latin typeface="Times New Roman" panose="02020603050405020304" pitchFamily="18" charset="0"/>
                <a:ea typeface="Times New Roman" panose="02020603050405020304" pitchFamily="18" charset="0"/>
              </a:rPr>
              <a:t>b</a:t>
            </a:r>
            <a:r>
              <a:rPr lang="en-US" dirty="0">
                <a:solidFill>
                  <a:srgbClr val="000000"/>
                </a:solidFill>
                <a:latin typeface="Times New Roman" panose="02020603050405020304" pitchFamily="18" charset="0"/>
                <a:ea typeface="Times New Roman" panose="02020603050405020304" pitchFamily="18" charset="0"/>
              </a:rPr>
              <a:t> – yon </a:t>
            </a:r>
            <a:r>
              <a:rPr lang="en-US" dirty="0" err="1">
                <a:solidFill>
                  <a:srgbClr val="000000"/>
                </a:solidFill>
                <a:latin typeface="Times New Roman" panose="02020603050405020304" pitchFamily="18" charset="0"/>
                <a:ea typeface="Times New Roman" panose="02020603050405020304" pitchFamily="18" charset="0"/>
              </a:rPr>
              <a:t>tomoni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d</a:t>
            </a:r>
            <a:r>
              <a:rPr lang="en-US" dirty="0">
                <a:solidFill>
                  <a:srgbClr val="000000"/>
                </a:solidFill>
                <a:latin typeface="Times New Roman" panose="02020603050405020304" pitchFamily="18" charset="0"/>
                <a:ea typeface="Times New Roman" panose="02020603050405020304" pitchFamily="18" charset="0"/>
              </a:rPr>
              <a:t> – stator </a:t>
            </a:r>
            <a:r>
              <a:rPr lang="en-US" dirty="0" err="1">
                <a:solidFill>
                  <a:srgbClr val="000000"/>
                </a:solidFill>
                <a:latin typeface="Times New Roman" panose="02020603050405020304" pitchFamily="18" charset="0"/>
                <a:ea typeface="Times New Roman" panose="02020603050405020304" pitchFamily="18" charset="0"/>
              </a:rPr>
              <a:t>fazalarida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g‘altakning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joylashishi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e</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o‘ramning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yoyilgan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sxemasi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juft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qutblarning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soni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toq</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bo‘lganda</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m</a:t>
            </a:r>
            <a:r>
              <a:rPr lang="en-US" dirty="0">
                <a:solidFill>
                  <a:srgbClr val="000000"/>
                </a:solidFill>
                <a:latin typeface="Times New Roman" panose="02020603050405020304" pitchFamily="18" charset="0"/>
                <a:ea typeface="Times New Roman" panose="02020603050405020304" pitchFamily="18" charset="0"/>
              </a:rPr>
              <a:t>=3; 2</a:t>
            </a:r>
            <a:r>
              <a:rPr lang="en-US" i="1" dirty="0">
                <a:solidFill>
                  <a:srgbClr val="000000"/>
                </a:solidFill>
                <a:latin typeface="Times New Roman" panose="02020603050405020304" pitchFamily="18" charset="0"/>
                <a:ea typeface="Times New Roman" panose="02020603050405020304" pitchFamily="18" charset="0"/>
              </a:rPr>
              <a:t>p</a:t>
            </a:r>
            <a:r>
              <a:rPr lang="en-US" dirty="0">
                <a:solidFill>
                  <a:srgbClr val="000000"/>
                </a:solidFill>
                <a:latin typeface="Times New Roman" panose="02020603050405020304" pitchFamily="18" charset="0"/>
                <a:ea typeface="Times New Roman" panose="02020603050405020304" pitchFamily="18" charset="0"/>
              </a:rPr>
              <a:t>=6; </a:t>
            </a:r>
            <a:r>
              <a:rPr lang="en-US" i="1" dirty="0">
                <a:solidFill>
                  <a:srgbClr val="000000"/>
                </a:solidFill>
                <a:latin typeface="Times New Roman" panose="02020603050405020304" pitchFamily="18" charset="0"/>
                <a:ea typeface="Times New Roman" panose="02020603050405020304" pitchFamily="18" charset="0"/>
              </a:rPr>
              <a:t>q</a:t>
            </a:r>
            <a:r>
              <a:rPr lang="en-US" dirty="0">
                <a:solidFill>
                  <a:srgbClr val="000000"/>
                </a:solidFill>
                <a:latin typeface="Times New Roman" panose="02020603050405020304" pitchFamily="18" charset="0"/>
                <a:ea typeface="Times New Roman" panose="02020603050405020304" pitchFamily="18" charset="0"/>
              </a:rPr>
              <a:t>=1); </a:t>
            </a:r>
            <a:r>
              <a:rPr lang="en-US" i="1" dirty="0">
                <a:solidFill>
                  <a:srgbClr val="000000"/>
                </a:solidFill>
                <a:latin typeface="Times New Roman" panose="02020603050405020304" pitchFamily="18" charset="0"/>
                <a:ea typeface="Times New Roman" panose="02020603050405020304" pitchFamily="18" charset="0"/>
              </a:rPr>
              <a:t>f</a:t>
            </a:r>
            <a:r>
              <a:rPr lang="en-US" dirty="0">
                <a:solidFill>
                  <a:srgbClr val="000000"/>
                </a:solidFill>
                <a:latin typeface="Times New Roman" panose="02020603050405020304" pitchFamily="18" charset="0"/>
                <a:ea typeface="Times New Roman" panose="02020603050405020304" pitchFamily="18" charset="0"/>
              </a:rPr>
              <a:t> – yon </a:t>
            </a:r>
            <a:r>
              <a:rPr lang="en-US" dirty="0" err="1">
                <a:solidFill>
                  <a:srgbClr val="000000"/>
                </a:solidFill>
                <a:latin typeface="Times New Roman" panose="02020603050405020304" pitchFamily="18" charset="0"/>
                <a:ea typeface="Times New Roman" panose="02020603050405020304" pitchFamily="18" charset="0"/>
              </a:rPr>
              <a:t>tomoni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g</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fazali</a:t>
            </a:r>
            <a:r>
              <a:rPr lang="en-US" dirty="0">
                <a:solidFill>
                  <a:srgbClr val="000000"/>
                </a:solidFill>
                <a:latin typeface="Times New Roman" panose="02020603050405020304" pitchFamily="18" charset="0"/>
                <a:ea typeface="Times New Roman" panose="02020603050405020304" pitchFamily="18" charset="0"/>
              </a:rPr>
              <a:t> rotor; </a:t>
            </a:r>
            <a:r>
              <a:rPr lang="en-US" dirty="0" err="1">
                <a:solidFill>
                  <a:srgbClr val="000000"/>
                </a:solidFill>
                <a:latin typeface="Times New Roman" panose="02020603050405020304" pitchFamily="18" charset="0"/>
                <a:ea typeface="Times New Roman" panose="02020603050405020304" pitchFamily="18" charset="0"/>
              </a:rPr>
              <a:t>bir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qavatli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g‘altak</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o‘rami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qayiltirilgan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holda</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h</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bir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qavatli</a:t>
            </a:r>
            <a:r>
              <a:rPr lang="en-US" dirty="0">
                <a:solidFill>
                  <a:srgbClr val="000000"/>
                </a:solidFill>
                <a:latin typeface="Times New Roman" panose="02020603050405020304" pitchFamily="18" charset="0"/>
                <a:ea typeface="Times New Roman" panose="02020603050405020304" pitchFamily="18" charset="0"/>
              </a:rPr>
              <a:t> </a:t>
            </a:r>
            <a:endParaRPr lang="ru-RU" sz="1600" dirty="0">
              <a:solidFill>
                <a:srgbClr val="000000"/>
              </a:solidFill>
              <a:latin typeface="Times New Roman" panose="02020603050405020304" pitchFamily="18" charset="0"/>
              <a:ea typeface="Times New Roman" panose="02020603050405020304" pitchFamily="18" charset="0"/>
            </a:endParaRPr>
          </a:p>
          <a:p>
            <a:pPr marL="204470" indent="137160">
              <a:lnSpc>
                <a:spcPct val="99000"/>
              </a:lnSpc>
              <a:spcAft>
                <a:spcPts val="45"/>
              </a:spcAft>
            </a:pPr>
            <a:r>
              <a:rPr lang="en-US" dirty="0" err="1">
                <a:solidFill>
                  <a:srgbClr val="000000"/>
                </a:solidFill>
                <a:latin typeface="Times New Roman" panose="02020603050405020304" pitchFamily="18" charset="0"/>
                <a:ea typeface="Times New Roman" panose="02020603050405020304" pitchFamily="18" charset="0"/>
              </a:rPr>
              <a:t>o‘ramning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yumshoq</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g‘altagini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joylashtirish</a:t>
            </a:r>
            <a:r>
              <a:rPr lang="en-US" dirty="0">
                <a:solidFill>
                  <a:srgbClr val="000000"/>
                </a:solidFill>
                <a:latin typeface="Times New Roman" panose="02020603050405020304" pitchFamily="18" charset="0"/>
                <a:ea typeface="Times New Roman" panose="02020603050405020304" pitchFamily="18" charset="0"/>
              </a:rPr>
              <a:t>; </a:t>
            </a:r>
            <a:r>
              <a:rPr lang="en-US" i="1" dirty="0" err="1">
                <a:solidFill>
                  <a:srgbClr val="000000"/>
                </a:solidFill>
                <a:latin typeface="Times New Roman" panose="02020603050405020304" pitchFamily="18" charset="0"/>
                <a:ea typeface="Times New Roman" panose="02020603050405020304" pitchFamily="18" charset="0"/>
              </a:rPr>
              <a:t>i</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bir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xil</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g‘altakli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o‘ramlarni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joylashtirish</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m</a:t>
            </a:r>
            <a:r>
              <a:rPr lang="en-US" dirty="0">
                <a:solidFill>
                  <a:srgbClr val="000000"/>
                </a:solidFill>
                <a:latin typeface="Times New Roman" panose="02020603050405020304" pitchFamily="18" charset="0"/>
                <a:ea typeface="Times New Roman" panose="02020603050405020304" pitchFamily="18" charset="0"/>
              </a:rPr>
              <a:t>=3; 2</a:t>
            </a:r>
            <a:r>
              <a:rPr lang="en-US" i="1" dirty="0">
                <a:solidFill>
                  <a:srgbClr val="000000"/>
                </a:solidFill>
                <a:latin typeface="Times New Roman" panose="02020603050405020304" pitchFamily="18" charset="0"/>
                <a:ea typeface="Times New Roman" panose="02020603050405020304" pitchFamily="18" charset="0"/>
              </a:rPr>
              <a:t>p</a:t>
            </a:r>
            <a:r>
              <a:rPr lang="en-US" dirty="0">
                <a:solidFill>
                  <a:srgbClr val="000000"/>
                </a:solidFill>
                <a:latin typeface="Times New Roman" panose="02020603050405020304" pitchFamily="18" charset="0"/>
                <a:ea typeface="Times New Roman" panose="02020603050405020304" pitchFamily="18" charset="0"/>
              </a:rPr>
              <a:t>=4; </a:t>
            </a:r>
            <a:r>
              <a:rPr lang="en-US" i="1" dirty="0">
                <a:solidFill>
                  <a:srgbClr val="000000"/>
                </a:solidFill>
                <a:latin typeface="Times New Roman" panose="02020603050405020304" pitchFamily="18" charset="0"/>
                <a:ea typeface="Times New Roman" panose="02020603050405020304" pitchFamily="18" charset="0"/>
              </a:rPr>
              <a:t>q</a:t>
            </a:r>
            <a:r>
              <a:rPr lang="en-US" dirty="0">
                <a:solidFill>
                  <a:srgbClr val="000000"/>
                </a:solidFill>
                <a:latin typeface="Times New Roman" panose="02020603050405020304" pitchFamily="18" charset="0"/>
                <a:ea typeface="Times New Roman" panose="02020603050405020304" pitchFamily="18" charset="0"/>
              </a:rPr>
              <a:t>=2); </a:t>
            </a:r>
            <a:r>
              <a:rPr lang="en-US" i="1" dirty="0">
                <a:solidFill>
                  <a:srgbClr val="000000"/>
                </a:solidFill>
                <a:latin typeface="Times New Roman" panose="02020603050405020304" pitchFamily="18" charset="0"/>
                <a:ea typeface="Times New Roman" panose="02020603050405020304" pitchFamily="18" charset="0"/>
              </a:rPr>
              <a:t>j</a:t>
            </a:r>
            <a:r>
              <a:rPr lang="en-US" dirty="0">
                <a:solidFill>
                  <a:srgbClr val="000000"/>
                </a:solidFill>
                <a:latin typeface="Times New Roman" panose="02020603050405020304" pitchFamily="18" charset="0"/>
                <a:ea typeface="Times New Roman" panose="02020603050405020304" pitchFamily="18" charset="0"/>
              </a:rPr>
              <a:t> – yon </a:t>
            </a:r>
            <a:r>
              <a:rPr lang="en-US" dirty="0" err="1">
                <a:solidFill>
                  <a:srgbClr val="000000"/>
                </a:solidFill>
                <a:latin typeface="Times New Roman" panose="02020603050405020304" pitchFamily="18" charset="0"/>
                <a:ea typeface="Times New Roman" panose="02020603050405020304" pitchFamily="18" charset="0"/>
              </a:rPr>
              <a:t>tomoni</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k</a:t>
            </a:r>
            <a:r>
              <a:rPr lang="en-US" dirty="0">
                <a:solidFill>
                  <a:srgbClr val="000000"/>
                </a:solidFill>
                <a:latin typeface="Times New Roman" panose="02020603050405020304" pitchFamily="18" charset="0"/>
                <a:ea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rPr>
              <a:t>bir</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xil</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g‘altak</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o‘rami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yuza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tomoni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qismining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joylashishi</a:t>
            </a:r>
            <a:r>
              <a:rPr lang="en-US" dirty="0">
                <a:solidFill>
                  <a:srgbClr val="000000"/>
                </a:solidFill>
                <a:latin typeface="Times New Roman" panose="02020603050405020304" pitchFamily="18" charset="0"/>
                <a:ea typeface="Times New Roman" panose="02020603050405020304" pitchFamily="18" charset="0"/>
              </a:rPr>
              <a:t>. </a:t>
            </a:r>
            <a:endParaRPr lang="ru-RU" sz="16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06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t>Asinxron</a:t>
            </a:r>
            <a:r>
              <a:rPr lang="ru-RU" b="1" dirty="0"/>
              <a:t> </a:t>
            </a:r>
            <a:r>
              <a:rPr lang="ru-RU" b="1" dirty="0" err="1"/>
              <a:t>va</a:t>
            </a:r>
            <a:r>
              <a:rPr lang="ru-RU" b="1" dirty="0"/>
              <a:t> </a:t>
            </a:r>
            <a:r>
              <a:rPr lang="ru-RU" b="1" dirty="0" err="1"/>
              <a:t>sinxron</a:t>
            </a:r>
            <a:r>
              <a:rPr lang="ru-RU" b="1" dirty="0"/>
              <a:t> </a:t>
            </a:r>
            <a:r>
              <a:rPr lang="ru-RU" b="1" dirty="0" err="1"/>
              <a:t>elektr</a:t>
            </a:r>
            <a:r>
              <a:rPr lang="ru-RU" b="1" dirty="0"/>
              <a:t> </a:t>
            </a:r>
            <a:r>
              <a:rPr lang="ru-RU" b="1" dirty="0" err="1"/>
              <a:t>dvigatellari</a:t>
            </a:r>
            <a:r>
              <a:rPr lang="ru-RU" dirty="0"/>
              <a:t/>
            </a:r>
            <a:br>
              <a:rPr lang="ru-RU" dirty="0"/>
            </a:br>
            <a:endParaRPr lang="ru-RU" dirty="0"/>
          </a:p>
        </p:txBody>
      </p:sp>
      <p:sp>
        <p:nvSpPr>
          <p:cNvPr id="3" name="Объект 2"/>
          <p:cNvSpPr>
            <a:spLocks noGrp="1"/>
          </p:cNvSpPr>
          <p:nvPr>
            <p:ph idx="1"/>
          </p:nvPr>
        </p:nvSpPr>
        <p:spPr/>
        <p:txBody>
          <a:bodyPr>
            <a:normAutofit lnSpcReduction="10000"/>
          </a:bodyPr>
          <a:lstStyle/>
          <a:p>
            <a:r>
              <a:rPr lang="uz-Cyrl-UZ" dirty="0"/>
              <a:t>Hozirgi vaqtda eng ko’p tarqalgan asinxron elеktr dvigatеllarining paydo bo’lishiga aylanuvchan magnit oqimini hosil qiluvchi qurilmalarni yaratish imkonini bеrgan uch fazali o’zgaruvchan tok sistеmasi sabab bo’ldi. Ularning asinxron dеb atalishining sababi mashinaning aylanuvchi qismi-rotor hamma vaqt magnit oqimi tеzligiga tеng bo’lmagan, ya’ni u bilan sinxron bo’lmagan holda aylanadi. 127V, 220V, 380V, 500V, 600V, 3000V, 6000V va 10000 V kuchlanishlarda vattning ulushlaridan to minglab kilovatt quvvatga mo’ljallab yasaladigan bu elеktr dvigatеlining konstruksiyasi sodda, boshqa elеktr dvigatеllarga qaraganda ishlatishga ishonchli va arzondir. Uni aylanish tеzligini doimiy saqlash zarur bo’lmagan har qanday ishlarda, shuningdеk, bir fazali qilib kichik quvvatlarda turmushda ham ishlatilishi mumkin. Hozirgi vaqtda asinxron mashinalar asosan dvigatеl rеjimida ishlatiladi. Quvvati 0,5 kVt dan ortiq mashinalar odatda uch fazali, kichik quvvatlilari bir fazali qilib tayyorlanadi. Asinxron mashinaning birinchi konstruksiyasi 1889-91 yillarda rus injеnеri Dolivo-Dobrovolskiy tomonidan yaratildi.</a:t>
            </a:r>
            <a:endParaRPr lang="ru-RU" dirty="0"/>
          </a:p>
          <a:p>
            <a:pPr marL="0" indent="0">
              <a:buNone/>
            </a:pPr>
            <a:endParaRPr lang="ru-RU" dirty="0"/>
          </a:p>
        </p:txBody>
      </p:sp>
    </p:spTree>
    <p:extLst>
      <p:ext uri="{BB962C8B-B14F-4D97-AF65-F5344CB8AC3E}">
        <p14:creationId xmlns:p14="http://schemas.microsoft.com/office/powerpoint/2010/main" val="312163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z-Cyrl-UZ" b="1" dirty="0"/>
              <a:t>Uch fazali asinxron mashinalarning tuzulishi</a:t>
            </a:r>
            <a:r>
              <a:rPr lang="ru-RU" dirty="0"/>
              <a:t/>
            </a:r>
            <a:br>
              <a:rPr lang="ru-RU" dirty="0"/>
            </a:br>
            <a:endParaRPr lang="ru-RU" dirty="0"/>
          </a:p>
        </p:txBody>
      </p:sp>
      <p:pic>
        <p:nvPicPr>
          <p:cNvPr id="6" name="Picture 2" descr="lf_08001"/>
          <p:cNvPicPr>
            <a:picLocks noChangeAspect="1" noChangeArrowheads="1"/>
          </p:cNvPicPr>
          <p:nvPr/>
        </p:nvPicPr>
        <p:blipFill>
          <a:blip r:embed="rId2">
            <a:extLst>
              <a:ext uri="{28A0092B-C50C-407E-A947-70E740481C1C}">
                <a14:useLocalDpi xmlns:a14="http://schemas.microsoft.com/office/drawing/2010/main" val="0"/>
              </a:ext>
            </a:extLst>
          </a:blip>
          <a:srcRect l="4604" t="6160" r="10054" b="6509"/>
          <a:stretch>
            <a:fillRect/>
          </a:stretch>
        </p:blipFill>
        <p:spPr bwMode="auto">
          <a:xfrm>
            <a:off x="1479880" y="1682151"/>
            <a:ext cx="2962724" cy="271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i_08002"/>
          <p:cNvPicPr>
            <a:picLocks noChangeAspect="1" noChangeArrowheads="1"/>
          </p:cNvPicPr>
          <p:nvPr/>
        </p:nvPicPr>
        <p:blipFill>
          <a:blip r:embed="rId3">
            <a:extLst>
              <a:ext uri="{28A0092B-C50C-407E-A947-70E740481C1C}">
                <a14:useLocalDpi xmlns:a14="http://schemas.microsoft.com/office/drawing/2010/main" val="0"/>
              </a:ext>
            </a:extLst>
          </a:blip>
          <a:srcRect l="8537" t="15630" r="716" b="3487"/>
          <a:stretch>
            <a:fillRect/>
          </a:stretch>
        </p:blipFill>
        <p:spPr bwMode="auto">
          <a:xfrm>
            <a:off x="5311594" y="1682151"/>
            <a:ext cx="4375869" cy="294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364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z-Cyrl-UZ" sz="1800" b="1" dirty="0"/>
              <a:t>Rotorning uzagi </a:t>
            </a:r>
            <a:r>
              <a:rPr lang="uz-Cyrl-UZ" sz="1800" dirty="0"/>
              <a:t>(14.3b-rasm) tashqi tomonida rotorning chulg’ami urnatilgan ariqchalari bo’lgan elеktrotеxnik po’lat varaqlardan yig’iladi. Rotor chulg’ami ikki xil, </a:t>
            </a:r>
            <a:r>
              <a:rPr lang="uz-Cyrl-UZ" sz="1800" b="1" dirty="0"/>
              <a:t>qisqa tutashtirilgan</a:t>
            </a:r>
            <a:r>
              <a:rPr lang="uz-Cyrl-UZ" sz="1800" dirty="0"/>
              <a:t> va </a:t>
            </a:r>
            <a:r>
              <a:rPr lang="uz-Cyrl-UZ" sz="1800" b="1" dirty="0"/>
              <a:t>fazali</a:t>
            </a:r>
            <a:r>
              <a:rPr lang="uz-Cyrl-UZ" sz="1800" dirty="0"/>
              <a:t> qilib tayyorlanadi. Shunga mos holda asinxron dvigatеl ham </a:t>
            </a:r>
            <a:r>
              <a:rPr lang="uz-Cyrl-UZ" sz="1800" b="1" dirty="0"/>
              <a:t>qisqa tutashtirilgan</a:t>
            </a:r>
            <a:r>
              <a:rPr lang="uz-Cyrl-UZ" sz="1800" dirty="0"/>
              <a:t> rotorli va </a:t>
            </a:r>
            <a:r>
              <a:rPr lang="uz-Cyrl-UZ" sz="1800" b="1" dirty="0"/>
              <a:t>faza rotorli </a:t>
            </a:r>
            <a:r>
              <a:rPr lang="uz-Cyrl-UZ" sz="1800" dirty="0"/>
              <a:t>bo’ladi</a:t>
            </a:r>
            <a:r>
              <a:rPr lang="uz-Cyrl-UZ" sz="1800" b="1" dirty="0"/>
              <a:t>.</a:t>
            </a:r>
            <a:endParaRPr lang="ru-RU" sz="1800" dirty="0"/>
          </a:p>
        </p:txBody>
      </p:sp>
      <p:pic>
        <p:nvPicPr>
          <p:cNvPr id="4" name="Объект 3" descr="li_08003"/>
          <p:cNvPicPr>
            <a:picLocks noGrp="1"/>
          </p:cNvPicPr>
          <p:nvPr>
            <p:ph idx="1"/>
          </p:nvPr>
        </p:nvPicPr>
        <p:blipFill>
          <a:blip r:embed="rId2"/>
          <a:srcRect l="8336" t="5702" r="5493" b="5615"/>
          <a:stretch>
            <a:fillRect/>
          </a:stretch>
        </p:blipFill>
        <p:spPr bwMode="auto">
          <a:xfrm>
            <a:off x="888521" y="2467155"/>
            <a:ext cx="9005977" cy="4002656"/>
          </a:xfrm>
          <a:prstGeom prst="rect">
            <a:avLst/>
          </a:prstGeom>
          <a:noFill/>
          <a:ln w="9525">
            <a:noFill/>
            <a:miter lim="800000"/>
            <a:headEnd/>
            <a:tailEnd/>
          </a:ln>
        </p:spPr>
      </p:pic>
    </p:spTree>
    <p:extLst>
      <p:ext uri="{BB962C8B-B14F-4D97-AF65-F5344CB8AC3E}">
        <p14:creationId xmlns:p14="http://schemas.microsoft.com/office/powerpoint/2010/main" val="71257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li_08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790" y="405442"/>
            <a:ext cx="7677508" cy="535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62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1409700" y="655608"/>
            <a:ext cx="1143000" cy="1371600"/>
            <a:chOff x="2574" y="3114"/>
            <a:chExt cx="1800" cy="2160"/>
          </a:xfrm>
        </p:grpSpPr>
        <p:grpSp>
          <p:nvGrpSpPr>
            <p:cNvPr id="5" name="Group 3"/>
            <p:cNvGrpSpPr>
              <a:grpSpLocks/>
            </p:cNvGrpSpPr>
            <p:nvPr/>
          </p:nvGrpSpPr>
          <p:grpSpPr bwMode="auto">
            <a:xfrm>
              <a:off x="2574" y="3114"/>
              <a:ext cx="720" cy="1035"/>
              <a:chOff x="2934" y="3159"/>
              <a:chExt cx="720" cy="1035"/>
            </a:xfrm>
          </p:grpSpPr>
          <p:sp>
            <p:nvSpPr>
              <p:cNvPr id="15" name="AutoShape 4"/>
              <p:cNvSpPr>
                <a:spLocks noChangeArrowheads="1"/>
              </p:cNvSpPr>
              <p:nvPr/>
            </p:nvSpPr>
            <p:spPr bwMode="auto">
              <a:xfrm>
                <a:off x="2934" y="3474"/>
                <a:ext cx="720" cy="720"/>
              </a:xfrm>
              <a:prstGeom prst="donut">
                <a:avLst>
                  <a:gd name="adj" fmla="val 25000"/>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endParaRPr lang="ru-RU"/>
              </a:p>
            </p:txBody>
          </p:sp>
          <p:cxnSp>
            <p:nvCxnSpPr>
              <p:cNvPr id="16" name="Line 5"/>
              <p:cNvCxnSpPr>
                <a:cxnSpLocks noChangeShapeType="1"/>
              </p:cNvCxnSpPr>
              <p:nvPr/>
            </p:nvCxnSpPr>
            <p:spPr bwMode="auto">
              <a:xfrm>
                <a:off x="3099" y="3159"/>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7" name="Line 6"/>
              <p:cNvCxnSpPr>
                <a:cxnSpLocks noChangeShapeType="1"/>
              </p:cNvCxnSpPr>
              <p:nvPr/>
            </p:nvCxnSpPr>
            <p:spPr bwMode="auto">
              <a:xfrm>
                <a:off x="3489" y="3159"/>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8" name="Line 7"/>
              <p:cNvCxnSpPr>
                <a:cxnSpLocks noChangeShapeType="1"/>
              </p:cNvCxnSpPr>
              <p:nvPr/>
            </p:nvCxnSpPr>
            <p:spPr bwMode="auto">
              <a:xfrm>
                <a:off x="3294" y="3159"/>
                <a:ext cx="0" cy="30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6" name="Group 8"/>
            <p:cNvGrpSpPr>
              <a:grpSpLocks/>
            </p:cNvGrpSpPr>
            <p:nvPr/>
          </p:nvGrpSpPr>
          <p:grpSpPr bwMode="auto">
            <a:xfrm>
              <a:off x="3579" y="3114"/>
              <a:ext cx="720" cy="1215"/>
              <a:chOff x="3114" y="3114"/>
              <a:chExt cx="720" cy="1215"/>
            </a:xfrm>
          </p:grpSpPr>
          <p:sp>
            <p:nvSpPr>
              <p:cNvPr id="8" name="AutoShape 9"/>
              <p:cNvSpPr>
                <a:spLocks noChangeArrowheads="1"/>
              </p:cNvSpPr>
              <p:nvPr/>
            </p:nvSpPr>
            <p:spPr bwMode="auto">
              <a:xfrm>
                <a:off x="3114" y="3429"/>
                <a:ext cx="720" cy="720"/>
              </a:xfrm>
              <a:prstGeom prst="donut">
                <a:avLst>
                  <a:gd name="adj" fmla="val 25000"/>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endParaRPr lang="ru-RU"/>
              </a:p>
            </p:txBody>
          </p:sp>
          <p:cxnSp>
            <p:nvCxnSpPr>
              <p:cNvPr id="9" name="Line 10"/>
              <p:cNvCxnSpPr>
                <a:cxnSpLocks noChangeShapeType="1"/>
              </p:cNvCxnSpPr>
              <p:nvPr/>
            </p:nvCxnSpPr>
            <p:spPr bwMode="auto">
              <a:xfrm>
                <a:off x="3279" y="3114"/>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0" name="Line 11"/>
              <p:cNvCxnSpPr>
                <a:cxnSpLocks noChangeShapeType="1"/>
              </p:cNvCxnSpPr>
              <p:nvPr/>
            </p:nvCxnSpPr>
            <p:spPr bwMode="auto">
              <a:xfrm>
                <a:off x="3669" y="3114"/>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1" name="Line 12"/>
              <p:cNvCxnSpPr>
                <a:cxnSpLocks noChangeShapeType="1"/>
              </p:cNvCxnSpPr>
              <p:nvPr/>
            </p:nvCxnSpPr>
            <p:spPr bwMode="auto">
              <a:xfrm>
                <a:off x="3474" y="3114"/>
                <a:ext cx="0" cy="30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2" name="Line 13"/>
              <p:cNvCxnSpPr>
                <a:cxnSpLocks noChangeShapeType="1"/>
              </p:cNvCxnSpPr>
              <p:nvPr/>
            </p:nvCxnSpPr>
            <p:spPr bwMode="auto">
              <a:xfrm>
                <a:off x="3474" y="3969"/>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3" name="Line 14"/>
              <p:cNvCxnSpPr>
                <a:cxnSpLocks noChangeShapeType="1"/>
              </p:cNvCxnSpPr>
              <p:nvPr/>
            </p:nvCxnSpPr>
            <p:spPr bwMode="auto">
              <a:xfrm>
                <a:off x="3384" y="3939"/>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4" name="Line 15"/>
              <p:cNvCxnSpPr>
                <a:cxnSpLocks noChangeShapeType="1"/>
              </p:cNvCxnSpPr>
              <p:nvPr/>
            </p:nvCxnSpPr>
            <p:spPr bwMode="auto">
              <a:xfrm>
                <a:off x="3564" y="3939"/>
                <a:ext cx="0" cy="3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sp>
          <p:nvSpPr>
            <p:cNvPr id="7" name="Text Box 16"/>
            <p:cNvSpPr txBox="1">
              <a:spLocks noChangeArrowheads="1"/>
            </p:cNvSpPr>
            <p:nvPr/>
          </p:nvSpPr>
          <p:spPr bwMode="auto">
            <a:xfrm>
              <a:off x="2574" y="4374"/>
              <a:ext cx="18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ru-RU" sz="1100">
                  <a:effectLst/>
                  <a:latin typeface="Calibri" panose="020F0502020204030204" pitchFamily="34" charset="0"/>
                  <a:ea typeface="Times New Roman" panose="02020603050405020304" pitchFamily="18" charset="0"/>
                  <a:cs typeface="Times New Roman" panose="02020603050405020304" pitchFamily="18" charset="0"/>
                </a:rPr>
                <a:t>а)           </a:t>
              </a:r>
              <a:r>
                <a:rPr lang="en-US" sz="1100">
                  <a:effectLst/>
                  <a:latin typeface="Calibri" panose="020F0502020204030204" pitchFamily="34" charset="0"/>
                  <a:ea typeface="Times New Roman" panose="02020603050405020304" pitchFamily="18" charset="0"/>
                  <a:cs typeface="Times New Roman" panose="02020603050405020304" pitchFamily="18" charset="0"/>
                </a:rPr>
                <a:t>b</a:t>
              </a:r>
              <a:r>
                <a:rPr lang="ru-RU" sz="1100">
                  <a:effectLst/>
                  <a:latin typeface="Calibri" panose="020F0502020204030204" pitchFamily="34" charset="0"/>
                  <a:ea typeface="Times New Roman" panose="02020603050405020304" pitchFamily="18" charset="0"/>
                  <a:cs typeface="Times New Roman" panose="02020603050405020304" pitchFamily="18" charset="0"/>
                </a:rPr>
                <a:t>)</a:t>
              </a:r>
            </a:p>
            <a:p>
              <a:pPr algn="ctr">
                <a:lnSpc>
                  <a:spcPct val="115000"/>
                </a:lnSpc>
                <a:spcAft>
                  <a:spcPts val="1000"/>
                </a:spcAft>
              </a:pPr>
              <a:r>
                <a:rPr lang="en-US" sz="110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14</a:t>
              </a:r>
              <a:r>
                <a:rPr lang="uz-Cyrl-UZ" sz="110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.5-</a:t>
              </a:r>
              <a:r>
                <a:rPr lang="en-US" sz="110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rasm</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p:txBody>
        </p:sp>
      </p:grpSp>
      <p:pic>
        <p:nvPicPr>
          <p:cNvPr id="3074" name="Picture 2" descr="li_08006"/>
          <p:cNvPicPr>
            <a:picLocks noChangeAspect="1" noChangeArrowheads="1"/>
          </p:cNvPicPr>
          <p:nvPr/>
        </p:nvPicPr>
        <p:blipFill>
          <a:blip r:embed="rId2">
            <a:extLst>
              <a:ext uri="{28A0092B-C50C-407E-A947-70E740481C1C}">
                <a14:useLocalDpi xmlns:a14="http://schemas.microsoft.com/office/drawing/2010/main" val="0"/>
              </a:ext>
            </a:extLst>
          </a:blip>
          <a:srcRect l="4251" r="6625"/>
          <a:stretch>
            <a:fillRect/>
          </a:stretch>
        </p:blipFill>
        <p:spPr bwMode="auto">
          <a:xfrm>
            <a:off x="6181276" y="203171"/>
            <a:ext cx="2524125"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Прямоугольник 18"/>
          <p:cNvSpPr/>
          <p:nvPr/>
        </p:nvSpPr>
        <p:spPr>
          <a:xfrm>
            <a:off x="958071" y="2415722"/>
            <a:ext cx="2636808" cy="1477328"/>
          </a:xfrm>
          <a:prstGeom prst="rect">
            <a:avLst/>
          </a:prstGeom>
        </p:spPr>
        <p:txBody>
          <a:bodyPr wrap="square">
            <a:spAutoFit/>
          </a:bodyPr>
          <a:lstStyle/>
          <a:p>
            <a:r>
              <a:rPr lang="uz-Cyrl-UZ" dirty="0" smtClean="0">
                <a:effectLst/>
                <a:latin typeface="Times New Roman" panose="02020603050405020304" pitchFamily="18" charset="0"/>
                <a:ea typeface="Times New Roman" panose="02020603050405020304" pitchFamily="18" charset="0"/>
              </a:rPr>
              <a:t>14.5-rasmda qisqa tutashtirilgan (a) va faza (b) rotorli asinxroln dvigatеllarning shartli bеlgilanishi kеltirilgan.</a:t>
            </a:r>
            <a:endParaRPr lang="ru-RU" dirty="0"/>
          </a:p>
        </p:txBody>
      </p:sp>
      <p:sp>
        <p:nvSpPr>
          <p:cNvPr id="20" name="Прямоугольник 19"/>
          <p:cNvSpPr/>
          <p:nvPr/>
        </p:nvSpPr>
        <p:spPr>
          <a:xfrm>
            <a:off x="6488412" y="2762989"/>
            <a:ext cx="2216989" cy="3596369"/>
          </a:xfrm>
          <a:prstGeom prst="rect">
            <a:avLst/>
          </a:prstGeom>
        </p:spPr>
        <p:txBody>
          <a:bodyPr wrap="square">
            <a:spAutoFit/>
          </a:bodyPr>
          <a:lstStyle/>
          <a:p>
            <a:pPr indent="449580" algn="just">
              <a:lnSpc>
                <a:spcPct val="115000"/>
              </a:lnSpc>
              <a:spcAft>
                <a:spcPts val="0"/>
              </a:spcAft>
            </a:pP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14.6-rasmda qisqa tutashtirilgan rotorli asinxron mashinaning qirqimi kursatilgan. Bu yеrda </a:t>
            </a:r>
            <a:r>
              <a:rPr lang="uz-Cyrl-UZ" dirty="0" smtClean="0">
                <a:effectLst/>
                <a:latin typeface="MS Sans Serif"/>
                <a:ea typeface="Times New Roman" panose="02020603050405020304" pitchFamily="18" charset="0"/>
                <a:cs typeface="Times New Roman" panose="02020603050405020304" pitchFamily="18" charset="0"/>
              </a:rPr>
              <a:t>1–stanina, 2–stator</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 uzagi</a:t>
            </a:r>
            <a:r>
              <a:rPr lang="uz-Cyrl-UZ" dirty="0" smtClean="0">
                <a:effectLst/>
                <a:latin typeface="MS Sans Serif"/>
                <a:ea typeface="Times New Roman" panose="02020603050405020304" pitchFamily="18" charset="0"/>
                <a:cs typeface="Times New Roman" panose="02020603050405020304" pitchFamily="18" charset="0"/>
              </a:rPr>
              <a:t>, 3–stator</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 chulg’ami</a:t>
            </a:r>
            <a:r>
              <a:rPr lang="uz-Cyrl-UZ" dirty="0" smtClean="0">
                <a:effectLst/>
                <a:latin typeface="MS Sans Serif"/>
                <a:ea typeface="Times New Roman" panose="02020603050405020304" pitchFamily="18" charset="0"/>
                <a:cs typeface="Times New Roman" panose="02020603050405020304" pitchFamily="18" charset="0"/>
              </a:rPr>
              <a:t>, 4–</a:t>
            </a:r>
            <a:r>
              <a:rPr lang="uz-Cyrl-UZ" dirty="0" smtClean="0">
                <a:effectLst/>
                <a:latin typeface="Times New Roman" panose="02020603050405020304" pitchFamily="18" charset="0"/>
                <a:ea typeface="Times New Roman" panose="02020603050405020304" pitchFamily="18" charset="0"/>
                <a:cs typeface="Times New Roman" panose="02020603050405020304" pitchFamily="18" charset="0"/>
              </a:rPr>
              <a:t>qisqa tutashtirilgan chulg’amli rotor o’zagi</a:t>
            </a:r>
            <a:r>
              <a:rPr lang="uz-Cyrl-UZ" dirty="0" smtClean="0">
                <a:effectLst/>
                <a:latin typeface="MS Sans Serif"/>
                <a:ea typeface="Times New Roman" panose="02020603050405020304" pitchFamily="18" charset="0"/>
                <a:cs typeface="Times New Roman" panose="02020603050405020304" pitchFamily="18" charset="0"/>
              </a:rPr>
              <a:t>, 5–val.</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822500"/>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TotalTime>
  <Words>698</Words>
  <Application>Microsoft Office PowerPoint</Application>
  <PresentationFormat>Произвольный</PresentationFormat>
  <Paragraphs>24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Грань</vt:lpstr>
      <vt:lpstr>UCH FAZALI ASINXRON DVIGATELNING ISHLASH PRINSIPI  </vt:lpstr>
      <vt:lpstr>Презентация PowerPoint</vt:lpstr>
      <vt:lpstr>Презентация PowerPoint</vt:lpstr>
      <vt:lpstr>Презентация PowerPoint</vt:lpstr>
      <vt:lpstr>Asinxron va sinxron elektr dvigatellari </vt:lpstr>
      <vt:lpstr>Uch fazali asinxron mashinalarning tuzulishi </vt:lpstr>
      <vt:lpstr>Rotorning uzagi (14.3b-rasm) tashqi tomonida rotorning chulg’ami urnatilgan ariqchalari bo’lgan elеktrotеxnik po’lat varaqlardan yig’iladi. Rotor chulg’ami ikki xil, qisqa tutashtirilgan va fazali qilib tayyorlanadi. Shunga mos holda asinxron dvigatеl ham qisqa tutashtirilgan rotorli va faza rotorli bo’ladi.</vt:lpstr>
      <vt:lpstr>Презентация PowerPoint</vt:lpstr>
      <vt:lpstr>Презентация PowerPoint</vt:lpstr>
      <vt:lpstr>Aylanuvchi magnit oqimini hosil qilish</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UCH FAZALI ASINXRON DVIGATELNING ISHLASH PRINSIPI</dc:title>
  <dc:creator>Электрик</dc:creator>
  <cp:lastModifiedBy>Elektrik</cp:lastModifiedBy>
  <cp:revision>3</cp:revision>
  <dcterms:created xsi:type="dcterms:W3CDTF">2021-12-15T10:14:44Z</dcterms:created>
  <dcterms:modified xsi:type="dcterms:W3CDTF">2023-07-05T10:26:08Z</dcterms:modified>
</cp:coreProperties>
</file>