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2000" b="1" dirty="0" err="1">
                <a:solidFill>
                  <a:schemeClr val="bg1"/>
                </a:solidFill>
              </a:rPr>
              <a:t>Aralash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ulangan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elementlardan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iborat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zanjirlarni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ekvivalent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o`zgartirish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2000" dirty="0" err="1">
                <a:solidFill>
                  <a:schemeClr val="bg1"/>
                </a:solidFill>
              </a:rPr>
              <a:t>Aralash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ulangan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zanjirda</a:t>
            </a:r>
            <a:r>
              <a:rPr lang="en-US" sz="2000" dirty="0">
                <a:solidFill>
                  <a:schemeClr val="bg1"/>
                </a:solidFill>
              </a:rPr>
              <a:t>  parallel  </a:t>
            </a:r>
            <a:r>
              <a:rPr lang="en-US" sz="2000" dirty="0" err="1">
                <a:solidFill>
                  <a:schemeClr val="bg1"/>
                </a:solidFill>
              </a:rPr>
              <a:t>yoki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ketma-ket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ulangan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elementlar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bitta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ekvivalent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ikki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qutblik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bilan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almashtiriladi</a:t>
            </a:r>
            <a:r>
              <a:rPr lang="en-US" sz="2000" dirty="0">
                <a:solidFill>
                  <a:schemeClr val="bg1"/>
                </a:solidFill>
              </a:rPr>
              <a:t>.  </a:t>
            </a:r>
            <a:r>
              <a:rPr lang="en-US" sz="2000" dirty="0" err="1">
                <a:solidFill>
                  <a:schemeClr val="bg1"/>
                </a:solidFill>
              </a:rPr>
              <a:t>Bunda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ekvivalent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atinLnBrk="1"/>
            <a:r>
              <a:rPr lang="en-US" sz="2000" dirty="0" err="1" smtClean="0">
                <a:solidFill>
                  <a:schemeClr val="bg1"/>
                </a:solidFill>
              </a:rPr>
              <a:t>o'tkazuvchanlik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parallel  </a:t>
            </a:r>
            <a:r>
              <a:rPr lang="en-US" sz="2000" dirty="0" err="1">
                <a:solidFill>
                  <a:schemeClr val="bg1"/>
                </a:solidFill>
              </a:rPr>
              <a:t>ulangan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elementlar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o'tkazuvchanliklarining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latinLnBrk="1"/>
            <a:r>
              <a:rPr lang="en-US" sz="2000" dirty="0" err="1" smtClean="0">
                <a:solidFill>
                  <a:schemeClr val="bg1"/>
                </a:solidFill>
              </a:rPr>
              <a:t>yig'indisiga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bo'ladi.Bir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xil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turdagi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ketma-ket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ulangan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elementlarni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bitta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ekvivalent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ikki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qutblik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bilan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almashtirib</a:t>
            </a:r>
            <a:r>
              <a:rPr lang="en-US" sz="2000" dirty="0">
                <a:solidFill>
                  <a:schemeClr val="bg1"/>
                </a:solidFill>
              </a:rPr>
              <a:t>,  </a:t>
            </a:r>
            <a:r>
              <a:rPr lang="en-US" sz="2000" dirty="0" err="1">
                <a:solidFill>
                  <a:schemeClr val="bg1"/>
                </a:solidFill>
              </a:rPr>
              <a:t>uning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umumiy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atinLnBrk="1"/>
            <a:r>
              <a:rPr lang="en-US" sz="2000" dirty="0" err="1" smtClean="0">
                <a:solidFill>
                  <a:schemeClr val="bg1"/>
                </a:solidFill>
              </a:rPr>
              <a:t>qarshiligi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ketma-ket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ulangan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qarshiliklarning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yig'indisiga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teng</a:t>
            </a:r>
            <a:r>
              <a:rPr lang="en-US" sz="2000" dirty="0">
                <a:solidFill>
                  <a:schemeClr val="bg1"/>
                </a:solidFill>
              </a:rPr>
              <a:t>  deb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atinLnBrk="1"/>
            <a:r>
              <a:rPr lang="en-US" sz="2000" dirty="0" err="1" smtClean="0">
                <a:solidFill>
                  <a:schemeClr val="bg1"/>
                </a:solidFill>
              </a:rPr>
              <a:t>olinadi</a:t>
            </a:r>
            <a:r>
              <a:rPr lang="en-US" sz="2000" dirty="0">
                <a:solidFill>
                  <a:schemeClr val="bg1"/>
                </a:solidFill>
              </a:rPr>
              <a:t>.  </a:t>
            </a:r>
            <a:r>
              <a:rPr lang="en-US" sz="2000" dirty="0" err="1">
                <a:solidFill>
                  <a:schemeClr val="bg1"/>
                </a:solidFill>
              </a:rPr>
              <a:t>Elementlari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aralash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ulangan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sxemalarga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zanjirsimon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yoki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endParaRPr lang="en-US" sz="2000" dirty="0" smtClean="0">
              <a:solidFill>
                <a:schemeClr val="bg1"/>
              </a:solidFill>
            </a:endParaRPr>
          </a:p>
          <a:p>
            <a:pPr latinLnBrk="1"/>
            <a:r>
              <a:rPr lang="en-US" sz="2000" dirty="0" err="1" smtClean="0">
                <a:solidFill>
                  <a:schemeClr val="bg1"/>
                </a:solidFill>
              </a:rPr>
              <a:t>narvonsimon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zanjirlar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kiradi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Ularning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kirish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qarshiligi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yoki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kirish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latinLnBrk="1"/>
            <a:r>
              <a:rPr lang="en-US" sz="2000" dirty="0" err="1" smtClean="0">
                <a:solidFill>
                  <a:schemeClr val="bg1"/>
                </a:solidFill>
              </a:rPr>
              <a:t>o'tkazuvchanligi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uzluksiz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zanjirsimon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kasr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bilan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ifodalanishi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mumkin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1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err="1">
                <a:effectLst/>
              </a:rPr>
              <a:t>bu</a:t>
            </a:r>
            <a:r>
              <a:rPr lang="ru-RU" sz="1800" dirty="0">
                <a:effectLst/>
              </a:rPr>
              <a:t>  </a:t>
            </a:r>
            <a:r>
              <a:rPr lang="en-US" sz="1800" dirty="0" err="1">
                <a:effectLst/>
              </a:rPr>
              <a:t>yerda</a:t>
            </a:r>
            <a:r>
              <a:rPr lang="ru-RU" sz="1800" dirty="0">
                <a:effectLst/>
              </a:rPr>
              <a:t>  а</a:t>
            </a:r>
            <a:r>
              <a:rPr lang="ru-RU" sz="1800" baseline="-25000" dirty="0">
                <a:effectLst/>
              </a:rPr>
              <a:t>1</a:t>
            </a:r>
            <a:r>
              <a:rPr lang="ru-RU" sz="1800" dirty="0">
                <a:effectLst/>
              </a:rPr>
              <a:t>,  а</a:t>
            </a:r>
            <a:r>
              <a:rPr lang="ru-RU" sz="1800" baseline="-25000" dirty="0">
                <a:effectLst/>
              </a:rPr>
              <a:t>2</a:t>
            </a:r>
            <a:r>
              <a:rPr lang="ru-RU" sz="1800" dirty="0">
                <a:effectLst/>
              </a:rPr>
              <a:t>,  а</a:t>
            </a:r>
            <a:r>
              <a:rPr lang="ru-RU" sz="1800" baseline="-25000" dirty="0">
                <a:effectLst/>
              </a:rPr>
              <a:t>3</a:t>
            </a:r>
            <a:r>
              <a:rPr lang="ru-RU" sz="1800" dirty="0">
                <a:effectLst/>
              </a:rPr>
              <a:t>,  а</a:t>
            </a:r>
            <a:r>
              <a:rPr lang="ru-RU" sz="1800" baseline="-25000" dirty="0">
                <a:effectLst/>
              </a:rPr>
              <a:t>4</a:t>
            </a:r>
            <a:r>
              <a:rPr lang="ru-RU" sz="1800" dirty="0">
                <a:effectLst/>
              </a:rPr>
              <a:t>,  ...  </a:t>
            </a:r>
            <a:r>
              <a:rPr lang="en-US" sz="1800" dirty="0" err="1">
                <a:effectLst/>
              </a:rPr>
              <a:t>а</a:t>
            </a:r>
            <a:r>
              <a:rPr lang="en-US" sz="1800" baseline="-25000" dirty="0" err="1">
                <a:effectLst/>
              </a:rPr>
              <a:t>n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koeffitsiyentlar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zanjirsimon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kasrning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elementlari</a:t>
            </a:r>
            <a:r>
              <a:rPr lang="en-US" sz="1800" dirty="0">
                <a:effectLst/>
              </a:rPr>
              <a:t>  deb  </a:t>
            </a:r>
            <a:r>
              <a:rPr lang="en-US" sz="1800" dirty="0" err="1">
                <a:effectLst/>
              </a:rPr>
              <a:t>ataladi</a:t>
            </a:r>
            <a:r>
              <a:rPr lang="en-US" sz="1800" dirty="0">
                <a:effectLst/>
              </a:rPr>
              <a:t>.  </a:t>
            </a:r>
            <a:r>
              <a:rPr lang="en-US" sz="1800" dirty="0" err="1">
                <a:effectLst/>
              </a:rPr>
              <a:t>Kasr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elementlarining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soni</a:t>
            </a:r>
            <a:r>
              <a:rPr lang="en-US" sz="1800" dirty="0">
                <a:effectLst/>
              </a:rPr>
              <a:t>  n </a:t>
            </a:r>
            <a:r>
              <a:rPr lang="en-US" sz="1800" dirty="0" err="1">
                <a:effectLst/>
              </a:rPr>
              <a:t>chegarali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zanjirsimon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kasr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bo'lishi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mumkin</a:t>
            </a:r>
            <a:r>
              <a:rPr lang="en-US" sz="1800" dirty="0">
                <a:effectLst/>
              </a:rPr>
              <a:t>.</a:t>
            </a:r>
            <a:endParaRPr lang="ru-RU" sz="1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35978" t="40741" r="32906" b="37766"/>
          <a:stretch>
            <a:fillRect/>
          </a:stretch>
        </p:blipFill>
        <p:spPr bwMode="auto">
          <a:xfrm>
            <a:off x="251520" y="1556792"/>
            <a:ext cx="8712968" cy="4896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65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37683" t="32593" r="33288" b="57517"/>
          <a:stretch>
            <a:fillRect/>
          </a:stretch>
        </p:blipFill>
        <p:spPr bwMode="auto">
          <a:xfrm>
            <a:off x="340420" y="620688"/>
            <a:ext cx="83529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86104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dirty="0"/>
              <a:t>Bu  </a:t>
            </a:r>
            <a:r>
              <a:rPr lang="en-US" dirty="0" err="1"/>
              <a:t>formuladagi</a:t>
            </a:r>
            <a:r>
              <a:rPr lang="en-US" dirty="0"/>
              <a:t>  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qarshilikni</a:t>
            </a:r>
            <a:r>
              <a:rPr lang="en-US" dirty="0"/>
              <a:t>  G</a:t>
            </a:r>
            <a:r>
              <a:rPr lang="en-US" baseline="-25000" dirty="0"/>
              <a:t>2</a:t>
            </a:r>
            <a:r>
              <a:rPr lang="en-US" dirty="0"/>
              <a:t>=1/R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o'tkazuvchanlik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almashtiramiz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uyidagi</a:t>
            </a:r>
            <a:r>
              <a:rPr lang="en-US" dirty="0"/>
              <a:t> </a:t>
            </a:r>
            <a:r>
              <a:rPr lang="en-US" dirty="0" err="1"/>
              <a:t>ifodani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qilamiz</a:t>
            </a:r>
            <a:r>
              <a:rPr lang="en-US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7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8155" t="23698" r="52572" b="62045"/>
          <a:stretch>
            <a:fillRect/>
          </a:stretch>
        </p:blipFill>
        <p:spPr bwMode="auto">
          <a:xfrm>
            <a:off x="251520" y="404664"/>
            <a:ext cx="86409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2108" y="4725144"/>
                <a:ext cx="8568952" cy="1359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R=R</a:t>
                </a:r>
                <a:r>
                  <a:rPr lang="en-US" baseline="-25000" dirty="0"/>
                  <a:t>1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+(1/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Shunday</a:t>
                </a:r>
                <a:r>
                  <a:rPr lang="en-US" dirty="0"/>
                  <a:t> </a:t>
                </a:r>
                <a:r>
                  <a:rPr lang="en-US" dirty="0" err="1"/>
                  <a:t>qilib</a:t>
                </a:r>
                <a:r>
                  <a:rPr lang="en-US" dirty="0"/>
                  <a:t> </a:t>
                </a:r>
                <a:r>
                  <a:rPr lang="en-US" dirty="0" err="1"/>
                  <a:t>ko`rilayotgan</a:t>
                </a:r>
                <a:r>
                  <a:rPr lang="en-US" dirty="0"/>
                  <a:t> </a:t>
                </a:r>
                <a:r>
                  <a:rPr lang="en-US" dirty="0" err="1"/>
                  <a:t>kirish</a:t>
                </a:r>
                <a:r>
                  <a:rPr lang="en-US" dirty="0"/>
                  <a:t> </a:t>
                </a:r>
                <a:r>
                  <a:rPr lang="en-US" dirty="0" err="1"/>
                  <a:t>qarshiligi</a:t>
                </a:r>
                <a:r>
                  <a:rPr lang="en-US" dirty="0"/>
                  <a:t> </a:t>
                </a:r>
                <a:r>
                  <a:rPr lang="en-US" dirty="0" err="1"/>
                  <a:t>zanjirsimon</a:t>
                </a:r>
                <a:r>
                  <a:rPr lang="en-US" dirty="0"/>
                  <a:t> </a:t>
                </a:r>
                <a:r>
                  <a:rPr lang="en-US" dirty="0" err="1"/>
                  <a:t>kasr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tasvirlanadi</a:t>
                </a:r>
                <a:r>
                  <a:rPr lang="en-US" dirty="0"/>
                  <a:t>, </a:t>
                </a:r>
                <a:r>
                  <a:rPr lang="en-US" dirty="0" err="1"/>
                  <a:t>bunda</a:t>
                </a:r>
                <a:r>
                  <a:rPr lang="en-US" dirty="0"/>
                  <a:t> a</a:t>
                </a:r>
                <a:r>
                  <a:rPr lang="en-US" baseline="-25000" dirty="0"/>
                  <a:t>1</a:t>
                </a:r>
                <a:r>
                  <a:rPr lang="en-US" dirty="0"/>
                  <a:t>a</a:t>
                </a:r>
                <a:r>
                  <a:rPr lang="en-US" baseline="-25000" dirty="0"/>
                  <a:t>2</a:t>
                </a:r>
                <a:r>
                  <a:rPr lang="en-US" dirty="0"/>
                  <a:t>a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lar</a:t>
                </a:r>
                <a:r>
                  <a:rPr lang="en-US" dirty="0"/>
                  <a:t> </a:t>
                </a:r>
                <a:r>
                  <a:rPr lang="en-US" dirty="0" err="1"/>
                  <a:t>tegishli</a:t>
                </a:r>
                <a:r>
                  <a:rPr lang="en-US" dirty="0"/>
                  <a:t> R</a:t>
                </a:r>
                <a:r>
                  <a:rPr lang="en-US" baseline="-25000" dirty="0"/>
                  <a:t>1</a:t>
                </a:r>
                <a:r>
                  <a:rPr lang="en-US" dirty="0"/>
                  <a:t>R</a:t>
                </a:r>
                <a:r>
                  <a:rPr lang="en-US" baseline="-25000" dirty="0"/>
                  <a:t>2</a:t>
                </a:r>
                <a:r>
                  <a:rPr lang="en-US" dirty="0"/>
                  <a:t>R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lardir</a:t>
                </a:r>
                <a:r>
                  <a:rPr lang="en-US" dirty="0"/>
                  <a:t>. </a:t>
                </a:r>
                <a:r>
                  <a:rPr lang="en-US" dirty="0" err="1"/>
                  <a:t>Xuddi</a:t>
                </a:r>
                <a:r>
                  <a:rPr lang="en-US" dirty="0"/>
                  <a:t> </a:t>
                </a:r>
                <a:r>
                  <a:rPr lang="en-US" dirty="0" err="1"/>
                  <a:t>shunday</a:t>
                </a:r>
                <a:r>
                  <a:rPr lang="en-US" dirty="0"/>
                  <a:t> </a:t>
                </a:r>
                <a:r>
                  <a:rPr lang="en-US" dirty="0" err="1"/>
                  <a:t>o`zgartirishlar</a:t>
                </a:r>
                <a:r>
                  <a:rPr lang="en-US" dirty="0"/>
                  <a:t> </a:t>
                </a:r>
                <a:r>
                  <a:rPr lang="en-US" dirty="0" err="1"/>
                  <a:t>ishlatib</a:t>
                </a:r>
                <a:r>
                  <a:rPr lang="en-US" dirty="0"/>
                  <a:t> </a:t>
                </a:r>
                <a:r>
                  <a:rPr lang="en-US" dirty="0" err="1"/>
                  <a:t>narvonsimon</a:t>
                </a:r>
                <a:r>
                  <a:rPr lang="en-US" dirty="0"/>
                  <a:t> </a:t>
                </a:r>
                <a:r>
                  <a:rPr lang="en-US" dirty="0" err="1"/>
                  <a:t>zanjirning</a:t>
                </a:r>
                <a:r>
                  <a:rPr lang="en-US" dirty="0"/>
                  <a:t> </a:t>
                </a:r>
                <a:r>
                  <a:rPr lang="en-US" dirty="0" err="1"/>
                  <a:t>kirish</a:t>
                </a:r>
                <a:r>
                  <a:rPr lang="en-US" dirty="0"/>
                  <a:t> </a:t>
                </a:r>
                <a:r>
                  <a:rPr lang="en-US" dirty="0" err="1"/>
                  <a:t>qarshiligini</a:t>
                </a:r>
                <a:r>
                  <a:rPr lang="en-US" dirty="0"/>
                  <a:t> </a:t>
                </a:r>
                <a:r>
                  <a:rPr lang="en-US" dirty="0" err="1"/>
                  <a:t>zanjirsimon</a:t>
                </a:r>
                <a:r>
                  <a:rPr lang="en-US" dirty="0"/>
                  <a:t> </a:t>
                </a:r>
                <a:r>
                  <a:rPr lang="en-US" dirty="0" err="1"/>
                  <a:t>kasr</a:t>
                </a:r>
                <a:r>
                  <a:rPr lang="en-US" dirty="0"/>
                  <a:t> </a:t>
                </a:r>
                <a:r>
                  <a:rPr lang="en-US" dirty="0" err="1"/>
                  <a:t>ko`rinishida</a:t>
                </a:r>
                <a:r>
                  <a:rPr lang="en-US" dirty="0"/>
                  <a:t> </a:t>
                </a:r>
                <a:r>
                  <a:rPr lang="en-US" dirty="0" err="1"/>
                  <a:t>ifodalaymiz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08" y="4725144"/>
                <a:ext cx="8568952" cy="1359283"/>
              </a:xfrm>
              <a:prstGeom prst="rect">
                <a:avLst/>
              </a:prstGeom>
              <a:blipFill rotWithShape="1">
                <a:blip r:embed="rId3"/>
                <a:stretch>
                  <a:fillRect l="-641" r="-641" b="-67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8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229600" cy="1786210"/>
          </a:xfrm>
        </p:spPr>
        <p:txBody>
          <a:bodyPr>
            <a:noAutofit/>
          </a:bodyPr>
          <a:lstStyle/>
          <a:p>
            <a:r>
              <a:rPr lang="en-US" sz="2000" dirty="0" err="1">
                <a:effectLst/>
              </a:rPr>
              <a:t>Narvonsimon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zanjir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shaxobchalarining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tashkil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etuvchilari</a:t>
            </a:r>
            <a:r>
              <a:rPr lang="en-US" sz="2000" dirty="0">
                <a:effectLst/>
              </a:rPr>
              <a:t>  (R</a:t>
            </a:r>
            <a:r>
              <a:rPr lang="en-US" sz="2000" baseline="-25000" dirty="0">
                <a:effectLst/>
              </a:rPr>
              <a:t>1</a:t>
            </a:r>
            <a:r>
              <a:rPr lang="en-US" sz="2000" dirty="0">
                <a:effectLst/>
              </a:rPr>
              <a:t>, R</a:t>
            </a:r>
            <a:r>
              <a:rPr lang="en-US" sz="2000" baseline="-25000" dirty="0">
                <a:effectLst/>
              </a:rPr>
              <a:t>3</a:t>
            </a:r>
            <a:r>
              <a:rPr lang="en-US" sz="2000" dirty="0">
                <a:effectLst/>
              </a:rPr>
              <a:t>... </a:t>
            </a:r>
            <a:r>
              <a:rPr lang="en-US" sz="2000" dirty="0" err="1">
                <a:effectLst/>
              </a:rPr>
              <a:t>R</a:t>
            </a:r>
            <a:r>
              <a:rPr lang="en-US" sz="2000" baseline="-25000" dirty="0" err="1">
                <a:effectLst/>
              </a:rPr>
              <a:t>n</a:t>
            </a:r>
            <a:r>
              <a:rPr lang="en-US" sz="2000" dirty="0">
                <a:effectLst/>
              </a:rPr>
              <a:t>)  </a:t>
            </a:r>
            <a:r>
              <a:rPr lang="en-US" sz="2000" dirty="0" err="1">
                <a:effectLst/>
              </a:rPr>
              <a:t>va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ikki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qutblik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ko'ndalang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shaxobchalariga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kiruvchi</a:t>
            </a:r>
            <a:r>
              <a:rPr lang="en-US" sz="2000" dirty="0">
                <a:effectLst/>
              </a:rPr>
              <a:t>  (G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>
                <a:effectLst/>
              </a:rPr>
              <a:t>,  G</a:t>
            </a:r>
            <a:r>
              <a:rPr lang="en-US" sz="2000" baseline="-25000" dirty="0">
                <a:effectLst/>
              </a:rPr>
              <a:t>4</a:t>
            </a:r>
            <a:r>
              <a:rPr lang="en-US" sz="2000" dirty="0">
                <a:effectLst/>
              </a:rPr>
              <a:t>,G</a:t>
            </a:r>
            <a:r>
              <a:rPr lang="en-US" sz="2000" baseline="-25000" dirty="0">
                <a:effectLst/>
              </a:rPr>
              <a:t>6</a:t>
            </a:r>
            <a:r>
              <a:rPr lang="en-US" sz="2000" dirty="0">
                <a:effectLst/>
              </a:rPr>
              <a:t>,...,G</a:t>
            </a:r>
            <a:r>
              <a:rPr lang="en-US" sz="2000" baseline="-25000" dirty="0">
                <a:effectLst/>
              </a:rPr>
              <a:t>n-1</a:t>
            </a:r>
            <a:r>
              <a:rPr lang="en-US" sz="2000" dirty="0">
                <a:effectLst/>
              </a:rPr>
              <a:t>)  </a:t>
            </a:r>
            <a:r>
              <a:rPr lang="en-US" sz="2000" dirty="0" err="1">
                <a:effectLst/>
              </a:rPr>
              <a:t>lardir</a:t>
            </a:r>
            <a:r>
              <a:rPr lang="en-US" sz="2000" dirty="0">
                <a:effectLst/>
              </a:rPr>
              <a:t>.  Agar  </a:t>
            </a:r>
            <a:r>
              <a:rPr lang="en-US" sz="2000" dirty="0" err="1">
                <a:effectLst/>
              </a:rPr>
              <a:t>narvonsimon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zanjirlarning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ko'ndalang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shaxobchasi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to'g'ridan-to'g'ri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tashqi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qismlarga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ulansa</a:t>
            </a:r>
            <a:r>
              <a:rPr lang="en-US" sz="2000" dirty="0">
                <a:effectLst/>
              </a:rPr>
              <a:t>  (4-rasm, ), </a:t>
            </a:r>
            <a:r>
              <a:rPr lang="en-US" sz="2000" dirty="0" err="1">
                <a:effectLst/>
              </a:rPr>
              <a:t>unda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zanjirsimon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kasr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kirish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o'tkazuvchanlik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ko'rinishida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yoziladi</a:t>
            </a:r>
            <a:r>
              <a:rPr lang="en-US" sz="2000" dirty="0">
                <a:effectLst/>
              </a:rPr>
              <a:t>: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31209" t="26173" r="31210" b="45170"/>
          <a:stretch>
            <a:fillRect/>
          </a:stretch>
        </p:blipFill>
        <p:spPr bwMode="auto">
          <a:xfrm>
            <a:off x="179512" y="332656"/>
            <a:ext cx="8784976" cy="332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9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7339" t="10617" r="26529" b="73706"/>
          <a:stretch>
            <a:fillRect/>
          </a:stretch>
        </p:blipFill>
        <p:spPr bwMode="auto">
          <a:xfrm>
            <a:off x="107504" y="332656"/>
            <a:ext cx="8928991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69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30591" t="60988" r="35427" b="10370"/>
          <a:stretch>
            <a:fillRect/>
          </a:stretch>
        </p:blipFill>
        <p:spPr bwMode="auto">
          <a:xfrm>
            <a:off x="107504" y="332656"/>
            <a:ext cx="8928992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305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216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bu  yerda  а1,  а2,  а3,  а4,  ...  аn  koeffitsiyentlar  zanjirsimon  kasrning elementlari  deb  ataladi.  Kasr  elementlarining  soni  n chegarali zanjirsimon  kasr  bo'lishi mumkin.</vt:lpstr>
      <vt:lpstr>Презентация PowerPoint</vt:lpstr>
      <vt:lpstr>Презентация PowerPoint</vt:lpstr>
      <vt:lpstr>Narvonsimon  zanjir  shaxobchalarining  tashkil  etuvchilari  (R1, R3... Rn)  va  ikki  qutblik  ko'ndalang  shaxobchalariga  kiruvchi  (G2,  G4,G6,...,Gn-1)  lardir.  Agar  narvonsimon  zanjirlarning  ko'ndalang shaxobchasi  to'g'ridan-to'g'ri  tashqi  qismlarga  ulansa  (4-rasm, ), unda zanjirsimon kasr kirish o'tkazuvchanlik ko'rinishida yoziladi: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Elektrik</dc:creator>
  <cp:lastModifiedBy>Elektrik</cp:lastModifiedBy>
  <cp:revision>2</cp:revision>
  <dcterms:created xsi:type="dcterms:W3CDTF">2023-07-11T09:48:22Z</dcterms:created>
  <dcterms:modified xsi:type="dcterms:W3CDTF">2023-07-11T09:59:52Z</dcterms:modified>
</cp:coreProperties>
</file>