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84314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err="1"/>
              <a:t>Aktiv</a:t>
            </a:r>
            <a:r>
              <a:rPr lang="en-US" b="1" dirty="0"/>
              <a:t> </a:t>
            </a:r>
            <a:r>
              <a:rPr lang="en-US" b="1" dirty="0" err="1"/>
              <a:t>qarshilik</a:t>
            </a:r>
            <a:r>
              <a:rPr lang="en-US" b="1" dirty="0"/>
              <a:t> </a:t>
            </a:r>
            <a:r>
              <a:rPr lang="en-US" b="1" dirty="0" err="1"/>
              <a:t>ulangan</a:t>
            </a:r>
            <a:r>
              <a:rPr lang="en-US" b="1" dirty="0"/>
              <a:t> </a:t>
            </a:r>
            <a:r>
              <a:rPr lang="en-US" b="1" dirty="0" err="1"/>
              <a:t>o‘zgaruvchan</a:t>
            </a:r>
            <a:r>
              <a:rPr lang="en-US" b="1" dirty="0"/>
              <a:t> </a:t>
            </a:r>
            <a:r>
              <a:rPr lang="en-US" b="1" dirty="0" err="1"/>
              <a:t>tok</a:t>
            </a:r>
            <a:r>
              <a:rPr lang="en-US" b="1" dirty="0"/>
              <a:t> </a:t>
            </a:r>
            <a:r>
              <a:rPr lang="en-US" b="1" dirty="0" err="1"/>
              <a:t>elektr</a:t>
            </a:r>
            <a:r>
              <a:rPr lang="en-US" b="1" dirty="0"/>
              <a:t> </a:t>
            </a:r>
            <a:r>
              <a:rPr lang="en-US" b="1" dirty="0" err="1"/>
              <a:t>zanjiri</a:t>
            </a:r>
            <a:r>
              <a:rPr lang="en-US" b="1" dirty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8" y="914820"/>
            <a:ext cx="655171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rasmda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o‘zgaruvchan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tok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elektr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zanjiriga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iste’molchi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sifatida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Om 11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qarshilik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ulangan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Agarda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o‘tkazgich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metalni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o‘tkazgich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deb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faraz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qilsak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undan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o‘zgarmas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tok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o‘tayapti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desak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u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holda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qarshilikning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miqdorini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quyidagicha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aniqlash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mumkin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altLang="ko-K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τ=</a:t>
            </a:r>
            <a:r>
              <a:rPr kumimoji="0" lang="en-US" altLang="ko-KR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ko-KR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altLang="ko-KR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ls</a:t>
            </a:r>
            <a:endParaRPr kumimoji="0" lang="ru-RU" altLang="ko-K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2" descr="Описание: I:\Documents and Settings\User\Рабочий стол\kitob Elektronika\1111111111111111111111\36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10135" r="75021" b="72215"/>
          <a:stretch>
            <a:fillRect/>
          </a:stretch>
        </p:blipFill>
        <p:spPr bwMode="auto">
          <a:xfrm>
            <a:off x="395536" y="2564904"/>
            <a:ext cx="2792412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87812" y="2214453"/>
            <a:ext cx="4147592" cy="2185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yerda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p —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o‘tkazgichning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solishtirma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qarshiligi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l —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o‘tkazgichning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uzunligi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m; </a:t>
            </a:r>
            <a:r>
              <a:rPr kumimoji="0" lang="en-US" altLang="ko-K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—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o‘tkazgichning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ko‘nda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yuzasi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mm</a:t>
            </a:r>
            <a:r>
              <a:rPr kumimoji="0" lang="en-US" altLang="ko-KR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qarshilik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o`zgarmas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tok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zanjiriga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Om li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qarshilik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deyiladi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Agarda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qarshilik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o‘zgaruvc</a:t>
            </a:r>
            <a:r>
              <a:rPr kumimoji="0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tok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zanjiriga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ulansa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u </a:t>
            </a:r>
            <a:r>
              <a:rPr kumimoji="0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holda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aktiv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qarshilik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deyiladi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4658074"/>
            <a:ext cx="86409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0‘zgaruvchan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tokning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chastotasi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ortib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borgan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sari  ‘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tkaz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gichning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aktiv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faol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qarshiligi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ortib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boradi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Misol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uchun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po‘lat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o‘tkazgichning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diametri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 mm,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uzunligi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 km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bo‘lsa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qarshiligi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o‘zgarmas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tokka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ulanganda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 Om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bo‘lsa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20000 Hz li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o‘zgaruvchan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tok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manbayiga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ulanganda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75 Om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bo‘ladi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Shu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o'tkazgichni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50 Hz li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o‘zgaruvchan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tok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manbayiga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ulanganda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uning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qarshiligi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kam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miqdorda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o‘zgaradi</a:t>
            </a: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altLang="ko-K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5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79512" y="188640"/>
                <a:ext cx="8665840" cy="5328592"/>
              </a:xfrm>
            </p:spPr>
            <p:txBody>
              <a:bodyPr/>
              <a:lstStyle/>
              <a:p>
                <a:pPr latinLnBrk="1"/>
                <a:r>
                  <a:rPr lang="en-US" sz="3200" dirty="0" err="1">
                    <a:effectLst/>
                  </a:rPr>
                  <a:t>O</a:t>
                </a:r>
                <a:r>
                  <a:rPr lang="en-US" sz="3200" dirty="0" err="1" smtClean="0">
                    <a:effectLst/>
                  </a:rPr>
                  <a:t>‘tkazgichlaming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>
                    <a:effectLst/>
                  </a:rPr>
                  <a:t>qarshiligi (o‘zgaruvchan tokka ulanganda) quyidagi formula bo‘yicha hisoblanadi</a:t>
                </a:r>
                <a:r>
                  <a:rPr lang="ru-RU" sz="3200" dirty="0">
                    <a:effectLst/>
                  </a:rPr>
                  <a:t/>
                </a:r>
                <a:br>
                  <a:rPr lang="ru-RU" sz="3200" dirty="0">
                    <a:effectLst/>
                  </a:rPr>
                </a:br>
                <a:r>
                  <a:rPr lang="en-US" sz="3200" dirty="0">
                    <a:effectLst/>
                  </a:rPr>
                  <a:t>r</a:t>
                </a:r>
                <a:r>
                  <a:rPr lang="en-US" sz="3200" baseline="-25000" dirty="0">
                    <a:effectLst/>
                  </a:rPr>
                  <a:t>akt</a:t>
                </a:r>
                <a:r>
                  <a:rPr lang="en-US" sz="3200" dirty="0">
                    <a:effectLst/>
                  </a:rPr>
                  <a:t> = r</a:t>
                </a:r>
                <a:r>
                  <a:rPr lang="en-US" sz="3200" baseline="-25000" dirty="0">
                    <a:effectLst/>
                  </a:rPr>
                  <a:t>o`z.tok</a:t>
                </a:r>
                <a:r>
                  <a:rPr lang="en-US" sz="3200" dirty="0">
                    <a:effectLst/>
                  </a:rPr>
                  <a:t> ·K</a:t>
                </a:r>
                <a14:m>
                  <m:oMath xmlns:m="http://schemas.openxmlformats.org/officeDocument/2006/math">
                    <m:r>
                      <a:rPr lang="en-US" sz="3200" i="1" dirty="0">
                        <a:effectLst/>
                      </a:rPr>
                      <m:t>𝑓</m:t>
                    </m:r>
                  </m:oMath>
                </a14:m>
                <a:r>
                  <a:rPr lang="en-US" sz="3200" dirty="0">
                    <a:effectLst/>
                  </a:rPr>
                  <a:t>, Om</a:t>
                </a:r>
                <a:r>
                  <a:rPr lang="ru-RU" sz="3200" dirty="0">
                    <a:effectLst/>
                  </a:rPr>
                  <a:t/>
                </a:r>
                <a:br>
                  <a:rPr lang="ru-RU" sz="3200" dirty="0">
                    <a:effectLst/>
                  </a:rPr>
                </a:br>
                <a:r>
                  <a:rPr lang="en-US" sz="3200" dirty="0">
                    <a:effectLst/>
                  </a:rPr>
                  <a:t>bu yerda: r</a:t>
                </a:r>
                <a:r>
                  <a:rPr lang="en-US" sz="3200" baseline="-25000" dirty="0">
                    <a:effectLst/>
                  </a:rPr>
                  <a:t>o`z.tok </a:t>
                </a:r>
                <a:r>
                  <a:rPr lang="en-US" sz="3200" dirty="0">
                    <a:effectLst/>
                  </a:rPr>
                  <a:t> - o‘zgarmas tokka ulanganda o‘tkazgichning qar­shiligi, Om; </a:t>
                </a:r>
                <a:r>
                  <a:rPr lang="en-US" sz="3200" i="1" dirty="0">
                    <a:effectLst/>
                  </a:rPr>
                  <a:t>Kf —</a:t>
                </a:r>
                <a:r>
                  <a:rPr lang="en-US" sz="3200" dirty="0">
                    <a:effectLst/>
                  </a:rPr>
                  <a:t> qarshilikni o‘zgaruvchan tokka ulanganda qo‘llanadigan koeffitsiyent. Bu koeffitsiyent qo‘llanmalarda beriladi.</a:t>
                </a:r>
                <a:r>
                  <a:rPr lang="ru-RU" sz="3200" dirty="0">
                    <a:effectLst/>
                  </a:rPr>
                  <a:t/>
                </a:r>
                <a:br>
                  <a:rPr lang="ru-RU" sz="3200" dirty="0">
                    <a:effectLst/>
                  </a:rPr>
                </a:br>
                <a:endParaRPr lang="ru-RU" sz="3200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79512" y="188640"/>
                <a:ext cx="8665840" cy="5328592"/>
              </a:xfrm>
              <a:blipFill rotWithShape="1">
                <a:blip r:embed="rId2"/>
                <a:stretch>
                  <a:fillRect l="-1688" r="-2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84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36724" y="764704"/>
                <a:ext cx="8856984" cy="4588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sz="2800" dirty="0" err="1"/>
                  <a:t>Shunday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qilib</a:t>
                </a:r>
                <a:r>
                  <a:rPr lang="en-US" sz="2800" dirty="0"/>
                  <a:t>, Om </a:t>
                </a:r>
                <a:r>
                  <a:rPr lang="en-US" sz="2800" dirty="0" err="1"/>
                  <a:t>qonuniga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asoslanib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zanjirdagi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tok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algn="ctr" latinLnBrk="1"/>
                <a:r>
                  <a:rPr lang="en-US" sz="2800" dirty="0" err="1" smtClean="0"/>
                  <a:t>quyidagicha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aniqlanadi</a:t>
                </a:r>
                <a:r>
                  <a:rPr lang="en-US" sz="2800" dirty="0"/>
                  <a:t>:	</a:t>
                </a:r>
                <a:endParaRPr lang="ru-RU" sz="2800" dirty="0"/>
              </a:p>
              <a:p>
                <a:pPr algn="ctr" latinLnBrk="1"/>
                <a:r>
                  <a:rPr lang="en-US" sz="2800" dirty="0"/>
                  <a:t>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/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/>
                          <m:t>r</m:t>
                        </m:r>
                      </m:den>
                    </m:f>
                  </m:oMath>
                </a14:m>
                <a:r>
                  <a:rPr lang="en-US" sz="2800" dirty="0"/>
                  <a:t>, A</a:t>
                </a:r>
                <a:endParaRPr lang="ru-RU" sz="2800" dirty="0"/>
              </a:p>
              <a:p>
                <a:pPr algn="ctr" latinLnBrk="1"/>
                <a:r>
                  <a:rPr lang="en-US" sz="2800" dirty="0" err="1"/>
                  <a:t>bu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yerda</a:t>
                </a:r>
                <a:r>
                  <a:rPr lang="en-US" sz="2800" dirty="0"/>
                  <a:t>: </a:t>
                </a:r>
                <a:r>
                  <a:rPr lang="en-US" sz="2800" i="1" dirty="0"/>
                  <a:t>U -</a:t>
                </a:r>
                <a:r>
                  <a:rPr lang="en-US" sz="2800" dirty="0"/>
                  <a:t> </a:t>
                </a:r>
                <a:r>
                  <a:rPr lang="en-US" sz="2800" dirty="0" err="1"/>
                  <a:t>zanjir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uchlaridagi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kuchlanish</a:t>
                </a:r>
                <a:r>
                  <a:rPr lang="en-US" sz="2800" dirty="0"/>
                  <a:t>, V; </a:t>
                </a:r>
                <a:r>
                  <a:rPr lang="en-US" sz="2800" i="1" dirty="0"/>
                  <a:t>r </a:t>
                </a:r>
                <a:r>
                  <a:rPr lang="en-US" sz="2800" i="1" dirty="0" smtClean="0"/>
                  <a:t>–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zanjir-ning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aktiv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qarshiligi</a:t>
                </a:r>
                <a:r>
                  <a:rPr lang="en-US" sz="2800" dirty="0"/>
                  <a:t>,  </a:t>
                </a:r>
                <a:r>
                  <a:rPr lang="en-US" sz="2800" dirty="0" err="1"/>
                  <a:t>Om.</a:t>
                </a:r>
                <a:endParaRPr lang="ru-RU" sz="2800" dirty="0"/>
              </a:p>
              <a:p>
                <a:pPr algn="ctr" latinLnBrk="1"/>
                <a:r>
                  <a:rPr lang="en-US" sz="2800" dirty="0" err="1"/>
                  <a:t>Zanjirdagi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sarf</a:t>
                </a:r>
                <a:r>
                  <a:rPr lang="en-US" sz="2800" dirty="0"/>
                  <a:t> </a:t>
                </a:r>
                <a:r>
                  <a:rPr lang="en-US" sz="2800" dirty="0" err="1"/>
                  <a:t>etiladigan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quvvat</a:t>
                </a:r>
                <a:r>
                  <a:rPr lang="en-US" sz="2800" dirty="0"/>
                  <a:t>:</a:t>
                </a:r>
                <a:endParaRPr lang="ru-RU" sz="2800" dirty="0"/>
              </a:p>
              <a:p>
                <a:pPr algn="ctr" latinLnBrk="1"/>
                <a:r>
                  <a:rPr lang="en-US" sz="2800" i="1" dirty="0"/>
                  <a:t>P= UI</a:t>
                </a:r>
                <a:r>
                  <a:rPr lang="en-US" sz="2800" dirty="0"/>
                  <a:t> ,  W.</a:t>
                </a:r>
                <a:endParaRPr lang="ru-RU" sz="2800" dirty="0"/>
              </a:p>
              <a:p>
                <a:pPr algn="ctr" latinLnBrk="1"/>
                <a:r>
                  <a:rPr lang="en-US" sz="2800" dirty="0"/>
                  <a:t>Bu </a:t>
                </a:r>
                <a:r>
                  <a:rPr lang="en-US" sz="2800" dirty="0" err="1"/>
                  <a:t>quvvat</a:t>
                </a:r>
                <a:r>
                  <a:rPr lang="en-US" sz="2800" dirty="0"/>
                  <a:t> </a:t>
                </a:r>
                <a:r>
                  <a:rPr lang="en-US" sz="2800" i="1" dirty="0"/>
                  <a:t>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qarshilikni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qizdirishga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sarf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boiganligi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algn="ctr" latinLnBrk="1"/>
                <a:r>
                  <a:rPr lang="en-US" sz="2800" dirty="0" err="1" smtClean="0"/>
                  <a:t>uchun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uni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tok</a:t>
                </a:r>
                <a:r>
                  <a:rPr lang="en-US" sz="2800" dirty="0"/>
                  <a:t> / </a:t>
                </a:r>
                <a:r>
                  <a:rPr lang="en-US" sz="2800" dirty="0" err="1"/>
                  <a:t>va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qarshilik</a:t>
                </a:r>
                <a:r>
                  <a:rPr lang="en-US" sz="2800" dirty="0"/>
                  <a:t> </a:t>
                </a:r>
                <a:r>
                  <a:rPr lang="en-US" sz="2800" i="1" dirty="0"/>
                  <a:t>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bilan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ifodalash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mumkin</a:t>
                </a:r>
                <a:r>
                  <a:rPr lang="en-US" sz="2800" dirty="0"/>
                  <a:t>:</a:t>
                </a:r>
                <a:endParaRPr lang="ru-RU" sz="2800" dirty="0"/>
              </a:p>
              <a:p>
                <a:pPr algn="ctr" latinLnBrk="1"/>
                <a:r>
                  <a:rPr lang="en-US" sz="2800" i="1" dirty="0"/>
                  <a:t>P = U - 1= P r, W.</a:t>
                </a:r>
                <a:endParaRPr lang="ru-RU" sz="28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4" y="764704"/>
                <a:ext cx="8856984" cy="4588564"/>
              </a:xfrm>
              <a:prstGeom prst="rect">
                <a:avLst/>
              </a:prstGeom>
              <a:blipFill rotWithShape="1">
                <a:blip r:embed="rId2"/>
                <a:stretch>
                  <a:fillRect l="-757" t="-1195" r="-826" b="-2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84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05800" cy="1642116"/>
          </a:xfrm>
        </p:spPr>
        <p:txBody>
          <a:bodyPr/>
          <a:lstStyle/>
          <a:p>
            <a:r>
              <a:rPr lang="en-US" sz="3200" dirty="0" err="1" smtClean="0">
                <a:effectLst/>
              </a:rPr>
              <a:t>Quyidagi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rasmda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effectLst/>
              </a:rPr>
              <a:t>sinusoidal </a:t>
            </a:r>
            <a:r>
              <a:rPr lang="en-US" sz="3200" dirty="0">
                <a:effectLst/>
              </a:rPr>
              <a:t>kuchlanish, tok va quvvat diagrammada sinusoidal chiziqlar yordamida ko‘rsatilgan.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358072"/>
            <a:ext cx="8496943" cy="423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84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889844"/>
                <a:ext cx="864096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sz="2800" b="1" dirty="0" err="1" smtClean="0"/>
                  <a:t>O‘zgaruvchan</a:t>
                </a:r>
                <a:r>
                  <a:rPr lang="en-US" sz="2800" b="1" dirty="0" smtClean="0"/>
                  <a:t> </a:t>
                </a:r>
                <a:r>
                  <a:rPr lang="en-US" sz="2800" b="1" dirty="0" err="1"/>
                  <a:t>tok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zanjiriga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qarshilik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ulanganda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uning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aktiv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qarshiligidagi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kuchlanish</a:t>
                </a:r>
                <a:r>
                  <a:rPr lang="en-US" sz="2800" b="1" dirty="0"/>
                  <a:t>, </a:t>
                </a:r>
                <a:r>
                  <a:rPr lang="en-US" sz="2800" b="1" dirty="0" err="1"/>
                  <a:t>tok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quvvat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diagrammasi</a:t>
                </a:r>
                <a:r>
                  <a:rPr lang="en-US" sz="2800" b="1" dirty="0"/>
                  <a:t>, </a:t>
                </a:r>
                <a:r>
                  <a:rPr lang="en-US" sz="2800" b="1" dirty="0" err="1"/>
                  <a:t>ya’ni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egri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chizig'i</a:t>
                </a:r>
                <a:r>
                  <a:rPr lang="en-US" sz="2800" b="1" i="1" dirty="0" smtClean="0"/>
                  <a:t>.</a:t>
                </a:r>
              </a:p>
              <a:p>
                <a:pPr algn="ctr" latinLnBrk="1"/>
                <a:endParaRPr lang="en-US" sz="2800" b="1" i="1" dirty="0"/>
              </a:p>
              <a:p>
                <a:pPr algn="ctr" latinLnBrk="1"/>
                <a:endParaRPr lang="ru-RU" sz="2800" b="1" dirty="0"/>
              </a:p>
              <a:p>
                <a:pPr latinLnBrk="1"/>
                <a:r>
                  <a:rPr lang="en-US" sz="2000" dirty="0" err="1"/>
                  <a:t>O</a:t>
                </a:r>
                <a:r>
                  <a:rPr lang="en-US" sz="2000" dirty="0" err="1" smtClean="0"/>
                  <a:t>‘zgaruvchan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elektr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zanjiriga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aktiv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qarshilik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ulanganda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qanday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vaqt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holatida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kuchlanishning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oniy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miqdorini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aktiv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qarshilikka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boMinmasi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tokning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oniy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miqdorini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beradi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Shuning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uchun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o‘zgaruvchan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tokning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egri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chizig‘i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sinusoidasi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kuchlanish­ning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sinusoidasi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bilan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xil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bo‘ladi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Tokning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yuqori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miqdori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kuchlanishning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yuqori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miqdoriga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tokning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noldan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o‘tish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davri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kuchlanishning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noldan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o‘tish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davriga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to‘g‘ri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keladi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Aktiv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qarshilik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ulangan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o‘zgaruvchan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elektr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zanjirida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kuchlanish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bilan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orasida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siljish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burchagi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bo‘lmaydi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Bunday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zanjiming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hamma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quvvati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aktiv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hisoblanadi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cos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/>
                      <m:t>𝜑</m:t>
                    </m:r>
                  </m:oMath>
                </a14:m>
                <a:r>
                  <a:rPr lang="en-US" sz="2000" dirty="0"/>
                  <a:t>= 1</a:t>
                </a:r>
                <a:endParaRPr lang="ru-RU" sz="20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89844"/>
                <a:ext cx="8640960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1340" t="-1166" r="-1269" b="-1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844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307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Aktiv qarshilik ulangan o‘zgaruvchan tok elektr zanjiri  </vt:lpstr>
      <vt:lpstr>O‘tkazgichlaming qarshiligi (o‘zgaruvchan tokka ulanganda) quyidagi formula bo‘yicha hisoblanadi rakt = ro`z.tok ·Kf, Om bu yerda: ro`z.tok  - o‘zgarmas tokka ulanganda o‘tkazgichning qar­shiligi, Om; Kf — qarshilikni o‘zgaruvchan tokka ulanganda qo‘llanadigan koeffitsiyent. Bu koeffitsiyent qo‘llanmalarda beriladi. </vt:lpstr>
      <vt:lpstr>Презентация PowerPoint</vt:lpstr>
      <vt:lpstr>Quyidagi rasmda sinusoidal kuchlanish, tok va quvvat diagrammada sinusoidal chiziqlar yordamida ko‘rsatilgan.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 qarshilik ulangan o‘zgaruvchan tok elektr zanjiri  </dc:title>
  <dc:creator>Elektrik</dc:creator>
  <cp:lastModifiedBy>Elektrik</cp:lastModifiedBy>
  <cp:revision>2</cp:revision>
  <dcterms:created xsi:type="dcterms:W3CDTF">2023-07-11T09:33:10Z</dcterms:created>
  <dcterms:modified xsi:type="dcterms:W3CDTF">2023-07-11T09:46:52Z</dcterms:modified>
</cp:coreProperties>
</file>