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8"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228209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366219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FE1B56-6605-4DFA-B82D-DC3CD5ABBC0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47751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745246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FE1B56-6605-4DFA-B82D-DC3CD5ABBC0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2229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531896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662918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37436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18273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6D8C43-F997-4428-ABF6-770EA1C4EBB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312459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8298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26D8C43-F997-4428-ABF6-770EA1C4EBB1}" type="datetimeFigureOut">
              <a:rPr lang="ru-RU" smtClean="0"/>
              <a:t>22.04.2020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3681506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26D8C43-F997-4428-ABF6-770EA1C4EBB1}" type="datetimeFigureOut">
              <a:rPr lang="ru-RU" smtClean="0"/>
              <a:t>22.04.2020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6805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D8C43-F997-4428-ABF6-770EA1C4EBB1}" type="datetimeFigureOut">
              <a:rPr lang="ru-RU" smtClean="0"/>
              <a:t>22.04.2020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225244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129925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6D8C43-F997-4428-ABF6-770EA1C4EBB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FE1B56-6605-4DFA-B82D-DC3CD5ABBC0E}" type="slidenum">
              <a:rPr lang="ru-RU" smtClean="0"/>
              <a:t>‹#›</a:t>
            </a:fld>
            <a:endParaRPr lang="ru-RU"/>
          </a:p>
        </p:txBody>
      </p:sp>
    </p:spTree>
    <p:extLst>
      <p:ext uri="{BB962C8B-B14F-4D97-AF65-F5344CB8AC3E}">
        <p14:creationId xmlns:p14="http://schemas.microsoft.com/office/powerpoint/2010/main" val="361411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26D8C43-F997-4428-ABF6-770EA1C4EBB1}" type="datetimeFigureOut">
              <a:rPr lang="ru-RU" smtClean="0"/>
              <a:t>22.04.2020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2FE1B56-6605-4DFA-B82D-DC3CD5ABBC0E}" type="slidenum">
              <a:rPr lang="ru-RU" smtClean="0"/>
              <a:t>‹#›</a:t>
            </a:fld>
            <a:endParaRPr lang="ru-RU"/>
          </a:p>
        </p:txBody>
      </p:sp>
    </p:spTree>
    <p:extLst>
      <p:ext uri="{BB962C8B-B14F-4D97-AF65-F5344CB8AC3E}">
        <p14:creationId xmlns:p14="http://schemas.microsoft.com/office/powerpoint/2010/main" val="11246649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2107475" y="1950721"/>
            <a:ext cx="9397138" cy="1915886"/>
          </a:xfrm>
        </p:spPr>
        <p:txBody>
          <a:bodyPr>
            <a:normAutofit/>
          </a:bodyPr>
          <a:lstStyle/>
          <a:p>
            <a:pPr algn="ctr"/>
            <a:r>
              <a:rPr lang="uz-Cyrl-UZ" b="1" dirty="0" smtClean="0">
                <a:latin typeface="Times New Roman" panose="02020603050405020304" pitchFamily="18" charset="0"/>
                <a:cs typeface="Times New Roman" panose="02020603050405020304" pitchFamily="18" charset="0"/>
              </a:rPr>
              <a:t>М</a:t>
            </a:r>
            <a:r>
              <a:rPr lang="en-US" b="1" dirty="0" smtClean="0">
                <a:latin typeface="Times New Roman" panose="02020603050405020304" pitchFamily="18" charset="0"/>
                <a:cs typeface="Times New Roman" panose="02020603050405020304" pitchFamily="18" charset="0"/>
              </a:rPr>
              <a:t>EHNAT MUHOFAZASI VA TEXNIKA XAVFSIZLIGI</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3480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 y="-60960"/>
            <a:ext cx="11991703" cy="7167154"/>
          </a:xfrm>
        </p:spPr>
        <p:txBody>
          <a:bodyPr>
            <a:normAutofit fontScale="90000"/>
          </a:bodyPr>
          <a:lstStyle/>
          <a:p>
            <a:pPr algn="just"/>
            <a:r>
              <a:rPr lang="en-US" sz="1600" dirty="0"/>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Harakatlanishidagi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yaxshi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bilasizlar</a:t>
            </a:r>
            <a:r>
              <a:rPr lang="en-US" sz="1800" dirty="0">
                <a:latin typeface="Times New Roman" panose="02020603050405020304" pitchFamily="18" charset="0"/>
                <a:cs typeface="Times New Roman" panose="02020603050405020304" pitchFamily="18" charset="0"/>
              </a:rPr>
              <a:t>, agar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nosoz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sodir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noxush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voqyealarga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ma'lum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sozligini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maksimal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sekinlashishi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g‘ildiraklardagi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baraban</a:t>
            </a:r>
            <a:r>
              <a:rPr lang="en-US" sz="1800" dirty="0">
                <a:latin typeface="Times New Roman" panose="02020603050405020304" pitchFamily="18" charset="0"/>
                <a:cs typeface="Times New Roman" panose="02020603050405020304" pitchFamily="18" charset="0"/>
              </a:rPr>
              <a:t>, disk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kolodkalarning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ishqalanishi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kuchi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orqali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aniqlanadi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Amaliyotda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asosan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sozligi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orqali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aniqlanadi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ravon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qattiq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qoplama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qumlik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yo‘lda</a:t>
            </a:r>
            <a:r>
              <a:rPr lang="en-US" sz="1800" dirty="0">
                <a:latin typeface="Times New Roman" panose="02020603050405020304" pitchFamily="18" charset="0"/>
                <a:cs typeface="Times New Roman" panose="02020603050405020304" pitchFamily="18" charset="0"/>
              </a:rPr>
              <a:t> 30..40km/s </a:t>
            </a:r>
            <a:r>
              <a:rPr lang="en-US" sz="1800" dirty="0" err="1">
                <a:latin typeface="Times New Roman" panose="02020603050405020304" pitchFamily="18" charset="0"/>
                <a:cs typeface="Times New Roman" panose="02020603050405020304" pitchFamily="18" charset="0"/>
              </a:rPr>
              <a:t>tezlashtirib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birdaniga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oyoq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pedali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aniqlanadi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yengil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7,2m </a:t>
            </a:r>
            <a:r>
              <a:rPr lang="en-US" sz="1800" dirty="0" err="1">
                <a:latin typeface="Times New Roman" panose="02020603050405020304" pitchFamily="18" charset="0"/>
                <a:cs typeface="Times New Roman" panose="02020603050405020304" pitchFamily="18" charset="0"/>
              </a:rPr>
              <a:t>maksimal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sekinlanish</a:t>
            </a:r>
            <a:r>
              <a:rPr lang="en-US" sz="1800" dirty="0">
                <a:latin typeface="Times New Roman" panose="02020603050405020304" pitchFamily="18" charset="0"/>
                <a:cs typeface="Times New Roman" panose="02020603050405020304" pitchFamily="18" charset="0"/>
              </a:rPr>
              <a:t> 5,8 m/s</a:t>
            </a:r>
            <a:r>
              <a:rPr lang="en-US" sz="1800" baseline="30000" dirty="0">
                <a:latin typeface="Times New Roman" panose="02020603050405020304" pitchFamily="18" charset="0"/>
                <a:cs typeface="Times New Roman" panose="02020603050405020304" pitchFamily="18" charset="0"/>
              </a:rPr>
              <a:t>2</a:t>
            </a:r>
            <a:r>
              <a:rPr lang="en-US" sz="1800" dirty="0">
                <a:latin typeface="Times New Roman" panose="02020603050405020304" pitchFamily="18" charset="0"/>
                <a:cs typeface="Times New Roman" panose="02020603050405020304" pitchFamily="18" charset="0"/>
              </a:rPr>
              <a:t>, yuk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ularning</a:t>
            </a:r>
            <a:r>
              <a:rPr lang="en-US" sz="1800" dirty="0">
                <a:latin typeface="Times New Roman" panose="02020603050405020304" pitchFamily="18" charset="0"/>
                <a:cs typeface="Times New Roman" panose="02020603050405020304" pitchFamily="18" charset="0"/>
              </a:rPr>
              <a:t> yuk </a:t>
            </a:r>
            <a:r>
              <a:rPr lang="en-US" sz="1800" dirty="0" err="1">
                <a:latin typeface="Times New Roman" panose="02020603050405020304" pitchFamily="18" charset="0"/>
                <a:cs typeface="Times New Roman" panose="02020603050405020304" pitchFamily="18" charset="0"/>
              </a:rPr>
              <a:t>ko‘tarish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qobiliyatiga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qarab</a:t>
            </a:r>
            <a:r>
              <a:rPr lang="en-US" sz="1800" dirty="0">
                <a:latin typeface="Times New Roman" panose="02020603050405020304" pitchFamily="18" charset="0"/>
                <a:cs typeface="Times New Roman" panose="02020603050405020304" pitchFamily="18" charset="0"/>
              </a:rPr>
              <a:t> 9,5...11m, 4,2...5m/s</a:t>
            </a:r>
            <a:r>
              <a:rPr lang="en-US" sz="1800" baseline="30000" dirty="0">
                <a:latin typeface="Times New Roman" panose="02020603050405020304" pitchFamily="18" charset="0"/>
                <a:cs typeface="Times New Roman" panose="02020603050405020304" pitchFamily="18" charset="0"/>
              </a:rPr>
              <a:t>2</a:t>
            </a:r>
            <a:r>
              <a:rPr lang="en-US" sz="1800" dirty="0">
                <a:latin typeface="Times New Roman" panose="02020603050405020304" pitchFamily="18" charset="0"/>
                <a:cs typeface="Times New Roman" panose="02020603050405020304" pitchFamily="18" charset="0"/>
              </a:rPr>
              <a:t>. Bu </a:t>
            </a:r>
            <a:r>
              <a:rPr lang="en-US" sz="1800" dirty="0" err="1">
                <a:latin typeface="Times New Roman" panose="02020603050405020304" pitchFamily="18" charset="0"/>
                <a:cs typeface="Times New Roman" panose="02020603050405020304" pitchFamily="18" charset="0"/>
              </a:rPr>
              <a:t>yerda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ballonlar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ishqalanish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koeffitsienti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katta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egallaydi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Quruq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asfalt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koeffitsient</a:t>
            </a:r>
            <a:r>
              <a:rPr lang="en-US" sz="1800" dirty="0">
                <a:latin typeface="Times New Roman" panose="02020603050405020304" pitchFamily="18" charset="0"/>
                <a:cs typeface="Times New Roman" panose="02020603050405020304" pitchFamily="18" charset="0"/>
              </a:rPr>
              <a:t> 0,6ni </a:t>
            </a:r>
            <a:r>
              <a:rPr lang="en-US" sz="1800" dirty="0" err="1">
                <a:latin typeface="Times New Roman" panose="02020603050405020304" pitchFamily="18" charset="0"/>
                <a:cs typeface="Times New Roman" panose="02020603050405020304" pitchFamily="18" charset="0"/>
              </a:rPr>
              <a:t>tashkil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tashqi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ko‘rinishi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orqali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tekshiriladi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Tashqi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ko‘rinishida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qotirilganligi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yoriqlar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bo‘lmasligi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baraban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disklarda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egilgan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joylari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xokazolar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tekshiriladi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Ishlashni</a:t>
            </a:r>
            <a:r>
              <a:rPr lang="en-US" sz="1800" dirty="0">
                <a:latin typeface="Times New Roman" panose="02020603050405020304" pitchFamily="18" charset="0"/>
                <a:cs typeface="Times New Roman" panose="02020603050405020304" pitchFamily="18" charset="0"/>
              </a:rPr>
              <a:t> 16</a:t>
            </a:r>
            <a:r>
              <a:rPr lang="en-US" sz="1800" baseline="30000" dirty="0">
                <a:latin typeface="Times New Roman" panose="02020603050405020304" pitchFamily="18" charset="0"/>
                <a:cs typeface="Times New Roman" panose="02020603050405020304" pitchFamily="18" charset="0"/>
              </a:rPr>
              <a:t>0</a:t>
            </a:r>
            <a:r>
              <a:rPr lang="en-US" sz="1800" dirty="0">
                <a:latin typeface="Times New Roman" panose="02020603050405020304" pitchFamily="18" charset="0"/>
                <a:cs typeface="Times New Roman" panose="02020603050405020304" pitchFamily="18" charset="0"/>
              </a:rPr>
              <a:t>S </a:t>
            </a:r>
            <a:r>
              <a:rPr lang="en-US" sz="1800" dirty="0" err="1">
                <a:latin typeface="Times New Roman" panose="02020603050405020304" pitchFamily="18" charset="0"/>
                <a:cs typeface="Times New Roman" panose="02020603050405020304" pitchFamily="18" charset="0"/>
              </a:rPr>
              <a:t>balandlikda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pastlikda</a:t>
            </a:r>
            <a:r>
              <a:rPr lang="en-US" sz="1800" dirty="0">
                <a:latin typeface="Times New Roman" panose="02020603050405020304" pitchFamily="18" charset="0"/>
                <a:cs typeface="Times New Roman" panose="02020603050405020304" pitchFamily="18" charset="0"/>
              </a:rPr>
              <a:t> 2-3 </a:t>
            </a:r>
            <a:r>
              <a:rPr lang="en-US" sz="1800" dirty="0" err="1">
                <a:latin typeface="Times New Roman" panose="02020603050405020304" pitchFamily="18" charset="0"/>
                <a:cs typeface="Times New Roman" panose="02020603050405020304" pitchFamily="18" charset="0"/>
              </a:rPr>
              <a:t>dastgox</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tishlari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oxirigacha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yetmasdan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kamida</a:t>
            </a:r>
            <a:r>
              <a:rPr lang="en-US" sz="1800" dirty="0">
                <a:latin typeface="Times New Roman" panose="02020603050405020304" pitchFamily="18" charset="0"/>
                <a:cs typeface="Times New Roman" panose="02020603050405020304" pitchFamily="18" charset="0"/>
              </a:rPr>
              <a:t> 5minut </a:t>
            </a:r>
            <a:r>
              <a:rPr lang="en-US" sz="1800" dirty="0" err="1">
                <a:latin typeface="Times New Roman" panose="02020603050405020304" pitchFamily="18" charset="0"/>
                <a:cs typeface="Times New Roman" panose="02020603050405020304" pitchFamily="18" charset="0"/>
              </a:rPr>
              <a:t>davomida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qimirlamay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turishi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shart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sozligini</a:t>
            </a:r>
            <a:r>
              <a:rPr lang="en-US" sz="1800" dirty="0">
                <a:latin typeface="Times New Roman" panose="02020603050405020304" pitchFamily="18" charset="0"/>
                <a:cs typeface="Times New Roman" panose="02020603050405020304" pitchFamily="18" charset="0"/>
              </a:rPr>
              <a:t> 15 km/s </a:t>
            </a:r>
            <a:r>
              <a:rPr lang="en-US" sz="1800" dirty="0" err="1">
                <a:latin typeface="Times New Roman" panose="02020603050405020304" pitchFamily="18" charset="0"/>
                <a:cs typeface="Times New Roman" panose="02020603050405020304" pitchFamily="18" charset="0"/>
              </a:rPr>
              <a:t>tezlik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ham </a:t>
            </a:r>
            <a:r>
              <a:rPr lang="en-US" sz="1800" dirty="0" err="1">
                <a:latin typeface="Times New Roman" panose="02020603050405020304" pitchFamily="18" charset="0"/>
                <a:cs typeface="Times New Roman" panose="02020603050405020304" pitchFamily="18" charset="0"/>
              </a:rPr>
              <a:t>tekshirish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unumdorlik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ishlashida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g‘ildirak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disklari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shinalarning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holati</a:t>
            </a:r>
            <a:r>
              <a:rPr lang="en-US" sz="1800" dirty="0">
                <a:latin typeface="Times New Roman" panose="02020603050405020304" pitchFamily="18" charset="0"/>
                <a:cs typeface="Times New Roman" panose="02020603050405020304" pitchFamily="18" charset="0"/>
              </a:rPr>
              <a:t> ham </a:t>
            </a:r>
            <a:r>
              <a:rPr lang="en-US" sz="1800" dirty="0" err="1">
                <a:latin typeface="Times New Roman" panose="02020603050405020304" pitchFamily="18" charset="0"/>
                <a:cs typeface="Times New Roman" panose="02020603050405020304" pitchFamily="18" charset="0"/>
              </a:rPr>
              <a:t>katta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egallaydi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Ayniqsa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mavsumida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muzlaganda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shinalarga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hiplar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yaxshi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ishlashini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ta'minlash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Qayta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tikilgan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shinalarni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boshqaruv</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g‘ildiraklarga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qo‘yish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emas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ayrim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tiklash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zavodlari</a:t>
            </a:r>
            <a:r>
              <a:rPr lang="en-US" sz="1800" dirty="0">
                <a:latin typeface="Times New Roman" panose="02020603050405020304" pitchFamily="18" charset="0"/>
                <a:cs typeface="Times New Roman" panose="02020603050405020304" pitchFamily="18" charset="0"/>
              </a:rPr>
              <a:t> 1000 km </a:t>
            </a:r>
            <a:r>
              <a:rPr lang="en-US" sz="1800" dirty="0" err="1">
                <a:latin typeface="Times New Roman" panose="02020603050405020304" pitchFamily="18" charset="0"/>
                <a:cs typeface="Times New Roman" panose="02020603050405020304" pitchFamily="18" charset="0"/>
              </a:rPr>
              <a:t>yo‘l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bosgandan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keyin</a:t>
            </a:r>
            <a:r>
              <a:rPr lang="en-US" sz="1800" dirty="0">
                <a:latin typeface="Times New Roman" panose="02020603050405020304" pitchFamily="18" charset="0"/>
                <a:cs typeface="Times New Roman" panose="02020603050405020304" pitchFamily="18" charset="0"/>
              </a:rPr>
              <a:t> old </a:t>
            </a:r>
            <a:r>
              <a:rPr lang="en-US" sz="1800" dirty="0" err="1">
                <a:latin typeface="Times New Roman" panose="02020603050405020304" pitchFamily="18" charset="0"/>
                <a:cs typeface="Times New Roman" panose="02020603050405020304" pitchFamily="18" charset="0"/>
              </a:rPr>
              <a:t>g‘ildiraklarga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deb ham </a:t>
            </a:r>
            <a:r>
              <a:rPr lang="en-US" sz="1800" dirty="0" err="1">
                <a:latin typeface="Times New Roman" panose="02020603050405020304" pitchFamily="18" charset="0"/>
                <a:cs typeface="Times New Roman" panose="02020603050405020304" pitchFamily="18" charset="0"/>
              </a:rPr>
              <a:t>tavsiya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beradilar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ishonchli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ko‘prikning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katta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chunki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rul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elementlari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qotiriladi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mavsumga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tayyorlanishda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sovuq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davrda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pnevmotormozli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alohida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ahamiyat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chunki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namlik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oshgan</a:t>
            </a:r>
            <a:r>
              <a:rPr lang="en-US" sz="1800" dirty="0">
                <a:latin typeface="Times New Roman" panose="02020603050405020304" pitchFamily="18" charset="0"/>
                <a:cs typeface="Times New Roman" panose="02020603050405020304" pitchFamily="18" charset="0"/>
              </a:rPr>
              <a:t> sari </a:t>
            </a:r>
            <a:r>
              <a:rPr lang="en-US" sz="1800" dirty="0" err="1">
                <a:latin typeface="Times New Roman" panose="02020603050405020304" pitchFamily="18" charset="0"/>
                <a:cs typeface="Times New Roman" panose="02020603050405020304" pitchFamily="18" charset="0"/>
              </a:rPr>
              <a:t>kompressorlarda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paydo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butun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naychalar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orqali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tarqaladi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ressiverlarda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to‘planib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qoladi</a:t>
            </a:r>
            <a:r>
              <a:rPr lang="en-US" sz="1800" dirty="0">
                <a:latin typeface="Times New Roman" panose="02020603050405020304" pitchFamily="18" charset="0"/>
                <a:cs typeface="Times New Roman" panose="02020603050405020304" pitchFamily="18" charset="0"/>
              </a:rPr>
              <a:t>. Bu </a:t>
            </a:r>
            <a:r>
              <a:rPr lang="en-US" sz="1800" dirty="0" err="1">
                <a:latin typeface="Times New Roman" panose="02020603050405020304" pitchFamily="18" charset="0"/>
                <a:cs typeface="Times New Roman" panose="02020603050405020304" pitchFamily="18" charset="0"/>
              </a:rPr>
              <a:t>esa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muzlashi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tufayli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tormoz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ishlamay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qolishiga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spirt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metil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spirti-zahar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tozalanadi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haftada</a:t>
            </a:r>
            <a:r>
              <a:rPr lang="en-US" sz="1800" dirty="0">
                <a:latin typeface="Times New Roman" panose="02020603050405020304" pitchFamily="18" charset="0"/>
                <a:cs typeface="Times New Roman" panose="02020603050405020304" pitchFamily="18" charset="0"/>
              </a:rPr>
              <a:t> 2-3 </a:t>
            </a:r>
            <a:r>
              <a:rPr lang="en-US" sz="1800" dirty="0" err="1">
                <a:latin typeface="Times New Roman" panose="02020603050405020304" pitchFamily="18" charset="0"/>
                <a:cs typeface="Times New Roman" panose="02020603050405020304" pitchFamily="18" charset="0"/>
              </a:rPr>
              <a:t>marta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ressiverlardan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chiqarib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yuboriladi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Mersedes</a:t>
            </a:r>
            <a:r>
              <a:rPr lang="en-US" sz="1800" dirty="0">
                <a:latin typeface="Times New Roman" panose="02020603050405020304" pitchFamily="18" charset="0"/>
                <a:cs typeface="Times New Roman" panose="02020603050405020304" pitchFamily="18" charset="0"/>
              </a:rPr>
              <a:t>-Bens O-405 </a:t>
            </a:r>
            <a:r>
              <a:rPr lang="en-US" sz="1800" dirty="0" err="1">
                <a:latin typeface="Times New Roman" panose="02020603050405020304" pitchFamily="18" charset="0"/>
                <a:cs typeface="Times New Roman" panose="02020603050405020304" pitchFamily="18" charset="0"/>
              </a:rPr>
              <a:t>avtobuslarida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spirt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alohida</a:t>
            </a:r>
            <a:r>
              <a:rPr lang="en-US" sz="1800" dirty="0">
                <a:latin typeface="Times New Roman" panose="02020603050405020304" pitchFamily="18" charset="0"/>
                <a:cs typeface="Times New Roman" panose="02020603050405020304" pitchFamily="18" charset="0"/>
              </a:rPr>
              <a:t> 3,5 </a:t>
            </a:r>
            <a:r>
              <a:rPr lang="en-US" sz="1800" dirty="0" err="1">
                <a:latin typeface="Times New Roman" panose="02020603050405020304" pitchFamily="18" charset="0"/>
                <a:cs typeface="Times New Roman" panose="02020603050405020304" pitchFamily="18" charset="0"/>
              </a:rPr>
              <a:t>litrli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idish-bachok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Mersedes</a:t>
            </a:r>
            <a:r>
              <a:rPr lang="en-US" sz="1800" dirty="0">
                <a:latin typeface="Times New Roman" panose="02020603050405020304" pitchFamily="18" charset="0"/>
                <a:cs typeface="Times New Roman" panose="02020603050405020304" pitchFamily="18" charset="0"/>
              </a:rPr>
              <a:t>-Bens O-345 </a:t>
            </a:r>
            <a:r>
              <a:rPr lang="en-US" sz="1800" dirty="0" err="1">
                <a:latin typeface="Times New Roman" panose="02020603050405020304" pitchFamily="18" charset="0"/>
                <a:cs typeface="Times New Roman" panose="02020603050405020304" pitchFamily="18" charset="0"/>
              </a:rPr>
              <a:t>avtobuslarida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kompressorlardan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chiqqan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havo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alohida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moslamalar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orqali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quritilib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yuboriladi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Avtokorxonalarda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shikastlanish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ayniqsa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yengil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shikastlanishlar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mavsumda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ko‘proq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sodir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asosiy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sabablari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oldirishda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to‘kilgan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muzlab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pechkalarning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yaxshi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ishlamasligi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boshqalardir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tayyorgarlikni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muddatida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puxta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o‘tkazish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lozim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ob'ektlar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qishgi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mavsumga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tayyorgarlik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pasportlar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to‘ldiriladi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Elektr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tizimidagi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yoritish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signal </a:t>
            </a:r>
            <a:r>
              <a:rPr lang="en-US" sz="1800" dirty="0" err="1">
                <a:latin typeface="Times New Roman" panose="02020603050405020304" pitchFamily="18" charset="0"/>
                <a:cs typeface="Times New Roman" panose="02020603050405020304" pitchFamily="18" charset="0"/>
              </a:rPr>
              <a:t>berish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tizimlariga</a:t>
            </a:r>
            <a:r>
              <a:rPr lang="en-US" sz="1800" dirty="0">
                <a:latin typeface="Times New Roman" panose="02020603050405020304" pitchFamily="18" charset="0"/>
                <a:cs typeface="Times New Roman" panose="02020603050405020304" pitchFamily="18" charset="0"/>
              </a:rPr>
              <a:t> ham </a:t>
            </a:r>
            <a:r>
              <a:rPr lang="en-US" sz="1800" dirty="0" err="1">
                <a:latin typeface="Times New Roman" panose="02020603050405020304" pitchFamily="18" charset="0"/>
                <a:cs typeface="Times New Roman" panose="02020603050405020304" pitchFamily="18" charset="0"/>
              </a:rPr>
              <a:t>katta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e'tibor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fonarlar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kechki-qorong‘u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tuman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paytlarda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ravshan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ko‘rinishni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ta'minlashi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kerak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Yorug‘lik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oqimini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fonarlardan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tarqalishi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lozimki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oldindan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ro‘parada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kelayotgan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xaydovchi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yo‘lovchilarni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ko‘zni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qamashtirmasligi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kerak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Afsuski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qoidaga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rioya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etilmayatpi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kontruksiyasini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buzib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geliy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gazlari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to‘ldirilgan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yoriq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tarqatadigan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kseneon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lampochkalarini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o‘rnatib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Harakat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xavfsizligini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ta'minlashda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katta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muammo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keltirib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chiqarmoqdalar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Harakat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xavfsizligi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bo‘limlari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qarshi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chora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ko‘rishmayaptilar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bojxona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xodimlari</a:t>
            </a:r>
            <a:r>
              <a:rPr lang="en-US" sz="1800" dirty="0">
                <a:latin typeface="Times New Roman" panose="02020603050405020304" pitchFamily="18" charset="0"/>
                <a:cs typeface="Times New Roman" panose="02020603050405020304" pitchFamily="18" charset="0"/>
              </a:rPr>
              <a:t> ham </a:t>
            </a:r>
            <a:r>
              <a:rPr lang="en-US" sz="1800" dirty="0" err="1">
                <a:latin typeface="Times New Roman" panose="02020603050405020304" pitchFamily="18" charset="0"/>
                <a:cs typeface="Times New Roman" panose="02020603050405020304" pitchFamily="18" charset="0"/>
              </a:rPr>
              <a:t>o‘z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xissalarini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qo‘shmoqdalar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lampochka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lampalar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respublika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xududiga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kiritilmasligi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lozim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ayniqsa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9736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3177" y="139338"/>
            <a:ext cx="11669486" cy="6644640"/>
          </a:xfrm>
        </p:spPr>
        <p:txBody>
          <a:bodyPr>
            <a:normAutofit/>
          </a:bodyPr>
          <a:lstStyle/>
          <a:p>
            <a:pPr lvl="0"/>
            <a:r>
              <a:rPr lang="en-US" sz="1600" b="1" dirty="0" err="1">
                <a:latin typeface="Times New Roman" panose="02020603050405020304" pitchFamily="18" charset="0"/>
                <a:cs typeface="Times New Roman" panose="02020603050405020304" pitchFamily="18" charset="0"/>
              </a:rPr>
              <a:t>Avtomobillarga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xizmat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ko‘rsatishda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ta'mirlash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ishlarini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bajarish</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korxonalarida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tarkibga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bag‘ishlangan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nizom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tutilgan</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kundalik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yoqilg‘i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x.k</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TXK-1, 1-texnik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almashtirish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filtrlarni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almashtirish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agregat-uzellarning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qotirilganligini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kechirish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regulirovka-sozlash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h.k</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TXK-2;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xizmatlari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Mavsumiy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TXK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zavodlari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tomonidan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zamonaviy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tarkib-avtomobil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transportiga</a:t>
            </a:r>
            <a:r>
              <a:rPr lang="en-US" sz="1600" dirty="0">
                <a:latin typeface="Times New Roman" panose="02020603050405020304" pitchFamily="18" charset="0"/>
                <a:cs typeface="Times New Roman" panose="02020603050405020304" pitchFamily="18" charset="0"/>
              </a:rPr>
              <a:t> TXK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nizomi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masofa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o‘tgandan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keyin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amalga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oshiriladi</a:t>
            </a:r>
            <a:r>
              <a:rPr lang="en-US" sz="1600" dirty="0">
                <a:latin typeface="Times New Roman" panose="02020603050405020304" pitchFamily="18" charset="0"/>
                <a:cs typeface="Times New Roman" panose="02020603050405020304" pitchFamily="18" charset="0"/>
              </a:rPr>
              <a:t>. Agar 12-15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kunda</a:t>
            </a:r>
            <a:r>
              <a:rPr lang="en-US" sz="1600" dirty="0">
                <a:latin typeface="Times New Roman" panose="02020603050405020304" pitchFamily="18" charset="0"/>
                <a:cs typeface="Times New Roman" panose="02020603050405020304" pitchFamily="18" charset="0"/>
              </a:rPr>
              <a:t> TXK-1 </a:t>
            </a:r>
            <a:r>
              <a:rPr lang="en-US" sz="1600" dirty="0" err="1">
                <a:latin typeface="Times New Roman" panose="02020603050405020304" pitchFamily="18" charset="0"/>
                <a:cs typeface="Times New Roman" panose="02020603050405020304" pitchFamily="18" charset="0"/>
              </a:rPr>
              <a:t>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aniqlangan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dastur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konveyerlar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esa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navbatida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binosida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dvigatel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chiqindilarini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kamaytiradi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postda</a:t>
            </a:r>
            <a:r>
              <a:rPr lang="en-US" sz="1600" dirty="0">
                <a:latin typeface="Times New Roman" panose="02020603050405020304" pitchFamily="18" charset="0"/>
                <a:cs typeface="Times New Roman" panose="02020603050405020304" pitchFamily="18" charset="0"/>
              </a:rPr>
              <a:t> (4ta) </a:t>
            </a:r>
            <a:r>
              <a:rPr lang="en-US" sz="1600" dirty="0" err="1">
                <a:latin typeface="Times New Roman" panose="02020603050405020304" pitchFamily="18" charset="0"/>
                <a:cs typeface="Times New Roman" panose="02020603050405020304" pitchFamily="18" charset="0"/>
              </a:rPr>
              <a:t>texnologik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rejalashtiradi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sifatini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ta'minlaydi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potokda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yorug‘lik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tovush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signallari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konveyer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reglament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bajarilmasa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konveyerni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to‘xtatib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Agar TXK-2 </a:t>
            </a:r>
            <a:r>
              <a:rPr lang="en-US" sz="1600" dirty="0" err="1">
                <a:latin typeface="Times New Roman" panose="02020603050405020304" pitchFamily="18" charset="0"/>
                <a:cs typeface="Times New Roman" panose="02020603050405020304" pitchFamily="18" charset="0"/>
              </a:rPr>
              <a:t>dastur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5-6ta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jarayonda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konveyer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Tupikli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estakadalar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transport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doimiy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tayanchlar</a:t>
            </a:r>
            <a:r>
              <a:rPr lang="en-US" sz="1600" dirty="0">
                <a:latin typeface="Times New Roman" panose="02020603050405020304" pitchFamily="18" charset="0"/>
                <a:cs typeface="Times New Roman" panose="02020603050405020304" pitchFamily="18" charset="0"/>
              </a:rPr>
              <a:t> (TMP-5 </a:t>
            </a:r>
            <a:r>
              <a:rPr lang="en-US" sz="1600" dirty="0" err="1">
                <a:latin typeface="Times New Roman" panose="02020603050405020304" pitchFamily="18" charset="0"/>
                <a:cs typeface="Times New Roman" panose="02020603050405020304" pitchFamily="18" charset="0"/>
              </a:rPr>
              <a:t>misolida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xokazolar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yonilg‘i-moylash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mahsulotlarining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almashuvi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yomonligi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ATKlarda</a:t>
            </a:r>
            <a:r>
              <a:rPr lang="en-US" sz="1600" dirty="0">
                <a:latin typeface="Times New Roman" panose="02020603050405020304" pitchFamily="18" charset="0"/>
                <a:cs typeface="Times New Roman" panose="02020603050405020304" pitchFamily="18" charset="0"/>
              </a:rPr>
              <a:t> 80%,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20% </a:t>
            </a:r>
            <a:r>
              <a:rPr lang="en-US" sz="1600" dirty="0" err="1">
                <a:latin typeface="Times New Roman" panose="02020603050405020304" pitchFamily="18" charset="0"/>
                <a:cs typeface="Times New Roman" panose="02020603050405020304" pitchFamily="18" charset="0"/>
              </a:rPr>
              <a:t>kanavalar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maqsadga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muvofiq</a:t>
            </a:r>
            <a:r>
              <a:rPr lang="en-US" sz="1600" dirty="0">
                <a:latin typeface="Times New Roman" panose="02020603050405020304" pitchFamily="18" charset="0"/>
                <a:cs typeface="Times New Roman" panose="02020603050405020304" pitchFamily="18" charset="0"/>
              </a:rPr>
              <a:t> deb </a:t>
            </a:r>
            <a:r>
              <a:rPr lang="en-US" sz="1600" dirty="0" err="1">
                <a:latin typeface="Times New Roman" panose="02020603050405020304" pitchFamily="18" charset="0"/>
                <a:cs typeface="Times New Roman" panose="02020603050405020304" pitchFamily="18" charset="0"/>
              </a:rPr>
              <a:t>topilgan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Toshkentdagi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ayrim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Yunusobod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tumani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umuman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kuzatuv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chuqurliklari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o‘ng‘ay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sifati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yaxshi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qo‘llanadi</a:t>
            </a:r>
            <a:r>
              <a:rPr lang="en-US" sz="1600" dirty="0" smtClean="0">
                <a:latin typeface="Times New Roman" panose="02020603050405020304" pitchFamily="18" charset="0"/>
                <a:cs typeface="Times New Roman" panose="02020603050405020304" pitchFamily="18" charset="0"/>
              </a:rPr>
              <a:t>. </a:t>
            </a:r>
            <a:r>
              <a:rPr lang="en-US" sz="1600" dirty="0" err="1"/>
              <a:t>elektromexanik</a:t>
            </a:r>
            <a:r>
              <a:rPr lang="en-US" sz="1600" dirty="0"/>
              <a:t>;</a:t>
            </a:r>
            <a:r>
              <a:rPr lang="ru-RU" sz="1600" dirty="0"/>
              <a:t/>
            </a:r>
            <a:br>
              <a:rPr lang="ru-RU" sz="1600" dirty="0"/>
            </a:b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pnevmatik</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tallar</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21576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92183" y="148047"/>
            <a:ext cx="11199223" cy="6156959"/>
          </a:xfrm>
        </p:spPr>
        <p:txBody>
          <a:bodyPr>
            <a:noAutofit/>
          </a:bodyPr>
          <a:lstStyle/>
          <a:p>
            <a:r>
              <a:rPr lang="en-US" sz="1600" dirty="0" err="1">
                <a:latin typeface="Times New Roman" panose="02020603050405020304" pitchFamily="18" charset="0"/>
                <a:cs typeface="Times New Roman" panose="02020603050405020304" pitchFamily="18" charset="0"/>
              </a:rPr>
              <a:t>Elektromexanik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aylanuvchi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vintlar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bronzadan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Vintlar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orasidagi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bo‘shliq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zazor</a:t>
            </a:r>
            <a:r>
              <a:rPr lang="en-US" sz="1600" dirty="0">
                <a:latin typeface="Times New Roman" panose="02020603050405020304" pitchFamily="18" charset="0"/>
                <a:cs typeface="Times New Roman" panose="02020603050405020304" pitchFamily="18" charset="0"/>
              </a:rPr>
              <a:t> 0,7-0,9 mm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emas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ko‘tarilgandan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keyin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shvelleriga</a:t>
            </a:r>
            <a:r>
              <a:rPr lang="en-US" sz="1600" dirty="0">
                <a:latin typeface="Times New Roman" panose="02020603050405020304" pitchFamily="18" charset="0"/>
                <a:cs typeface="Times New Roman" panose="02020603050405020304" pitchFamily="18" charset="0"/>
              </a:rPr>
              <a:t> 2ta </a:t>
            </a:r>
            <a:r>
              <a:rPr lang="en-US" sz="1600" dirty="0" err="1">
                <a:latin typeface="Times New Roman" panose="02020603050405020304" pitchFamily="18" charset="0"/>
                <a:cs typeface="Times New Roman" panose="02020603050405020304" pitchFamily="18" charset="0"/>
              </a:rPr>
              <a:t>teshik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teshilib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yumaloq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qozig‘i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tiqib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fiksirovka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tagida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yo‘qoladi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Xuddi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o‘xshash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extiyotkorlik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gidroko‘targich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pnevmoko‘targichlar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ishlaganda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tayanchlar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qo‘llaniladi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manbalariga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mashina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(NS-12 </a:t>
            </a:r>
            <a:r>
              <a:rPr lang="en-US" sz="1600" dirty="0" err="1">
                <a:latin typeface="Times New Roman" panose="02020603050405020304" pitchFamily="18" charset="0"/>
                <a:cs typeface="Times New Roman" panose="02020603050405020304" pitchFamily="18" charset="0"/>
              </a:rPr>
              <a:t>kamari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buzilganligi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shovqin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tebranish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haroratni</a:t>
            </a:r>
            <a:r>
              <a:rPr lang="en-US" sz="1600" dirty="0">
                <a:latin typeface="Times New Roman" panose="02020603050405020304" pitchFamily="18" charset="0"/>
                <a:cs typeface="Times New Roman" panose="02020603050405020304" pitchFamily="18" charset="0"/>
              </a:rPr>
              <a:t> past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yuqoriligi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zaharli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moddalardan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buzilishi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texnologik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intizomlarni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buzilishlari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joylarida</a:t>
            </a:r>
            <a:r>
              <a:rPr lang="en-US" sz="1600" dirty="0">
                <a:latin typeface="Times New Roman" panose="02020603050405020304" pitchFamily="18" charset="0"/>
                <a:cs typeface="Times New Roman" panose="02020603050405020304" pitchFamily="18" charset="0"/>
              </a:rPr>
              <a:t> (KX) </a:t>
            </a:r>
            <a:r>
              <a:rPr lang="en-US" sz="1600" dirty="0" err="1">
                <a:latin typeface="Times New Roman" panose="02020603050405020304" pitchFamily="18" charset="0"/>
                <a:cs typeface="Times New Roman" panose="02020603050405020304" pitchFamily="18" charset="0"/>
              </a:rPr>
              <a:t>eng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manba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tokidir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mashinalarining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germetik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mashinani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o‘chirishda</a:t>
            </a:r>
            <a:r>
              <a:rPr lang="en-US" sz="1600" dirty="0">
                <a:latin typeface="Times New Roman" panose="02020603050405020304" pitchFamily="18" charset="0"/>
                <a:cs typeface="Times New Roman" panose="02020603050405020304" pitchFamily="18" charset="0"/>
              </a:rPr>
              <a:t> 12V </a:t>
            </a:r>
            <a:r>
              <a:rPr lang="en-US" sz="1600" dirty="0" err="1">
                <a:latin typeface="Times New Roman" panose="02020603050405020304" pitchFamily="18" charset="0"/>
                <a:cs typeface="Times New Roman" panose="02020603050405020304" pitchFamily="18" charset="0"/>
              </a:rPr>
              <a:t>kuchlanishli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Magnitli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yurgizgich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shkaflari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eshiklari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blokirovkali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konstruksiyalar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Joriy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rejalashtirish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joylashtirish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tegib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aniqlanadi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estakadalarda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ketmasligini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yo‘naltiruvchilar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estakadalarning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tugash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devorlarda</a:t>
            </a:r>
            <a:r>
              <a:rPr lang="en-US" sz="1600" dirty="0">
                <a:latin typeface="Times New Roman" panose="02020603050405020304" pitchFamily="18" charset="0"/>
                <a:cs typeface="Times New Roman" panose="02020603050405020304" pitchFamily="18" charset="0"/>
              </a:rPr>
              <a:t> 1,2m. </a:t>
            </a:r>
            <a:r>
              <a:rPr lang="en-US" sz="1600" dirty="0" err="1">
                <a:latin typeface="Times New Roman" panose="02020603050405020304" pitchFamily="18" charset="0"/>
                <a:cs typeface="Times New Roman" panose="02020603050405020304" pitchFamily="18" charset="0"/>
              </a:rPr>
              <a:t>masofada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to‘siqlari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lattalari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qutilarda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to‘planib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xonalardan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dvigatellarni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yurgizmasdan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odamlar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dvigatel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yurgizilmasin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yozuv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qat'iyan</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disk, </a:t>
            </a:r>
            <a:r>
              <a:rPr lang="en-US" sz="1600" dirty="0" err="1">
                <a:latin typeface="Times New Roman" panose="02020603050405020304" pitchFamily="18" charset="0"/>
                <a:cs typeface="Times New Roman" panose="02020603050405020304" pitchFamily="18" charset="0"/>
              </a:rPr>
              <a:t>gilza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g‘isht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o‘xshash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qimirlab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tasodifiy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tadan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tadan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pnevmoballonli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albatta</a:t>
            </a:r>
            <a:r>
              <a:rPr lang="en-US" sz="1600" dirty="0">
                <a:latin typeface="Times New Roman" panose="02020603050405020304" pitchFamily="18" charset="0"/>
                <a:cs typeface="Times New Roman" panose="02020603050405020304" pitchFamily="18" charset="0"/>
              </a:rPr>
              <a:t> 2,5tn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7tn.lik </a:t>
            </a:r>
            <a:r>
              <a:rPr lang="en-US" sz="1600" dirty="0" err="1">
                <a:latin typeface="Times New Roman" panose="02020603050405020304" pitchFamily="18" charset="0"/>
                <a:cs typeface="Times New Roman" panose="02020603050405020304" pitchFamily="18" charset="0"/>
              </a:rPr>
              <a:t>gidrodomkratlardan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teskari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bashmaklar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tepada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pastda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estakada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ta'mirlovchilarni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ishlashi</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narvonlardan</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Qadam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balandligi</a:t>
            </a:r>
            <a:r>
              <a:rPr lang="en-US" sz="1600" dirty="0">
                <a:latin typeface="Times New Roman" panose="02020603050405020304" pitchFamily="18" charset="0"/>
                <a:cs typeface="Times New Roman" panose="02020603050405020304" pitchFamily="18" charset="0"/>
              </a:rPr>
              <a:t> 15sm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ag‘daruvchi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stendlardan</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0160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6719" y="383176"/>
            <a:ext cx="11521440" cy="4772297"/>
          </a:xfrm>
        </p:spPr>
        <p:txBody>
          <a:bodyPr>
            <a:normAutofit fontScale="90000"/>
          </a:bodyPr>
          <a:lstStyle/>
          <a:p>
            <a:r>
              <a:rPr lang="en-US" sz="1600" b="1" dirty="0" err="1">
                <a:latin typeface="Times New Roman" panose="02020603050405020304" pitchFamily="18" charset="0"/>
                <a:cs typeface="Times New Roman" panose="02020603050405020304" pitchFamily="18" charset="0"/>
              </a:rPr>
              <a:t>Yoqilg‘i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apparatlariga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xizmat</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ko‘rsatishda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xavfsiziligi</a:t>
            </a:r>
            <a:r>
              <a:rPr lang="en-US"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Bu sex, </a:t>
            </a:r>
            <a:r>
              <a:rPr lang="en-US" sz="1600" dirty="0" err="1">
                <a:latin typeface="Times New Roman" panose="02020603050405020304" pitchFamily="18" charset="0"/>
                <a:cs typeface="Times New Roman" panose="02020603050405020304" pitchFamily="18" charset="0"/>
              </a:rPr>
              <a:t>bo‘limlarda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agregat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sozlanadi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karbyurator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benzonasos</a:t>
            </a:r>
            <a:r>
              <a:rPr lang="en-US" sz="1600" dirty="0">
                <a:latin typeface="Times New Roman" panose="02020603050405020304" pitchFamily="18" charset="0"/>
                <a:cs typeface="Times New Roman" panose="02020603050405020304" pitchFamily="18" charset="0"/>
              </a:rPr>
              <a:t>, TNVD, </a:t>
            </a:r>
            <a:r>
              <a:rPr lang="en-US" sz="1600" dirty="0" err="1">
                <a:latin typeface="Times New Roman" panose="02020603050405020304" pitchFamily="18" charset="0"/>
                <a:cs typeface="Times New Roman" panose="02020603050405020304" pitchFamily="18" charset="0"/>
              </a:rPr>
              <a:t>forsunka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Xavflikning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manbasiga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mahsulotlari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odam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tanasiga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salbiy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ta'siri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yong‘in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baholanadi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talablar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balandligi</a:t>
            </a:r>
            <a:r>
              <a:rPr lang="en-US" sz="1600" dirty="0">
                <a:latin typeface="Times New Roman" panose="02020603050405020304" pitchFamily="18" charset="0"/>
                <a:cs typeface="Times New Roman" panose="02020603050405020304" pitchFamily="18" charset="0"/>
              </a:rPr>
              <a:t> 3,2metrdan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a:t>
            </a:r>
            <a:r>
              <a:rPr lang="en-US" sz="1600" dirty="0">
                <a:latin typeface="Times New Roman" panose="02020603050405020304" pitchFamily="18" charset="0"/>
                <a:cs typeface="Times New Roman" panose="02020603050405020304" pitchFamily="18" charset="0"/>
              </a:rPr>
              <a:t> 2metrdan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xonalar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samarali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shamollatib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yoritgichlar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portlashga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chidamli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Tabiiy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yoritilganlikni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maqsadida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oynalarning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yuzasi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poliga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nisbatan</a:t>
            </a:r>
            <a:r>
              <a:rPr lang="en-US" sz="1600" dirty="0">
                <a:latin typeface="Times New Roman" panose="02020603050405020304" pitchFamily="18" charset="0"/>
                <a:cs typeface="Times New Roman" panose="02020603050405020304" pitchFamily="18" charset="0"/>
              </a:rPr>
              <a:t> 0,3....0,35 </a:t>
            </a:r>
            <a:r>
              <a:rPr lang="en-US" sz="1600" dirty="0" err="1">
                <a:latin typeface="Times New Roman" panose="02020603050405020304" pitchFamily="18" charset="0"/>
                <a:cs typeface="Times New Roman" panose="02020603050405020304" pitchFamily="18" charset="0"/>
              </a:rPr>
              <a:t>xajmida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yerda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zararli</a:t>
            </a:r>
            <a:r>
              <a:rPr lang="en-US" sz="1600" dirty="0">
                <a:latin typeface="Times New Roman" panose="02020603050405020304" pitchFamily="18" charset="0"/>
                <a:cs typeface="Times New Roman" panose="02020603050405020304" pitchFamily="18" charset="0"/>
              </a:rPr>
              <a:t> deb </a:t>
            </a:r>
            <a:r>
              <a:rPr lang="en-US" sz="1600" dirty="0" err="1">
                <a:latin typeface="Times New Roman" panose="02020603050405020304" pitchFamily="18" charset="0"/>
                <a:cs typeface="Times New Roman" panose="02020603050405020304" pitchFamily="18" charset="0"/>
              </a:rPr>
              <a:t>hisoblanadi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ishlovchiga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ovqat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mahsulotlari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mahsulotlarini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salbiy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ta'sirini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ekspluatatsion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materiallardan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xavfsizilig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mavzusida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to‘liq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o‘tilgan</a:t>
            </a:r>
            <a:r>
              <a:rPr lang="en-US" sz="1600" dirty="0" smtClean="0">
                <a:latin typeface="Times New Roman" panose="02020603050405020304" pitchFamily="18" charset="0"/>
                <a:cs typeface="Times New Roman" panose="02020603050405020304" pitchFamily="18" charset="0"/>
              </a:rPr>
              <a:t>.</a:t>
            </a:r>
            <a:br>
              <a:rPr lang="en-US" sz="1600" dirty="0" smtClean="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b="1" dirty="0" err="1" smtClean="0">
                <a:latin typeface="Times New Roman" panose="02020603050405020304" pitchFamily="18" charset="0"/>
                <a:cs typeface="Times New Roman" panose="02020603050405020304" pitchFamily="18" charset="0"/>
              </a:rPr>
              <a:t>Slesarlik-mexanik</a:t>
            </a:r>
            <a:r>
              <a:rPr lang="en-US" sz="1600" b="1" dirty="0" smtClean="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ishlarini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bajarishda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Slesar-mexanik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tokarlik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teshish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frezer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strogal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silliqlash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charxlash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sexlarda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manbalariga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strushkalari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kesish-teshish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parchalari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changlar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kremniy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changlari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issiqlik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shovqin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tebranish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changlari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chidamli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fundamentlarga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anker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boltlariga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rezina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prujina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buferlarini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kiygizib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mutaxassislar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ishlaydi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aylanuvchi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elektrodvigatellari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ishchi</a:t>
            </a:r>
            <a:r>
              <a:rPr lang="en-US" sz="1600" dirty="0">
                <a:latin typeface="Times New Roman" panose="02020603050405020304" pitchFamily="18" charset="0"/>
                <a:cs typeface="Times New Roman" panose="02020603050405020304" pitchFamily="18" charset="0"/>
              </a:rPr>
              <a:t> kun </a:t>
            </a:r>
            <a:r>
              <a:rPr lang="en-US" sz="1600" dirty="0" err="1">
                <a:latin typeface="Times New Roman" panose="02020603050405020304" pitchFamily="18" charset="0"/>
                <a:cs typeface="Times New Roman" panose="02020603050405020304" pitchFamily="18" charset="0"/>
              </a:rPr>
              <a:t>davomida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eshikchalardan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charxlarda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blokirotorlar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kitoblarda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yo‘riqnomalarida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ekspluatatsiya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tartib-qoidalari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talablari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keltirilgan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tashqari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ATKlarda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mutaxassislik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yo‘riqnomalar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tasdiqlanib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shaxsiy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ximoya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vositalari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ko‘zoynaklar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yog‘och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panjarali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tushalma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13503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1554" y="217715"/>
            <a:ext cx="11573691" cy="5791200"/>
          </a:xfrm>
        </p:spPr>
        <p:txBody>
          <a:bodyPr>
            <a:normAutofit/>
          </a:bodyPr>
          <a:lstStyle/>
          <a:p>
            <a:r>
              <a:rPr lang="en-US" sz="1600" b="1" dirty="0" err="1">
                <a:latin typeface="Times New Roman" panose="02020603050405020304" pitchFamily="18" charset="0"/>
                <a:cs typeface="Times New Roman" panose="02020603050405020304" pitchFamily="18" charset="0"/>
              </a:rPr>
              <a:t>Akkumulyatorlarni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ta'mirlashda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25m</a:t>
            </a:r>
            <a:r>
              <a:rPr lang="en-US" sz="1600" baseline="30000" dirty="0">
                <a:latin typeface="Times New Roman" panose="02020603050405020304" pitchFamily="18" charset="0"/>
                <a:cs typeface="Times New Roman" panose="02020603050405020304" pitchFamily="18" charset="0"/>
              </a:rPr>
              <a:t>2</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bo‘lmasligi</a:t>
            </a:r>
            <a:r>
              <a:rPr lang="en-US" sz="1600" dirty="0">
                <a:latin typeface="Times New Roman" panose="02020603050405020304" pitchFamily="18" charset="0"/>
                <a:cs typeface="Times New Roman" panose="02020603050405020304" pitchFamily="18" charset="0"/>
              </a:rPr>
              <a:t>, 3xonadan </a:t>
            </a:r>
            <a:r>
              <a:rPr lang="en-US" sz="1600" dirty="0" err="1">
                <a:latin typeface="Times New Roman" panose="02020603050405020304" pitchFamily="18" charset="0"/>
                <a:cs typeface="Times New Roman" panose="02020603050405020304" pitchFamily="18" charset="0"/>
              </a:rPr>
              <a:t>iborat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1-xonada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yig‘iladi</a:t>
            </a:r>
            <a:r>
              <a:rPr lang="en-US" sz="1600" dirty="0">
                <a:latin typeface="Times New Roman" panose="02020603050405020304" pitchFamily="18" charset="0"/>
                <a:cs typeface="Times New Roman" panose="02020603050405020304" pitchFamily="18" charset="0"/>
              </a:rPr>
              <a:t>, 2-xonada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zaryadlanadi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shkaflarda</a:t>
            </a:r>
            <a:r>
              <a:rPr lang="en-US" sz="1600" dirty="0">
                <a:latin typeface="Times New Roman" panose="02020603050405020304" pitchFamily="18" charset="0"/>
                <a:cs typeface="Times New Roman" panose="02020603050405020304" pitchFamily="18" charset="0"/>
              </a:rPr>
              <a:t> 3-xonada </a:t>
            </a:r>
            <a:r>
              <a:rPr lang="en-US" sz="1600" dirty="0" err="1">
                <a:latin typeface="Times New Roman" panose="02020603050405020304" pitchFamily="18" charset="0"/>
                <a:cs typeface="Times New Roman" panose="02020603050405020304" pitchFamily="18" charset="0"/>
              </a:rPr>
              <a:t>kislota-elektrolit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omillarning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asosiylari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mastika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aerozolarda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yong‘in-portlash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zaryadlashdan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vodorod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kislorod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birlashganda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gremuchiy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portlaydigan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qatoriga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texnologik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shkaflar-zontlar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mastikani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klemmalarni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plastinkalarni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klemmalarga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plastinkalarini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yuborish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shishadan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36 </a:t>
            </a:r>
            <a:r>
              <a:rPr lang="en-US" sz="1600" dirty="0" err="1">
                <a:latin typeface="Times New Roman" panose="02020603050405020304" pitchFamily="18" charset="0"/>
                <a:cs typeface="Times New Roman" panose="02020603050405020304" pitchFamily="18" charset="0"/>
              </a:rPr>
              <a:t>litrli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somonli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savatlarda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saqlanadi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plastmassali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oynadan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keramikadan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idishlardan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distirlangan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qo‘shiladi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sifon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suvni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sachraydi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odamga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shikast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yetkazishi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yuklamali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voltmetrlar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o‘chirish-yondirish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tugmachalari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portlashga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materiallardan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yuz-qo‘l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idishlarda</a:t>
            </a:r>
            <a:r>
              <a:rPr lang="en-US" sz="1600" dirty="0">
                <a:latin typeface="Times New Roman" panose="02020603050405020304" pitchFamily="18" charset="0"/>
                <a:cs typeface="Times New Roman" panose="02020603050405020304" pitchFamily="18" charset="0"/>
              </a:rPr>
              <a:t> 10-15% </a:t>
            </a:r>
            <a:r>
              <a:rPr lang="en-US" sz="1600" dirty="0" err="1">
                <a:latin typeface="Times New Roman" panose="02020603050405020304" pitchFamily="18" charset="0"/>
                <a:cs typeface="Times New Roman" panose="02020603050405020304" pitchFamily="18" charset="0"/>
              </a:rPr>
              <a:t>ichimlik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sodasi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aralashmasi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5-10% </a:t>
            </a:r>
            <a:r>
              <a:rPr lang="en-US" sz="1600" dirty="0" err="1">
                <a:latin typeface="Times New Roman" panose="02020603050405020304" pitchFamily="18" charset="0"/>
                <a:cs typeface="Times New Roman" panose="02020603050405020304" pitchFamily="18" charset="0"/>
              </a:rPr>
              <a:t>bor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kislotasining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qorishmasi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terisiga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darrov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ichimlik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sodasi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qorishmasi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aralashtirilib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iliq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sovun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yuviladi</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ko‘zga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tegsa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2-3%li </a:t>
            </a:r>
            <a:r>
              <a:rPr lang="en-US" sz="1600" dirty="0" err="1">
                <a:latin typeface="Times New Roman" panose="02020603050405020304" pitchFamily="18" charset="0"/>
                <a:cs typeface="Times New Roman" panose="02020603050405020304" pitchFamily="18" charset="0"/>
              </a:rPr>
              <a:t>ichimlik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sodasi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aralashmasi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yuvib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ichimlik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ovqatlanish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sexlarda</a:t>
            </a:r>
            <a:r>
              <a:rPr lang="en-US" sz="1600" dirty="0">
                <a:latin typeface="Times New Roman" panose="02020603050405020304" pitchFamily="18" charset="0"/>
                <a:cs typeface="Times New Roman" panose="02020603050405020304" pitchFamily="18" charset="0"/>
              </a:rPr>
              <a:t> 18 </a:t>
            </a:r>
            <a:r>
              <a:rPr lang="en-US" sz="1600" dirty="0" err="1">
                <a:latin typeface="Times New Roman" panose="02020603050405020304" pitchFamily="18" charset="0"/>
                <a:cs typeface="Times New Roman" panose="02020603050405020304" pitchFamily="18" charset="0"/>
              </a:rPr>
              <a:t>yoshga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yetmagan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o‘smirlar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ayollar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emas</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jarayon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zararli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ishlovchilarga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ovqat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ximoya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vositalari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ajratiladi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junli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etmaydigan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materiallardan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kostyum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ko‘zoynak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boshqalar</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432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3475" y="269967"/>
            <a:ext cx="11295016" cy="5765074"/>
          </a:xfrm>
        </p:spPr>
        <p:txBody>
          <a:bodyPr>
            <a:normAutofit/>
          </a:bodyPr>
          <a:lstStyle/>
          <a:p>
            <a:r>
              <a:rPr lang="en-US" sz="1600" dirty="0">
                <a:latin typeface="Times New Roman" panose="02020603050405020304" pitchFamily="18" charset="0"/>
                <a:cs typeface="Times New Roman" panose="02020603050405020304" pitchFamily="18" charset="0"/>
              </a:rPr>
              <a:t>20 </a:t>
            </a:r>
            <a:r>
              <a:rPr lang="en-US" sz="1600" dirty="0" err="1">
                <a:latin typeface="Times New Roman" panose="02020603050405020304" pitchFamily="18" charset="0"/>
                <a:cs typeface="Times New Roman" panose="02020603050405020304" pitchFamily="18" charset="0"/>
              </a:rPr>
              <a:t>kg.dan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og‘irroq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maxsus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aravachalarda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kichik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siljitishda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rolikli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Oxirgi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tashqari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yevropada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umuman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letiy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plastinkasi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suyuq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o‘tkazadigan</a:t>
            </a:r>
            <a:r>
              <a:rPr lang="en-US" sz="1600" dirty="0">
                <a:latin typeface="Times New Roman" panose="02020603050405020304" pitchFamily="18" charset="0"/>
                <a:cs typeface="Times New Roman" panose="02020603050405020304" pitchFamily="18" charset="0"/>
              </a:rPr>
              <a:t> gel-</a:t>
            </a:r>
            <a:r>
              <a:rPr lang="en-US" sz="1600" dirty="0" err="1">
                <a:latin typeface="Times New Roman" panose="02020603050405020304" pitchFamily="18" charset="0"/>
                <a:cs typeface="Times New Roman" panose="02020603050405020304" pitchFamily="18" charset="0"/>
              </a:rPr>
              <a:t>ya'ni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bo‘tqaga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o‘xshash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ishlatilmoqda</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narxi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qimmat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bo‘lib</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muddati</a:t>
            </a:r>
            <a:r>
              <a:rPr lang="en-US" sz="1600" dirty="0">
                <a:latin typeface="Times New Roman" panose="02020603050405020304" pitchFamily="18" charset="0"/>
                <a:cs typeface="Times New Roman" panose="02020603050405020304" pitchFamily="18" charset="0"/>
              </a:rPr>
              <a:t> 6-8 </a:t>
            </a:r>
            <a:r>
              <a:rPr lang="en-US" sz="1600" dirty="0" err="1">
                <a:latin typeface="Times New Roman" panose="02020603050405020304" pitchFamily="18" charset="0"/>
                <a:cs typeface="Times New Roman" panose="02020603050405020304" pitchFamily="18" charset="0"/>
              </a:rPr>
              <a:t>yilni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tashkil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etar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ekan</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solingan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idish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qopqog‘ini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extiyotkorlik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lattani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issiq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cuvga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xo‘llab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qopqoqdagi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parafinni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maydalashda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mato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sachrashi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sovuq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disterlangan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pinset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ombir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qoshiqlardan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zaryadlashda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quyidagilar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bir-biriga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mustaxkam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ushlaydigan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pruj</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ishonchli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kontaktlarni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uchqun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birlashtiruvchilardan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zaryadlanish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xolatini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termometr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arlometr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yuklama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vilkalar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zaryadlanayotgan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engashish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bankalarga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qarash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sachrashi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chekish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alangalardan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isitgichlardan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kislotali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ishqorli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birgalikda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saqlash</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zarayadlash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formulaga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shkaflarda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plastinkalarni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rezinali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qo‘lqoplar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2317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79269" y="513806"/>
            <a:ext cx="11234057" cy="6104708"/>
          </a:xfrm>
        </p:spPr>
        <p:txBody>
          <a:bodyPr>
            <a:noAutofit/>
          </a:bodyPr>
          <a:lstStyle/>
          <a:p>
            <a:r>
              <a:rPr lang="en-US" sz="1600" b="1" dirty="0" err="1">
                <a:latin typeface="Times New Roman" panose="02020603050405020304" pitchFamily="18" charset="0"/>
                <a:cs typeface="Times New Roman" panose="02020603050405020304" pitchFamily="18" charset="0"/>
              </a:rPr>
              <a:t>Shinalarni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montaj</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demontaj</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qilishda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yamash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vulkanizatsiya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ishlarini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bajarishda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g‘ildiraklaridagi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disklardan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kiygizish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doimiy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sharoitda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marshrutda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zarurat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Doimiy</a:t>
            </a:r>
            <a:r>
              <a:rPr lang="en-US" sz="1600" dirty="0">
                <a:latin typeface="Times New Roman" panose="02020603050405020304" pitchFamily="18" charset="0"/>
                <a:cs typeface="Times New Roman" panose="02020603050405020304" pitchFamily="18" charset="0"/>
              </a:rPr>
              <a:t> (ATK,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sharoitda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o‘qib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chiqqan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guvohnomasi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mutaxassislar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marshrutda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xaydovchilarni</a:t>
            </a:r>
            <a:r>
              <a:rPr lang="en-US" sz="1600" dirty="0">
                <a:latin typeface="Times New Roman" panose="02020603050405020304" pitchFamily="18" charset="0"/>
                <a:cs typeface="Times New Roman" panose="02020603050405020304" pitchFamily="18" charset="0"/>
              </a:rPr>
              <a:t>)ng </a:t>
            </a:r>
            <a:r>
              <a:rPr lang="en-US" sz="1600" dirty="0" err="1">
                <a:latin typeface="Times New Roman" panose="02020603050405020304" pitchFamily="18" charset="0"/>
                <a:cs typeface="Times New Roman" panose="02020603050405020304" pitchFamily="18" charset="0"/>
              </a:rPr>
              <a:t>o‘zlari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ko‘priklarini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Pnevmoballonli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kamida</a:t>
            </a:r>
            <a:r>
              <a:rPr lang="en-US" sz="1600" dirty="0">
                <a:latin typeface="Times New Roman" panose="02020603050405020304" pitchFamily="18" charset="0"/>
                <a:cs typeface="Times New Roman" panose="02020603050405020304" pitchFamily="18" charset="0"/>
              </a:rPr>
              <a:t> 2ta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(5, 7 </a:t>
            </a:r>
            <a:r>
              <a:rPr lang="en-US" sz="1600" dirty="0" err="1">
                <a:latin typeface="Times New Roman" panose="02020603050405020304" pitchFamily="18" charset="0"/>
                <a:cs typeface="Times New Roman" panose="02020603050405020304" pitchFamily="18" charset="0"/>
              </a:rPr>
              <a:t>tonnali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2-3ta dub </a:t>
            </a:r>
            <a:r>
              <a:rPr lang="en-US" sz="1600" dirty="0" err="1">
                <a:latin typeface="Times New Roman" panose="02020603050405020304" pitchFamily="18" charset="0"/>
                <a:cs typeface="Times New Roman" panose="02020603050405020304" pitchFamily="18" charset="0"/>
              </a:rPr>
              <a:t>yog‘ochidan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yumaloq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saloni</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tonnali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yordamida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ko‘tariladi</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faqat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ko‘priklarni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 salon </a:t>
            </a:r>
            <a:r>
              <a:rPr lang="en-US" sz="1600" dirty="0" err="1">
                <a:latin typeface="Times New Roman" panose="02020603050405020304" pitchFamily="18" charset="0"/>
                <a:cs typeface="Times New Roman" panose="02020603050405020304" pitchFamily="18" charset="0"/>
              </a:rPr>
              <a:t>pnevmoballondagi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siqilgan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kamayib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yechishda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disklarga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kiygizishda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stanoklar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yo‘riqnomasiz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yozilgan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yechishda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elektrogaykavertlardan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hisoblanadi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ishlaydiganlar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yo‘riqnoma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o‘tkaziladi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Gaykavert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disklarga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ajratish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kuvalda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Ajratish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klinlardan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damlash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vertikal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gorizontal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to‘sg‘ich-pauklardan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damlashning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oxirida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ketib</a:t>
            </a:r>
            <a:r>
              <a:rPr lang="en-US" sz="1600" dirty="0">
                <a:latin typeface="Times New Roman" panose="02020603050405020304" pitchFamily="18" charset="0"/>
                <a:cs typeface="Times New Roman" panose="02020603050405020304" pitchFamily="18" charset="0"/>
              </a:rPr>
              <a:t> disk </a:t>
            </a:r>
            <a:r>
              <a:rPr lang="en-US" sz="1600" dirty="0" err="1">
                <a:latin typeface="Times New Roman" panose="02020603050405020304" pitchFamily="18" charset="0"/>
                <a:cs typeface="Times New Roman" panose="02020603050405020304" pitchFamily="18" charset="0"/>
              </a:rPr>
              <a:t>qulfi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ishchining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qattiq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shikastlanishiga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Qiyshiq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geometriyasi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o‘zgarib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o‘lchovi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montaj</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Ballonlarni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teshiklarni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yamashda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tomondan</a:t>
            </a:r>
            <a:r>
              <a:rPr lang="en-US" sz="1600" dirty="0">
                <a:latin typeface="Times New Roman" panose="02020603050405020304" pitchFamily="18" charset="0"/>
                <a:cs typeface="Times New Roman" panose="02020603050405020304" pitchFamily="18" charset="0"/>
              </a:rPr>
              <a:t> bug‘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qiziydigan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muldlar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Ilgari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kameralarni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yamashda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bug‘li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vulkanizatorlardan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tomoni</a:t>
            </a:r>
            <a:r>
              <a:rPr lang="en-US" sz="1600" dirty="0">
                <a:latin typeface="Times New Roman" panose="02020603050405020304" pitchFamily="18" charset="0"/>
                <a:cs typeface="Times New Roman" panose="02020603050405020304" pitchFamily="18" charset="0"/>
              </a:rPr>
              <a:t> bug‘ </a:t>
            </a:r>
            <a:r>
              <a:rPr lang="en-US" sz="1600" dirty="0" err="1">
                <a:latin typeface="Times New Roman" panose="02020603050405020304" pitchFamily="18" charset="0"/>
                <a:cs typeface="Times New Roman" panose="02020603050405020304" pitchFamily="18" charset="0"/>
              </a:rPr>
              <a:t>bosimi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ogohlantiruvchi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klapanlar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richaglariga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ma'lum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portlashni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Hozirda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vulkanizatorlar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Rezinalarni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pichoqlar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teskari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sexlarda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tug‘diradigan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yelim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kamera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yirtilgan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teshilgan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rezinadan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zarrachalardir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yamash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yaxshi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dastgohi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tagida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avtonom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yoritgichlar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portlashga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yoritgichlarni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yoqqichlar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tashqarisida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eshigi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GOSTlar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o‘qigan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guvohnomasi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89026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515" y="624109"/>
            <a:ext cx="10982098" cy="5881193"/>
          </a:xfrm>
        </p:spPr>
        <p:txBody>
          <a:bodyPr>
            <a:noAutofit/>
          </a:bodyPr>
          <a:lstStyle/>
          <a:p>
            <a:r>
              <a:rPr lang="en-US" sz="1600" b="1" dirty="0" err="1">
                <a:latin typeface="Times New Roman" panose="02020603050405020304" pitchFamily="18" charset="0"/>
                <a:cs typeface="Times New Roman" panose="02020603050405020304" pitchFamily="18" charset="0"/>
              </a:rPr>
              <a:t>Kuzov</a:t>
            </a:r>
            <a:r>
              <a:rPr lang="en-US" sz="1600" b="1" dirty="0">
                <a:latin typeface="Times New Roman" panose="02020603050405020304" pitchFamily="18" charset="0"/>
                <a:cs typeface="Times New Roman" panose="02020603050405020304" pitchFamily="18" charset="0"/>
              </a:rPr>
              <a:t>-salon </a:t>
            </a:r>
            <a:r>
              <a:rPr lang="en-US" sz="1600" b="1" dirty="0" err="1">
                <a:latin typeface="Times New Roman" panose="02020603050405020304" pitchFamily="18" charset="0"/>
                <a:cs typeface="Times New Roman" panose="02020603050405020304" pitchFamily="18" charset="0"/>
              </a:rPr>
              <a:t>ishlarini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bajarishda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Mustaqillik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yilarining</a:t>
            </a:r>
            <a:r>
              <a:rPr lang="en-US" sz="1600" dirty="0">
                <a:latin typeface="Times New Roman" panose="02020603050405020304" pitchFamily="18" charset="0"/>
                <a:cs typeface="Times New Roman" panose="02020603050405020304" pitchFamily="18" charset="0"/>
              </a:rPr>
              <a:t> 1996 </a:t>
            </a:r>
            <a:r>
              <a:rPr lang="en-US" sz="1600" dirty="0" err="1">
                <a:latin typeface="Times New Roman" panose="02020603050405020304" pitchFamily="18" charset="0"/>
                <a:cs typeface="Times New Roman" panose="02020603050405020304" pitchFamily="18" charset="0"/>
              </a:rPr>
              <a:t>yilidan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respublikada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tezlik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Prezidentimiz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I.A.Karimovning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mustaqillikning</a:t>
            </a:r>
            <a:r>
              <a:rPr lang="en-US" sz="1600" dirty="0">
                <a:latin typeface="Times New Roman" panose="02020603050405020304" pitchFamily="18" charset="0"/>
                <a:cs typeface="Times New Roman" panose="02020603050405020304" pitchFamily="18" charset="0"/>
              </a:rPr>
              <a:t> 16yilligiga </a:t>
            </a:r>
            <a:r>
              <a:rPr lang="en-US" sz="1600" dirty="0" err="1">
                <a:latin typeface="Times New Roman" panose="02020603050405020304" pitchFamily="18" charset="0"/>
                <a:cs typeface="Times New Roman" panose="02020603050405020304" pitchFamily="18" charset="0"/>
              </a:rPr>
              <a:t>bag‘ishlangan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tantanali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yig‘ilishida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so‘zlagan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nutqida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halqimizning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farovonligi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borayotganligi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xaqida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nutq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so‘zlagan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misol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qilib</a:t>
            </a:r>
            <a:r>
              <a:rPr lang="en-US" sz="1600" dirty="0">
                <a:latin typeface="Times New Roman" panose="02020603050405020304" pitchFamily="18" charset="0"/>
                <a:cs typeface="Times New Roman" panose="02020603050405020304" pitchFamily="18" charset="0"/>
              </a:rPr>
              <a:t> 1996 </a:t>
            </a:r>
            <a:r>
              <a:rPr lang="en-US" sz="1600" dirty="0" err="1">
                <a:latin typeface="Times New Roman" panose="02020603050405020304" pitchFamily="18" charset="0"/>
                <a:cs typeface="Times New Roman" panose="02020603050405020304" pitchFamily="18" charset="0"/>
              </a:rPr>
              <a:t>yilga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nisbatan</a:t>
            </a:r>
            <a:r>
              <a:rPr lang="en-US" sz="1600" dirty="0">
                <a:latin typeface="Times New Roman" panose="02020603050405020304" pitchFamily="18" charset="0"/>
                <a:cs typeface="Times New Roman" panose="02020603050405020304" pitchFamily="18" charset="0"/>
              </a:rPr>
              <a:t> 2007 </a:t>
            </a:r>
            <a:r>
              <a:rPr lang="en-US" sz="1600" dirty="0" err="1">
                <a:latin typeface="Times New Roman" panose="02020603050405020304" pitchFamily="18" charset="0"/>
                <a:cs typeface="Times New Roman" panose="02020603050405020304" pitchFamily="18" charset="0"/>
              </a:rPr>
              <a:t>yilning</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oylik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yakunlari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aholining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shaxsiy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soni</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martaga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Hozirgi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respublikada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minglab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ishqibozlar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hisobidan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tajribalari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yetarli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darajada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bo‘lmaganligi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ko‘pchiligi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arendaga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taksi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sifatida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ishlatilayotganligi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hodisalari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ro‘y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Demak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shikastlangan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kuzov-salonlarini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yildan-yilga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ko‘payib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bormoqda</a:t>
            </a:r>
            <a:r>
              <a:rPr lang="en-US" sz="1600" dirty="0">
                <a:latin typeface="Times New Roman" panose="02020603050405020304" pitchFamily="18" charset="0"/>
                <a:cs typeface="Times New Roman" panose="02020603050405020304" pitchFamily="18" charset="0"/>
              </a:rPr>
              <a:t>. Shu </a:t>
            </a:r>
            <a:r>
              <a:rPr lang="en-US" sz="1600" dirty="0" err="1">
                <a:latin typeface="Times New Roman" panose="02020603050405020304" pitchFamily="18" charset="0"/>
                <a:cs typeface="Times New Roman" panose="02020603050405020304" pitchFamily="18" charset="0"/>
              </a:rPr>
              <a:t>munosabat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kuzov-salonlarini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to‘xtalib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o‘tamiz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Hozirgi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pachaqlangan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kuzov-salonlarni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ortib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bormoqda</a:t>
            </a:r>
            <a:r>
              <a:rPr lang="en-US" sz="1600" dirty="0">
                <a:latin typeface="Times New Roman" panose="02020603050405020304" pitchFamily="18" charset="0"/>
                <a:cs typeface="Times New Roman" panose="02020603050405020304" pitchFamily="18" charset="0"/>
              </a:rPr>
              <a:t>. Shu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tashkil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qilinib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oralaridagi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raqobat</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kuchayib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bormoqda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daromad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a:t>
            </a:r>
            <a:r>
              <a:rPr lang="en-US" sz="1600" dirty="0">
                <a:latin typeface="Times New Roman" panose="02020603050405020304" pitchFamily="18" charset="0"/>
                <a:cs typeface="Times New Roman" panose="02020603050405020304" pitchFamily="18" charset="0"/>
              </a:rPr>
              <a:t>-salon, </a:t>
            </a:r>
            <a:r>
              <a:rPr lang="en-US" sz="1600" dirty="0" err="1">
                <a:latin typeface="Times New Roman" panose="02020603050405020304" pitchFamily="18" charset="0"/>
                <a:cs typeface="Times New Roman" panose="02020603050405020304" pitchFamily="18" charset="0"/>
              </a:rPr>
              <a:t>kabinalarni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pachoqlangan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-salon </a:t>
            </a:r>
            <a:r>
              <a:rPr lang="en-US" sz="1600" dirty="0" err="1">
                <a:latin typeface="Times New Roman" panose="02020603050405020304" pitchFamily="18" charset="0"/>
                <a:cs typeface="Times New Roman" panose="02020603050405020304" pitchFamily="18" charset="0"/>
              </a:rPr>
              <a:t>qismlarini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yechib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pachoqlangan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bo‘yashga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Pachoqlarni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yirtiq-yoriqlarni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singanlarni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vintli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presslari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(KEMPI  </a:t>
            </a:r>
            <a:r>
              <a:rPr lang="en-US" sz="1600" dirty="0" err="1">
                <a:latin typeface="Times New Roman" panose="02020603050405020304" pitchFamily="18" charset="0"/>
                <a:cs typeface="Times New Roman" panose="02020603050405020304" pitchFamily="18" charset="0"/>
              </a:rPr>
              <a:t>uskunasi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yordamida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-salon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pachoqlarni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yo‘qotish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bukilganlik-deformatsiya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qanot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eshik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kapot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qopqog‘i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tunikadan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yamoq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teshiklarni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yuzalarni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iborat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Pachoqlik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qiyshiq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yuzalarni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rixtovka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ifloslikdan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zanglardan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hyetkalar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yordamida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tirqish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jixozlanadi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–salon, </a:t>
            </a:r>
            <a:r>
              <a:rPr lang="en-US" sz="1600" dirty="0" err="1">
                <a:latin typeface="Times New Roman" panose="02020603050405020304" pitchFamily="18" charset="0"/>
                <a:cs typeface="Times New Roman" panose="02020603050405020304" pitchFamily="18" charset="0"/>
              </a:rPr>
              <a:t>kabinalarni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qotirilib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to‘g‘rilash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Misol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birikmalarini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almashtirishda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geometrik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birikmalarining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geometriyasi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tiklanmasa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yurmaydi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tezda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yeyilib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nosozligi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razval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sxojdeniya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baxtsiz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hodisalarga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Kuzov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gaz-atsetelin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yamash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5094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92183" y="278674"/>
            <a:ext cx="11277600" cy="5294812"/>
          </a:xfrm>
        </p:spPr>
        <p:txBody>
          <a:bodyPr>
            <a:normAutofit/>
          </a:bodyPr>
          <a:lstStyle/>
          <a:p>
            <a:r>
              <a:rPr lang="en-US" sz="1600" b="1" dirty="0" err="1">
                <a:latin typeface="Times New Roman" panose="02020603050405020304" pitchFamily="18" charset="0"/>
                <a:cs typeface="Times New Roman" panose="02020603050405020304" pitchFamily="18" charset="0"/>
              </a:rPr>
              <a:t>Avtomobil</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elektro</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jixozlarini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ta'mirlash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sexida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xavfsizligini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ta'minlash</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tizimiga</a:t>
            </a:r>
            <a:r>
              <a:rPr lang="en-US" sz="1600" dirty="0">
                <a:latin typeface="Times New Roman" panose="02020603050405020304" pitchFamily="18" charset="0"/>
                <a:cs typeface="Times New Roman" panose="02020603050405020304" pitchFamily="18" charset="0"/>
              </a:rPr>
              <a:t> generator, starter, </a:t>
            </a:r>
            <a:r>
              <a:rPr lang="en-US" sz="1600" dirty="0" err="1">
                <a:latin typeface="Times New Roman" panose="02020603050405020304" pitchFamily="18" charset="0"/>
                <a:cs typeface="Times New Roman" panose="02020603050405020304" pitchFamily="18" charset="0"/>
              </a:rPr>
              <a:t>rele</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regulyator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relelar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datchiklar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bosimi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sovitish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xarorati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benzodatchik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signallar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nazorat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kompyuterlar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zarayadlanadi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Generator, starter, </a:t>
            </a:r>
            <a:r>
              <a:rPr lang="en-US" sz="1600" dirty="0" err="1">
                <a:latin typeface="Times New Roman" panose="02020603050405020304" pitchFamily="18" charset="0"/>
                <a:cs typeface="Times New Roman" panose="02020603050405020304" pitchFamily="18" charset="0"/>
              </a:rPr>
              <a:t>prero‘vatel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tegishlilar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tozalantirilib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keyin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kiriladi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Starterlar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generatorlarning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keyin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elektrodvigatellar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tekshiriladi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Buning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12, 24 V </a:t>
            </a:r>
            <a:r>
              <a:rPr lang="en-US" sz="1600" dirty="0" err="1">
                <a:latin typeface="Times New Roman" panose="02020603050405020304" pitchFamily="18" charset="0"/>
                <a:cs typeface="Times New Roman" panose="02020603050405020304" pitchFamily="18" charset="0"/>
              </a:rPr>
              <a:t>vo‘pryamitellar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220V </a:t>
            </a:r>
            <a:r>
              <a:rPr lang="en-US" sz="1600" dirty="0" err="1">
                <a:latin typeface="Times New Roman" panose="02020603050405020304" pitchFamily="18" charset="0"/>
                <a:cs typeface="Times New Roman" panose="02020603050405020304" pitchFamily="18" charset="0"/>
              </a:rPr>
              <a:t>kuchlanishli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stend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elektrodvigatellar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nolga</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kontur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zazemleniyaga</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Yakorlar</a:t>
            </a:r>
            <a:r>
              <a:rPr lang="en-US" sz="1600" dirty="0">
                <a:latin typeface="Times New Roman" panose="02020603050405020304" pitchFamily="18" charset="0"/>
                <a:cs typeface="Times New Roman" panose="02020603050405020304" pitchFamily="18" charset="0"/>
              </a:rPr>
              <a:t> PPYa-7 </a:t>
            </a:r>
            <a:r>
              <a:rPr lang="en-US" sz="1600" dirty="0" err="1">
                <a:latin typeface="Times New Roman" panose="02020603050405020304" pitchFamily="18" charset="0"/>
                <a:cs typeface="Times New Roman" panose="02020603050405020304" pitchFamily="18" charset="0"/>
              </a:rPr>
              <a:t>pribori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unga</a:t>
            </a:r>
            <a:r>
              <a:rPr lang="en-US" sz="1600" dirty="0">
                <a:latin typeface="Times New Roman" panose="02020603050405020304" pitchFamily="18" charset="0"/>
                <a:cs typeface="Times New Roman" panose="02020603050405020304" pitchFamily="18" charset="0"/>
              </a:rPr>
              <a:t> 220Vli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pribor</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yerga-nolga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yerda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qalay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konifol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boriladi</a:t>
            </a:r>
            <a:r>
              <a:rPr lang="en-US" sz="1600" dirty="0">
                <a:latin typeface="Times New Roman" panose="02020603050405020304" pitchFamily="18" charset="0"/>
                <a:cs typeface="Times New Roman" panose="02020603050405020304" pitchFamily="18" charset="0"/>
              </a:rPr>
              <a:t>. Shu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sexlarda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qo‘rg‘oshin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konifol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aerozollari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mavjud</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shamollatish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12,24,36V </a:t>
            </a:r>
            <a:r>
              <a:rPr lang="en-US" sz="1600" dirty="0" err="1">
                <a:latin typeface="Times New Roman" panose="02020603050405020304" pitchFamily="18" charset="0"/>
                <a:cs typeface="Times New Roman" panose="02020603050405020304" pitchFamily="18" charset="0"/>
              </a:rPr>
              <a:t>vo‘pryamitel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transformator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maqsadga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muvofiq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36V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payvandlagichlardan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ta'minlaydi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26939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0891" y="539932"/>
            <a:ext cx="11277600" cy="6008914"/>
          </a:xfrm>
        </p:spPr>
        <p:txBody>
          <a:bodyPr>
            <a:noAutofit/>
          </a:bodyPr>
          <a:lstStyle/>
          <a:p>
            <a:r>
              <a:rPr lang="en-US" sz="1600" b="1" dirty="0" err="1">
                <a:latin typeface="Times New Roman" panose="02020603050405020304" pitchFamily="18" charset="0"/>
                <a:cs typeface="Times New Roman" panose="02020603050405020304" pitchFamily="18" charset="0"/>
              </a:rPr>
              <a:t>Asboblarga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instrumentlarga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talablar</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TX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JT </a:t>
            </a:r>
            <a:r>
              <a:rPr lang="en-US" sz="1600" dirty="0" err="1">
                <a:latin typeface="Times New Roman" panose="02020603050405020304" pitchFamily="18" charset="0"/>
                <a:cs typeface="Times New Roman" panose="02020603050405020304" pitchFamily="18" charset="0"/>
              </a:rPr>
              <a:t>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masalan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kuvalda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stameska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zubila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egovlar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tiskilar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moslamalardan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foydalanadilar</a:t>
            </a:r>
            <a:r>
              <a:rPr lang="en-US" sz="1600" dirty="0">
                <a:latin typeface="Times New Roman" panose="02020603050405020304" pitchFamily="18" charset="0"/>
                <a:cs typeface="Times New Roman" panose="02020603050405020304" pitchFamily="18" charset="0"/>
              </a:rPr>
              <a:t>. TX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JT </a:t>
            </a:r>
            <a:r>
              <a:rPr lang="en-US" sz="1600" dirty="0" err="1">
                <a:latin typeface="Times New Roman" panose="02020603050405020304" pitchFamily="18" charset="0"/>
                <a:cs typeface="Times New Roman" panose="02020603050405020304" pitchFamily="18" charset="0"/>
              </a:rPr>
              <a:t>qo‘llanadigan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jixozlardan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birinchi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navbatda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oldi-orqa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ko‘priklarni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uslubida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to‘liq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balandlikka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pod'emniklar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ATK, AS,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og‘irlikni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gidravlik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ostki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turdagi</a:t>
            </a:r>
            <a:r>
              <a:rPr lang="en-US" sz="1600" dirty="0">
                <a:latin typeface="Times New Roman" panose="02020603050405020304" pitchFamily="18" charset="0"/>
                <a:cs typeface="Times New Roman" panose="02020603050405020304" pitchFamily="18" charset="0"/>
              </a:rPr>
              <a:t> tor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qorong‘i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chuqurlarida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kanavalar</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avtokombinatda</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avtobus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saroyida</a:t>
            </a:r>
            <a:r>
              <a:rPr lang="en-US" sz="1600" dirty="0">
                <a:latin typeface="Times New Roman" panose="02020603050405020304" pitchFamily="18" charset="0"/>
                <a:cs typeface="Times New Roman" panose="02020603050405020304" pitchFamily="18" charset="0"/>
              </a:rPr>
              <a:t>, 5-TS,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iflosligi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xidlari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nafas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qiyinlashadi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tufayli</a:t>
            </a:r>
            <a:r>
              <a:rPr lang="en-US" sz="1600" dirty="0">
                <a:latin typeface="Times New Roman" panose="02020603050405020304" pitchFamily="18" charset="0"/>
                <a:cs typeface="Times New Roman" panose="02020603050405020304" pitchFamily="18" charset="0"/>
              </a:rPr>
              <a:t> ATK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servis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markazlarida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chuqurliklar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kamroq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boshlanishidan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tekshirilishi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Nosoz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Ta'mirlovchilarning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yetarli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darajada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vintlar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samorezlar</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o‘lchovlariga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tushadigan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kalitlar</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otvertkalar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6 ti </a:t>
            </a:r>
            <a:r>
              <a:rPr lang="en-US" sz="1600" dirty="0" err="1">
                <a:latin typeface="Times New Roman" panose="02020603050405020304" pitchFamily="18" charset="0"/>
                <a:cs typeface="Times New Roman" panose="02020603050405020304" pitchFamily="18" charset="0"/>
              </a:rPr>
              <a:t>qirrali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kalitlar</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tegishligi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moslamalar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quruq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yog‘och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plastmassali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soflari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qattiq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egiluvchan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chidamli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yog‘ochlardan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sifatli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tishli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parchalar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soflari</a:t>
            </a:r>
            <a:r>
              <a:rPr lang="en-US" sz="1600" dirty="0">
                <a:latin typeface="Times New Roman" panose="02020603050405020304" pitchFamily="18" charset="0"/>
                <a:cs typeface="Times New Roman" panose="02020603050405020304" pitchFamily="18" charset="0"/>
              </a:rPr>
              <a:t> 90º </a:t>
            </a:r>
            <a:r>
              <a:rPr lang="en-US" sz="1600" dirty="0" err="1">
                <a:latin typeface="Times New Roman" panose="02020603050405020304" pitchFamily="18" charset="0"/>
                <a:cs typeface="Times New Roman" panose="02020603050405020304" pitchFamily="18" charset="0"/>
              </a:rPr>
              <a:t>burchak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qotiriladi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otvertkalar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soflarga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xalqalar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qotiriladi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qaychilar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tishlab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kesuvchilar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ploskogubsalar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o‘zgaruvchi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moylab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zanglashdan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saqlash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Shikastlanishdan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saqlanish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maqsadida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faqat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texnologik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gayka,boltalar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kalitlari</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asboblar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Yorilgan</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kengayib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singanlari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ballonli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gayka</a:t>
            </a:r>
            <a:r>
              <a:rPr lang="en-US" sz="1600" dirty="0">
                <a:latin typeface="Times New Roman" panose="02020603050405020304" pitchFamily="18" charset="0"/>
                <a:cs typeface="Times New Roman" panose="02020603050405020304" pitchFamily="18" charset="0"/>
              </a:rPr>
              <a:t> bolt, </a:t>
            </a:r>
            <a:r>
              <a:rPr lang="en-US" sz="1600" dirty="0" err="1">
                <a:latin typeface="Times New Roman" panose="02020603050405020304" pitchFamily="18" charset="0"/>
                <a:cs typeface="Times New Roman" panose="02020603050405020304" pitchFamily="18" charset="0"/>
              </a:rPr>
              <a:t>ventillarini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po‘latdan,cho‘yandan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kalit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Harakatlanadigan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yuradigan</a:t>
            </a:r>
            <a:r>
              <a:rPr lang="en-US" sz="1600" dirty="0">
                <a:latin typeface="Times New Roman" panose="02020603050405020304" pitchFamily="18" charset="0"/>
                <a:cs typeface="Times New Roman" panose="02020603050405020304" pitchFamily="18" charset="0"/>
              </a:rPr>
              <a:t>) 220Vda </a:t>
            </a:r>
            <a:r>
              <a:rPr lang="en-US" sz="1600" dirty="0" err="1">
                <a:latin typeface="Times New Roman" panose="02020603050405020304" pitchFamily="18" charset="0"/>
                <a:cs typeface="Times New Roman" panose="02020603050405020304" pitchFamily="18" charset="0"/>
              </a:rPr>
              <a:t>ishlaydigan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drellar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vibrosilliqlash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bino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toifalaridan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nazar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binolardan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tashqarida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ximoya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yurgizuvchi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puskatel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chunki</a:t>
            </a:r>
            <a:r>
              <a:rPr lang="en-US" sz="1600" dirty="0">
                <a:latin typeface="Times New Roman" panose="02020603050405020304" pitchFamily="18" charset="0"/>
                <a:cs typeface="Times New Roman" panose="02020603050405020304" pitchFamily="18" charset="0"/>
              </a:rPr>
              <a:t> u </a:t>
            </a:r>
            <a:r>
              <a:rPr lang="en-US" sz="1600" dirty="0" err="1">
                <a:latin typeface="Times New Roman" panose="02020603050405020304" pitchFamily="18" charset="0"/>
                <a:cs typeface="Times New Roman" panose="02020603050405020304" pitchFamily="18" charset="0"/>
              </a:rPr>
              <a:t>uzoqdan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korpusga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tutashuv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zudlik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tokini</a:t>
            </a:r>
            <a:r>
              <a:rPr lang="en-US" sz="1600" dirty="0">
                <a:latin typeface="Times New Roman" panose="02020603050405020304" pitchFamily="18" charset="0"/>
                <a:cs typeface="Times New Roman" panose="02020603050405020304" pitchFamily="18" charset="0"/>
              </a:rPr>
              <a:t> 0,2 </a:t>
            </a:r>
            <a:r>
              <a:rPr lang="en-US" sz="1600" dirty="0" err="1">
                <a:latin typeface="Times New Roman" panose="02020603050405020304" pitchFamily="18" charset="0"/>
                <a:cs typeface="Times New Roman" panose="02020603050405020304" pitchFamily="18" charset="0"/>
              </a:rPr>
              <a:t>sekunddan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vaqtda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o‘tkazuvchi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izolyasiyasi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buzilgan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razetkaga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vilkasida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qatiyan</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3284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24595" y="853440"/>
            <a:ext cx="8316685" cy="862149"/>
          </a:xfrm>
        </p:spPr>
        <p:txBody>
          <a:bodyPr>
            <a:noAutofit/>
          </a:bodyPr>
          <a:lstStyle/>
          <a:p>
            <a:pPr algn="ctr"/>
            <a:r>
              <a:rPr lang="en-US" sz="2000" dirty="0" err="1" smtClean="0">
                <a:latin typeface="Times New Roman" panose="02020603050405020304" pitchFamily="18" charset="0"/>
                <a:cs typeface="Times New Roman" panose="02020603050405020304" pitchFamily="18" charset="0"/>
              </a:rPr>
              <a:t>Mavzu:</a:t>
            </a:r>
            <a:r>
              <a:rPr lang="en-US" sz="2000" b="1" dirty="0" err="1">
                <a:latin typeface="Times New Roman" panose="02020603050405020304" pitchFamily="18" charset="0"/>
                <a:cs typeface="Times New Roman" panose="02020603050405020304" pitchFamily="18" charset="0"/>
              </a:rPr>
              <a:t>Avtomobillarga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texnik</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xizmat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ko</a:t>
            </a:r>
            <a:r>
              <a:rPr lang="ru-RU" sz="2000" b="1" dirty="0">
                <a:latin typeface="Times New Roman" panose="02020603050405020304" pitchFamily="18" charset="0"/>
                <a:cs typeface="Times New Roman" panose="02020603050405020304" pitchFamily="18" charset="0"/>
              </a:rPr>
              <a:t>’</a:t>
            </a:r>
            <a:r>
              <a:rPr lang="en-US" sz="2000" b="1" dirty="0" err="1">
                <a:latin typeface="Times New Roman" panose="02020603050405020304" pitchFamily="18" charset="0"/>
                <a:cs typeface="Times New Roman" panose="02020603050405020304" pitchFamily="18" charset="0"/>
              </a:rPr>
              <a:t>rsatish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tamirlashda</a:t>
            </a:r>
            <a:r>
              <a:rPr lang="ru-RU"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xavfsizlik</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texnikasi</a:t>
            </a:r>
            <a:r>
              <a:rPr lang="ru-RU"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qoidalari</a:t>
            </a:r>
            <a:endParaRPr lang="ru-RU" sz="2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179910" y="2342605"/>
            <a:ext cx="8915399" cy="3317966"/>
          </a:xfrm>
        </p:spPr>
        <p:txBody>
          <a:bodyPr>
            <a:normAutofit fontScale="77500" lnSpcReduction="20000"/>
          </a:bodyPr>
          <a:lstStyle/>
          <a:p>
            <a:r>
              <a:rPr lang="en-US" sz="2800" dirty="0" err="1" smtClean="0">
                <a:latin typeface="Times New Roman" panose="02020603050405020304" pitchFamily="18" charset="0"/>
                <a:cs typeface="Times New Roman" panose="02020603050405020304" pitchFamily="18" charset="0"/>
              </a:rPr>
              <a:t>Reja</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1.</a:t>
            </a:r>
            <a:r>
              <a:rPr lang="nb-NO" sz="2800" dirty="0">
                <a:latin typeface="Times New Roman" panose="02020603050405020304" pitchFamily="18" charset="0"/>
                <a:cs typeface="Times New Roman" panose="02020603050405020304" pitchFamily="18" charset="0"/>
              </a:rPr>
              <a:t> Avtomobillarni ta’mirlash ustaxonalariga qo’yiladigan xavfsizlik talablari</a:t>
            </a:r>
            <a:endParaRPr lang="ru-RU" sz="2800" dirty="0">
              <a:latin typeface="Times New Roman" panose="02020603050405020304" pitchFamily="18" charset="0"/>
              <a:cs typeface="Times New Roman" panose="02020603050405020304" pitchFamily="18" charset="0"/>
            </a:endParaRPr>
          </a:p>
          <a:p>
            <a:r>
              <a:rPr lang="nb-NO" sz="2800" dirty="0">
                <a:latin typeface="Times New Roman" panose="02020603050405020304" pitchFamily="18" charset="0"/>
                <a:cs typeface="Times New Roman" panose="02020603050405020304" pitchFamily="18" charset="0"/>
              </a:rPr>
              <a:t>2. Avtomobillarni qismlarga ajratishda xavfsizlik choralari</a:t>
            </a:r>
            <a:endParaRPr lang="ru-RU" sz="2800" dirty="0">
              <a:latin typeface="Times New Roman" panose="02020603050405020304" pitchFamily="18" charset="0"/>
              <a:cs typeface="Times New Roman" panose="02020603050405020304" pitchFamily="18" charset="0"/>
            </a:endParaRPr>
          </a:p>
          <a:p>
            <a:r>
              <a:rPr lang="nb-NO" sz="2800" dirty="0">
                <a:latin typeface="Times New Roman" panose="02020603050405020304" pitchFamily="18" charset="0"/>
                <a:cs typeface="Times New Roman" panose="02020603050405020304" pitchFamily="18" charset="0"/>
              </a:rPr>
              <a:t>3</a:t>
            </a:r>
            <a:r>
              <a:rPr lang="nb-NO" sz="2800" b="1" dirty="0">
                <a:latin typeface="Times New Roman" panose="02020603050405020304" pitchFamily="18" charset="0"/>
                <a:cs typeface="Times New Roman" panose="02020603050405020304" pitchFamily="18" charset="0"/>
              </a:rPr>
              <a:t>. </a:t>
            </a:r>
            <a:r>
              <a:rPr lang="nb-NO" sz="2800" dirty="0">
                <a:latin typeface="Times New Roman" panose="02020603050405020304" pitchFamily="18" charset="0"/>
                <a:cs typeface="Times New Roman" panose="02020603050405020304" pitchFamily="18" charset="0"/>
              </a:rPr>
              <a:t>Akkumulyatorlar batareyasiga xizmat ko’rsatishda xavfsizlik choralari</a:t>
            </a:r>
            <a:endParaRPr lang="ru-RU" sz="2800" dirty="0">
              <a:latin typeface="Times New Roman" panose="02020603050405020304" pitchFamily="18" charset="0"/>
              <a:cs typeface="Times New Roman" panose="02020603050405020304" pitchFamily="18" charset="0"/>
            </a:endParaRPr>
          </a:p>
          <a:p>
            <a:r>
              <a:rPr lang="nb-NO" sz="2800" dirty="0">
                <a:latin typeface="Times New Roman" panose="02020603050405020304" pitchFamily="18" charset="0"/>
                <a:cs typeface="Times New Roman" panose="02020603050405020304" pitchFamily="18" charset="0"/>
              </a:rPr>
              <a:t>4. </a:t>
            </a:r>
            <a:r>
              <a:rPr lang="en-US" sz="2800" dirty="0" err="1">
                <a:latin typeface="Times New Roman" panose="02020603050405020304" pitchFamily="18" charset="0"/>
                <a:cs typeface="Times New Roman" panose="02020603050405020304" pitchFamily="18" charset="0"/>
              </a:rPr>
              <a:t>Haydovchi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joyiga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qo‘yilgan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talablar</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5. </a:t>
            </a:r>
            <a:r>
              <a:rPr lang="en-US" sz="2800" dirty="0" err="1">
                <a:latin typeface="Times New Roman" panose="02020603050405020304" pitchFamily="18" charset="0"/>
                <a:cs typeface="Times New Roman" panose="02020603050405020304" pitchFamily="18" charset="0"/>
              </a:rPr>
              <a:t>Avtomobillarning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texnik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sozligi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texnika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harakat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xavfsizligiga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qo‘yilgan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talablar</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6. </a:t>
            </a:r>
            <a:r>
              <a:rPr lang="en-US" sz="2800" dirty="0" err="1">
                <a:latin typeface="Times New Roman" panose="02020603050405020304" pitchFamily="18" charset="0"/>
                <a:cs typeface="Times New Roman" panose="02020603050405020304" pitchFamily="18" charset="0"/>
              </a:rPr>
              <a:t>Avtomobillarni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qishgi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mavsumga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tayyorlash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talablari</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212413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51851" y="591565"/>
            <a:ext cx="10852762" cy="5428988"/>
          </a:xfrm>
        </p:spPr>
        <p:txBody>
          <a:bodyPr>
            <a:normAutofit/>
          </a:bodyPr>
          <a:lstStyle/>
          <a:p>
            <a:r>
              <a:rPr lang="uz-Cyrl-UZ" sz="1400" dirty="0" smtClean="0"/>
              <a:t>                                           </a:t>
            </a:r>
            <a:endParaRPr lang="ru-RU" sz="1400" dirty="0"/>
          </a:p>
        </p:txBody>
      </p:sp>
      <p:pic>
        <p:nvPicPr>
          <p:cNvPr id="5130" name="Рисунок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7694" y="1500188"/>
            <a:ext cx="1724025" cy="1790700"/>
          </a:xfrm>
          <a:prstGeom prst="rect">
            <a:avLst/>
          </a:prstGeom>
          <a:noFill/>
          <a:extLst>
            <a:ext uri="{909E8E84-426E-40DD-AFC4-6F175D3DCCD1}">
              <a14:hiddenFill xmlns:a14="http://schemas.microsoft.com/office/drawing/2010/main">
                <a:solidFill>
                  <a:srgbClr val="FFFFFF"/>
                </a:solidFill>
              </a14:hiddenFill>
            </a:ext>
          </a:extLst>
        </p:spPr>
      </p:pic>
      <p:pic>
        <p:nvPicPr>
          <p:cNvPr id="5129" name="Рисунок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966" y="1323976"/>
            <a:ext cx="18288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5128" name="Рисунок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0272" y="1500188"/>
            <a:ext cx="1695450" cy="1733550"/>
          </a:xfrm>
          <a:prstGeom prst="rect">
            <a:avLst/>
          </a:prstGeom>
          <a:noFill/>
          <a:extLst>
            <a:ext uri="{909E8E84-426E-40DD-AFC4-6F175D3DCCD1}">
              <a14:hiddenFill xmlns:a14="http://schemas.microsoft.com/office/drawing/2010/main">
                <a:solidFill>
                  <a:srgbClr val="FFFFFF"/>
                </a:solidFill>
              </a14:hiddenFill>
            </a:ext>
          </a:extLst>
        </p:spPr>
      </p:pic>
      <p:pic>
        <p:nvPicPr>
          <p:cNvPr id="5127" name="Рисунок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6543" y="3753180"/>
            <a:ext cx="1695450" cy="1781175"/>
          </a:xfrm>
          <a:prstGeom prst="rect">
            <a:avLst/>
          </a:prstGeom>
          <a:noFill/>
          <a:extLst>
            <a:ext uri="{909E8E84-426E-40DD-AFC4-6F175D3DCCD1}">
              <a14:hiddenFill xmlns:a14="http://schemas.microsoft.com/office/drawing/2010/main">
                <a:solidFill>
                  <a:srgbClr val="FFFFFF"/>
                </a:solidFill>
              </a14:hiddenFill>
            </a:ext>
          </a:extLst>
        </p:spPr>
      </p:pic>
      <p:pic>
        <p:nvPicPr>
          <p:cNvPr id="5123" name="Рисунок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3173075"/>
            <a:ext cx="142875" cy="38100"/>
          </a:xfrm>
          <a:prstGeom prst="rect">
            <a:avLst/>
          </a:prstGeom>
          <a:noFill/>
          <a:extLst>
            <a:ext uri="{909E8E84-426E-40DD-AFC4-6F175D3DCCD1}">
              <a14:hiddenFill xmlns:a14="http://schemas.microsoft.com/office/drawing/2010/main">
                <a:solidFill>
                  <a:srgbClr val="FFFFFF"/>
                </a:solidFill>
              </a14:hiddenFill>
            </a:ext>
          </a:extLst>
        </p:spPr>
      </p:pic>
      <p:pic>
        <p:nvPicPr>
          <p:cNvPr id="5122" name="Рисунок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3211175"/>
            <a:ext cx="142875" cy="381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11"/>
          <p:cNvSpPr>
            <a:spLocks noChangeArrowheads="1"/>
          </p:cNvSpPr>
          <p:nvPr/>
        </p:nvSpPr>
        <p:spPr bwMode="auto">
          <a:xfrm>
            <a:off x="2987040" y="591565"/>
            <a:ext cx="458941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z-Cyrl-UZ" altLang="ru-RU" sz="1400" b="1" i="0" u="none" strike="noStrike" cap="none" normalizeH="0" baseline="0" dirty="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r>
              <a:rPr kumimoji="0" lang="en-US" altLang="ru-RU" sz="1400" b="1" i="0" u="none" strike="noStrike" cap="none" normalizeH="0" baseline="0" dirty="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Yuk </a:t>
            </a:r>
            <a:r>
              <a:rPr kumimoji="0" lang="en-US" altLang="ru-RU" sz="1400" b="1" i="0" u="none" strike="noStrike" cap="none" normalizeH="0" baseline="0" dirty="0" err="1"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avtomobillari</a:t>
            </a:r>
            <a:r>
              <a:rPr kumimoji="0" lang="en-US" altLang="ru-RU" sz="1400" b="1" i="0" u="none" strike="noStrike" cap="none" normalizeH="0" baseline="0" dirty="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r>
              <a:rPr kumimoji="0" lang="en-US" altLang="ru-RU" sz="1400" b="1" i="0" u="none" strike="noStrike" cap="none" normalizeH="0" baseline="0" dirty="0" err="1"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bortlilar</a:t>
            </a:r>
            <a:r>
              <a:rPr kumimoji="0" lang="en-US" altLang="ru-RU" sz="1400" b="1" i="0" u="none" strike="noStrike" cap="none" normalizeH="0" baseline="0" dirty="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a:t>
            </a:r>
            <a:r>
              <a:rPr kumimoji="0" lang="en-US" altLang="ru-RU" sz="1400" b="0" i="0" u="none" strike="noStrike" cap="none" normalizeH="0" baseline="0" dirty="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ru-RU" altLang="ru-RU"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12"/>
          <p:cNvSpPr>
            <a:spLocks noChangeArrowheads="1"/>
          </p:cNvSpPr>
          <p:nvPr/>
        </p:nvSpPr>
        <p:spPr bwMode="auto">
          <a:xfrm>
            <a:off x="0" y="2247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6" name="Rectangle 13"/>
          <p:cNvSpPr>
            <a:spLocks noChangeArrowheads="1"/>
          </p:cNvSpPr>
          <p:nvPr/>
        </p:nvSpPr>
        <p:spPr bwMode="auto">
          <a:xfrm>
            <a:off x="0" y="4152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8" name="Rectangle 15"/>
          <p:cNvSpPr>
            <a:spLocks noChangeArrowheads="1"/>
          </p:cNvSpPr>
          <p:nvPr/>
        </p:nvSpPr>
        <p:spPr bwMode="auto">
          <a:xfrm>
            <a:off x="0" y="7667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9" name="Rectangle 16"/>
          <p:cNvSpPr>
            <a:spLocks noChangeArrowheads="1"/>
          </p:cNvSpPr>
          <p:nvPr/>
        </p:nvSpPr>
        <p:spPr bwMode="auto">
          <a:xfrm>
            <a:off x="0" y="95154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10" name="Rectangle 17"/>
          <p:cNvSpPr>
            <a:spLocks noChangeArrowheads="1"/>
          </p:cNvSpPr>
          <p:nvPr/>
        </p:nvSpPr>
        <p:spPr bwMode="auto">
          <a:xfrm>
            <a:off x="0" y="11325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18"/>
          <p:cNvSpPr>
            <a:spLocks noChangeArrowheads="1"/>
          </p:cNvSpPr>
          <p:nvPr/>
        </p:nvSpPr>
        <p:spPr bwMode="auto">
          <a:xfrm>
            <a:off x="0" y="15020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6850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79269" y="574766"/>
            <a:ext cx="11033760" cy="5852159"/>
          </a:xfrm>
        </p:spPr>
        <p:txBody>
          <a:bodyPr>
            <a:noAutofit/>
          </a:bodyPr>
          <a:lstStyle/>
          <a:p>
            <a:r>
              <a:rPr lang="nb-NO" sz="1800" dirty="0">
                <a:latin typeface="Times New Roman" panose="02020603050405020304" pitchFamily="18" charset="0"/>
                <a:cs typeface="Times New Roman" panose="02020603050405020304" pitchFamily="18" charset="0"/>
              </a:rPr>
              <a:t>Traktor va avtomobillarga texnik xizmat turli xil sharoitlarda, jumladan dalada, brigadalarning dala shiyponlarida va texnik xizmat ko’rsatish punktlarida o’tkaziladi.</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nb-NO" sz="1800" dirty="0">
                <a:latin typeface="Times New Roman" panose="02020603050405020304" pitchFamily="18" charset="0"/>
                <a:cs typeface="Times New Roman" panose="02020603050405020304" pitchFamily="18" charset="0"/>
              </a:rPr>
              <a:t>Agregatlarga dala sharoitida texnik xizmat ko’rsatishda, u tyokis gorizontal maydonga o’rnatilishi va traktor g’ildiraklari ostiga mustahkam ishonchli tirgaklar qo’yilishi lozim. G’ildiraklarni va yurish qismining boshqa qismlarini ko’zdan kechirish yoki ta’mirlashda soz va ishonchli ishlaydigan yuk ko’tarish moslamalaridan (domkratlar,</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en-US" sz="1800" dirty="0" err="1">
                <a:latin typeface="Times New Roman" panose="02020603050405020304" pitchFamily="18" charset="0"/>
                <a:cs typeface="Times New Roman" panose="02020603050405020304" pitchFamily="18" charset="0"/>
              </a:rPr>
              <a:t>talllar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b.) </a:t>
            </a:r>
            <a:r>
              <a:rPr lang="en-US" sz="1800" dirty="0" err="1">
                <a:latin typeface="Times New Roman" panose="02020603050405020304" pitchFamily="18" charset="0"/>
                <a:cs typeface="Times New Roman" panose="02020603050405020304" pitchFamily="18" charset="0"/>
              </a:rPr>
              <a:t>foydalanish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zarur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Tirgaklar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tayanchlar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sifatida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gisht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shlakli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bloklar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g’ildirak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disklari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kabi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buyumlarni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ishlatish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taqiqlanadi</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en-US" sz="1800" dirty="0" err="1">
                <a:latin typeface="Times New Roman" panose="02020603050405020304" pitchFamily="18" charset="0"/>
                <a:cs typeface="Times New Roman" panose="02020603050405020304" pitchFamily="18" charset="0"/>
              </a:rPr>
              <a:t>Texnik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xizmat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ko’rsatishga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qo’yilgan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asosiy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talablardan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mashina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to’liq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to’xtagach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ishlamayetgan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elektr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uzatmalari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ajratilgan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boshlash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shartidir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Ayniqsa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gidrosistemalarning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trubalari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shlanglarini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qismlarga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ajratishda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extiyet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etiladi</a:t>
            </a:r>
            <a:r>
              <a:rPr lang="en-US" sz="1800" dirty="0">
                <a:latin typeface="Times New Roman" panose="02020603050405020304" pitchFamily="18" charset="0"/>
                <a:cs typeface="Times New Roman" panose="02020603050405020304" pitchFamily="18" charset="0"/>
              </a:rPr>
              <a:t>. Bu </a:t>
            </a:r>
            <a:r>
              <a:rPr lang="en-US" sz="1800" dirty="0" err="1">
                <a:latin typeface="Times New Roman" panose="02020603050405020304" pitchFamily="18" charset="0"/>
                <a:cs typeface="Times New Roman" panose="02020603050405020304" pitchFamily="18" charset="0"/>
              </a:rPr>
              <a:t>ishlarni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amalga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oshirishdan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oldin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a’zolarni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yerga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tushirilgan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holatda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ekanligini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tekshirish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lozim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aks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holda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shlanglar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ajratilgach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a’zo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yerga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tushib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ketishi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tashqari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ostidagi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yog’lar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sachrab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turli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shikastlanishlarga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kelishi</a:t>
            </a:r>
            <a:r>
              <a:rPr lang="en-US" sz="1800" dirty="0">
                <a:latin typeface="Times New Roman" panose="02020603050405020304" pitchFamily="18" charset="0"/>
                <a:cs typeface="Times New Roman" panose="02020603050405020304" pitchFamily="18" charset="0"/>
              </a:rPr>
              <a:t> ham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Ma’lumki</a:t>
            </a:r>
            <a:r>
              <a:rPr lang="en-US" sz="1800" dirty="0">
                <a:latin typeface="Times New Roman" panose="02020603050405020304" pitchFamily="18" charset="0"/>
                <a:cs typeface="Times New Roman" panose="02020603050405020304" pitchFamily="18" charset="0"/>
              </a:rPr>
              <a:t> TXK </a:t>
            </a:r>
            <a:r>
              <a:rPr lang="en-US" sz="1800" dirty="0" err="1">
                <a:latin typeface="Times New Roman" panose="02020603050405020304" pitchFamily="18" charset="0"/>
                <a:cs typeface="Times New Roman" panose="02020603050405020304" pitchFamily="18" charset="0"/>
              </a:rPr>
              <a:t>punktlarida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estakadalardan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foydalaniladi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Estakadalarning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kirish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chiqish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joylarida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qaytaruvchi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gardishlar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25% </a:t>
            </a:r>
            <a:r>
              <a:rPr lang="en-US" sz="1800" dirty="0" err="1">
                <a:latin typeface="Times New Roman" panose="02020603050405020304" pitchFamily="18" charset="0"/>
                <a:cs typeface="Times New Roman" panose="02020603050405020304" pitchFamily="18" charset="0"/>
              </a:rPr>
              <a:t>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ortiq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bo’lmagan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qiyalikdagi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yo’naltiruvchilar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tupikli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estakada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oxiriga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tayanch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brus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qo’yilishi</a:t>
            </a:r>
            <a:r>
              <a:rPr lang="en-US" sz="1800" dirty="0">
                <a:latin typeface="Times New Roman" panose="02020603050405020304" pitchFamily="18" charset="0"/>
                <a:cs typeface="Times New Roman" panose="02020603050405020304" pitchFamily="18" charset="0"/>
              </a:rPr>
              <a:t>, yon </a:t>
            </a:r>
            <a:r>
              <a:rPr lang="en-US" sz="1800" dirty="0" err="1">
                <a:latin typeface="Times New Roman" panose="02020603050405020304" pitchFamily="18" charset="0"/>
                <a:cs typeface="Times New Roman" panose="02020603050405020304" pitchFamily="18" charset="0"/>
              </a:rPr>
              <a:t>tomonlari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balandligi</a:t>
            </a:r>
            <a:r>
              <a:rPr lang="en-US" sz="1800" dirty="0">
                <a:latin typeface="Times New Roman" panose="02020603050405020304" pitchFamily="18" charset="0"/>
                <a:cs typeface="Times New Roman" panose="02020603050405020304" pitchFamily="18" charset="0"/>
              </a:rPr>
              <a:t> 1m.li </a:t>
            </a:r>
            <a:r>
              <a:rPr lang="en-US" sz="1800" dirty="0" err="1">
                <a:latin typeface="Times New Roman" panose="02020603050405020304" pitchFamily="18" charset="0"/>
                <a:cs typeface="Times New Roman" panose="02020603050405020304" pitchFamily="18" charset="0"/>
              </a:rPr>
              <a:t>panjara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to’siq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zarur</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en-US" sz="1800" dirty="0" err="1">
                <a:latin typeface="Times New Roman" panose="02020603050405020304" pitchFamily="18" charset="0"/>
                <a:cs typeface="Times New Roman" panose="02020603050405020304" pitchFamily="18" charset="0"/>
              </a:rPr>
              <a:t>Etilli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benzinda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ishlovchi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dvigatellarning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detallarini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qismlarga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ajratish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rostlash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ta’mirlashda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o’ta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extiyetkor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detallarni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yaxshilab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tozalab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vannada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kerosin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yuvilgach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boshlash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lozim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detallar</a:t>
            </a:r>
            <a:r>
              <a:rPr lang="en-US" sz="1800" dirty="0">
                <a:latin typeface="Times New Roman" panose="02020603050405020304" pitchFamily="18" charset="0"/>
                <a:cs typeface="Times New Roman" panose="02020603050405020304" pitchFamily="18" charset="0"/>
              </a:rPr>
              <a:t> tetra </a:t>
            </a:r>
            <a:r>
              <a:rPr lang="en-US" sz="1800" dirty="0" err="1">
                <a:latin typeface="Times New Roman" panose="02020603050405020304" pitchFamily="18" charset="0"/>
                <a:cs typeface="Times New Roman" panose="02020603050405020304" pitchFamily="18" charset="0"/>
              </a:rPr>
              <a:t>etilkurgoshinning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ma’lum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konsentrasiyasi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yupka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ishlov</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berilgan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modda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inson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organizmiga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tushganda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kuchli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zaharlanishga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8456024"/>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0526" y="624110"/>
            <a:ext cx="10728959" cy="4836164"/>
          </a:xfrm>
        </p:spPr>
        <p:txBody>
          <a:bodyPr>
            <a:normAutofit/>
          </a:bodyPr>
          <a:lstStyle/>
          <a:p>
            <a:pPr algn="just">
              <a:lnSpc>
                <a:spcPct val="150000"/>
              </a:lnSpc>
            </a:pPr>
            <a:r>
              <a:rPr lang="uz-Latn-UZ" sz="1400" b="1" dirty="0" smtClean="0">
                <a:latin typeface="Times New Roman" panose="02020603050405020304" pitchFamily="18" charset="0"/>
                <a:cs typeface="Times New Roman" panose="02020603050405020304" pitchFamily="18" charset="0"/>
              </a:rPr>
              <a:t/>
            </a:r>
            <a:br>
              <a:rPr lang="uz-Latn-UZ" sz="1400" b="1" dirty="0" smtClean="0">
                <a:latin typeface="Times New Roman" panose="02020603050405020304" pitchFamily="18" charset="0"/>
                <a:cs typeface="Times New Roman" panose="02020603050405020304" pitchFamily="18" charset="0"/>
              </a:rPr>
            </a:br>
            <a:r>
              <a:rPr lang="en-US" sz="1400" b="1" dirty="0" err="1" smtClean="0">
                <a:latin typeface="Times New Roman" panose="02020603050405020304" pitchFamily="18" charset="0"/>
                <a:cs typeface="Times New Roman" panose="02020603050405020304" pitchFamily="18" charset="0"/>
              </a:rPr>
              <a:t>Akkumlyator</a:t>
            </a:r>
            <a:r>
              <a:rPr lang="en-US" sz="1400" b="1" dirty="0" smtClean="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batareyalariga</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texnik</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xizmat</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ko’rsatish</a:t>
            </a:r>
            <a:r>
              <a:rPr lang="en-US" sz="1400" dirty="0">
                <a:latin typeface="Times New Roman" panose="02020603050405020304" pitchFamily="18" charset="0"/>
                <a:cs typeface="Times New Roman" panose="02020603050405020304" pitchFamily="18" charset="0"/>
              </a:rPr>
              <a:t> ham </a:t>
            </a:r>
            <a:r>
              <a:rPr lang="en-US" sz="1400" dirty="0" err="1">
                <a:latin typeface="Times New Roman" panose="02020603050405020304" pitchFamily="18" charset="0"/>
                <a:cs typeface="Times New Roman" panose="02020603050405020304" pitchFamily="18" charset="0"/>
              </a:rPr>
              <a:t>zarur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xavfsizlik</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qoidalariga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kat’iy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amal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qilishni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talab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etadi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Texnik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xizmat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ko’rsatish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qoidalariga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muvofiq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akkumlyatorlar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davriy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ravishda</a:t>
            </a:r>
            <a:r>
              <a:rPr lang="en-US" sz="1400" dirty="0">
                <a:latin typeface="Times New Roman" panose="02020603050405020304" pitchFamily="18" charset="0"/>
                <a:cs typeface="Times New Roman" panose="02020603050405020304" pitchFamily="18" charset="0"/>
              </a:rPr>
              <a:t> 60 </a:t>
            </a:r>
            <a:r>
              <a:rPr lang="en-US" sz="1400" dirty="0" err="1">
                <a:latin typeface="Times New Roman" panose="02020603050405020304" pitchFamily="18" charset="0"/>
                <a:cs typeface="Times New Roman" panose="02020603050405020304" pitchFamily="18" charset="0"/>
              </a:rPr>
              <a:t>soat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ishlagandan</a:t>
            </a:r>
            <a:r>
              <a:rPr lang="en-US" sz="1400" dirty="0">
                <a:latin typeface="Times New Roman" panose="02020603050405020304" pitchFamily="18" charset="0"/>
                <a:cs typeface="Times New Roman" panose="02020603050405020304" pitchFamily="18" charset="0"/>
              </a:rPr>
              <a:t> sung, </a:t>
            </a:r>
            <a:r>
              <a:rPr lang="en-US" sz="1400" dirty="0" err="1">
                <a:latin typeface="Times New Roman" panose="02020603050405020304" pitchFamily="18" charset="0"/>
                <a:cs typeface="Times New Roman" panose="02020603050405020304" pitchFamily="18" charset="0"/>
              </a:rPr>
              <a:t>ularning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qopqoq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teshiklarini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tozalab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talab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etiladi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Chunki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teshiklarni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iflosliklar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bilan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to’lib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qolishi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akkumlyator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korpusini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yerilib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elektrolitni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sachrab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ketishiga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sabab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Elektrolit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satxini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maxsus</a:t>
            </a:r>
            <a:r>
              <a:rPr lang="en-US" sz="1400" dirty="0">
                <a:latin typeface="Times New Roman" panose="02020603050405020304" pitchFamily="18" charset="0"/>
                <a:cs typeface="Times New Roman" panose="02020603050405020304" pitchFamily="18" charset="0"/>
              </a:rPr>
              <a:t> shisha </a:t>
            </a:r>
            <a:r>
              <a:rPr lang="en-US" sz="1400" dirty="0" err="1">
                <a:latin typeface="Times New Roman" panose="02020603050405020304" pitchFamily="18" charset="0"/>
                <a:cs typeface="Times New Roman" panose="02020603050405020304" pitchFamily="18" charset="0"/>
              </a:rPr>
              <a:t>naycha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bilan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tekshirish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zarur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Kuchlanishni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vilkasi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bilan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tekshirishdan</a:t>
            </a:r>
            <a:r>
              <a:rPr lang="uz-Latn-UZ"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oldin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akkumlyator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tikinlarini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yechib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mavjud</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gazlarni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chiqarib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yuborish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keyin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tikinlar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yepilib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vilkasini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ishlatish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kerak</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Elektrolitni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kislotaga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bardoshli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idishlarda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keramik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fayans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ebonit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idishlar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b.) </a:t>
            </a:r>
            <a:r>
              <a:rPr lang="en-US" sz="1400" dirty="0" err="1">
                <a:latin typeface="Times New Roman" panose="02020603050405020304" pitchFamily="18" charset="0"/>
                <a:cs typeface="Times New Roman" panose="02020603050405020304" pitchFamily="18" charset="0"/>
              </a:rPr>
              <a:t>tayyorlash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lozim</a:t>
            </a:r>
            <a:r>
              <a:rPr lang="en-US" sz="1400" dirty="0">
                <a:latin typeface="Times New Roman" panose="02020603050405020304" pitchFamily="18" charset="0"/>
                <a:cs typeface="Times New Roman" panose="02020603050405020304" pitchFamily="18" charset="0"/>
              </a:rPr>
              <a:t>. Shisha </a:t>
            </a:r>
            <a:r>
              <a:rPr lang="en-US" sz="1400" dirty="0" err="1">
                <a:latin typeface="Times New Roman" panose="02020603050405020304" pitchFamily="18" charset="0"/>
                <a:cs typeface="Times New Roman" panose="02020603050405020304" pitchFamily="18" charset="0"/>
              </a:rPr>
              <a:t>idishlardan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foydalanish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mumkin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emas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Elektrolit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tayyorlashda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dastlab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idishga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suv</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keyin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uzluksiz</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aralashtirilib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tomchilatib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sulfat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kislota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qo’yiladi</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Avtomobillarning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sovitish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sistemasida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foydalaniladigan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suyuqliklar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jumladan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antifriz</a:t>
            </a:r>
            <a:r>
              <a:rPr lang="en-US" sz="1400" dirty="0">
                <a:latin typeface="Times New Roman" panose="02020603050405020304" pitchFamily="18" charset="0"/>
                <a:cs typeface="Times New Roman" panose="02020603050405020304" pitchFamily="18" charset="0"/>
              </a:rPr>
              <a:t> ham </a:t>
            </a:r>
            <a:r>
              <a:rPr lang="en-US" sz="1400" dirty="0" err="1">
                <a:latin typeface="Times New Roman" panose="02020603050405020304" pitchFamily="18" charset="0"/>
                <a:cs typeface="Times New Roman" panose="02020603050405020304" pitchFamily="18" charset="0"/>
              </a:rPr>
              <a:t>inson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sog’lig’i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xavfli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hisoblanadi</a:t>
            </a:r>
            <a:r>
              <a:rPr lang="en-US" sz="1400" dirty="0">
                <a:latin typeface="Times New Roman" panose="02020603050405020304" pitchFamily="18" charset="0"/>
                <a:cs typeface="Times New Roman" panose="02020603050405020304" pitchFamily="18" charset="0"/>
              </a:rPr>
              <a:t>. Shu </a:t>
            </a:r>
            <a:r>
              <a:rPr lang="en-US" sz="1400" dirty="0" err="1">
                <a:latin typeface="Times New Roman" panose="02020603050405020304" pitchFamily="18" charset="0"/>
                <a:cs typeface="Times New Roman" panose="02020603050405020304" pitchFamily="18" charset="0"/>
              </a:rPr>
              <a:t>sababli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antifrizni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qo’lga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og’izga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tushishiga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qo’ymaslik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zarur</a:t>
            </a:r>
            <a:r>
              <a:rPr lang="en-US" sz="1400" dirty="0">
                <a:latin typeface="Times New Roman" panose="02020603050405020304" pitchFamily="18" charset="0"/>
                <a:cs typeface="Times New Roman" panose="02020603050405020304" pitchFamily="18" charset="0"/>
              </a:rPr>
              <a:t>.</a:t>
            </a:r>
            <a:r>
              <a:rPr lang="en-US"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Haydoachilarning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joylariga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qo‘yilgan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sanitar-gigienik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xarakteristikalar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xaydovchining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joyi</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sanitar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pasporti</a:t>
            </a:r>
            <a:r>
              <a:rPr lang="en-US" sz="1400" dirty="0">
                <a:latin typeface="Times New Roman" panose="02020603050405020304" pitchFamily="18" charset="0"/>
                <a:cs typeface="Times New Roman" panose="02020603050405020304" pitchFamily="18" charset="0"/>
              </a:rPr>
              <a:t> )</a:t>
            </a:r>
            <a:r>
              <a:rPr lang="ru-RU" sz="1400" dirty="0"/>
              <a:t/>
            </a:r>
            <a:br>
              <a:rPr lang="ru-RU" sz="1400" dirty="0"/>
            </a:br>
            <a:r>
              <a:rPr lang="en-US" sz="1400" dirty="0"/>
              <a:t> </a:t>
            </a:r>
            <a:r>
              <a:rPr lang="ru-RU" sz="1400" dirty="0"/>
              <a:t/>
            </a:r>
            <a:br>
              <a:rPr lang="ru-RU" sz="1400" dirty="0"/>
            </a:br>
            <a:endParaRPr lang="ru-RU" sz="1400" dirty="0"/>
          </a:p>
        </p:txBody>
      </p:sp>
    </p:spTree>
    <p:extLst>
      <p:ext uri="{BB962C8B-B14F-4D97-AF65-F5344CB8AC3E}">
        <p14:creationId xmlns:p14="http://schemas.microsoft.com/office/powerpoint/2010/main" val="379794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3177" y="148045"/>
            <a:ext cx="11617234" cy="6627223"/>
          </a:xfrm>
        </p:spPr>
        <p:txBody>
          <a:bodyPr>
            <a:noAutofit/>
          </a:bodyPr>
          <a:lstStyle/>
          <a:p>
            <a:r>
              <a:rPr lang="en-US" sz="1400" dirty="0">
                <a:latin typeface="Times New Roman" panose="02020603050405020304" pitchFamily="18" charset="0"/>
                <a:cs typeface="Times New Roman" panose="02020603050405020304" pitchFamily="18" charset="0"/>
              </a:rPr>
              <a:t>1.Kabina (yuk </a:t>
            </a:r>
            <a:r>
              <a:rPr lang="en-US" sz="1400" dirty="0" err="1">
                <a:latin typeface="Times New Roman" panose="02020603050405020304" pitchFamily="18" charset="0"/>
                <a:cs typeface="Times New Roman" panose="02020603050405020304" pitchFamily="18" charset="0"/>
              </a:rPr>
              <a:t>avtomobillarida</a:t>
            </a:r>
            <a:r>
              <a:rPr lang="en-US" sz="1400" dirty="0">
                <a:latin typeface="Times New Roman" panose="02020603050405020304" pitchFamily="18" charset="0"/>
                <a:cs typeface="Times New Roman" panose="02020603050405020304" pitchFamily="18" charset="0"/>
              </a:rPr>
              <a:t>) salon </a:t>
            </a:r>
            <a:r>
              <a:rPr lang="en-US" sz="1400" dirty="0" err="1">
                <a:latin typeface="Times New Roman" panose="02020603050405020304" pitchFamily="18" charset="0"/>
                <a:cs typeface="Times New Roman" panose="02020603050405020304" pitchFamily="18" charset="0"/>
              </a:rPr>
              <a:t>avtobus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yengil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avtomobillarda</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germitika</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-pol </a:t>
            </a:r>
            <a:r>
              <a:rPr lang="en-US" sz="1400" dirty="0" err="1">
                <a:latin typeface="Times New Roman" panose="02020603050405020304" pitchFamily="18" charset="0"/>
                <a:cs typeface="Times New Roman" panose="02020603050405020304" pitchFamily="18" charset="0"/>
              </a:rPr>
              <a:t>gilamchalari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rezinadan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tayyorlangan</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o‘rindiqlar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materiallari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yoz-issiq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paytlarida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terlatmaydigan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qish-sovuq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mavsumda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sovuq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bermaydigan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materiallardan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tayyorlanishi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lozim</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2.O‘rindiqlar:</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o‘rindiqlar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materiallarining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qoplamalari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nabivkalar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holati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paxta,yoki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sintetik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yumshoq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materiallar-paralon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boshqalar</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o‘rindiqlar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o‘zgartirish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regulirovka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mexanizmining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sozligi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qishda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sovuq</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mavsumda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isitiladigan</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3.Kabina </a:t>
            </a:r>
            <a:r>
              <a:rPr lang="en-US" sz="1400" dirty="0" err="1">
                <a:latin typeface="Times New Roman" panose="02020603050405020304" pitchFamily="18" charset="0"/>
                <a:cs typeface="Times New Roman" panose="02020603050405020304" pitchFamily="18" charset="0"/>
              </a:rPr>
              <a:t>salonlarining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oynalari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oldi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peshoyna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katta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kichik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butun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ikki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qismdan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tuzilgan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bo‘lishi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mumkin</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orqa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peshoyna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yonboshdagi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oynalar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oyna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tozalagichlar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oyna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ko‘targi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4.Orqani </a:t>
            </a:r>
            <a:r>
              <a:rPr lang="en-US" sz="1400" dirty="0" err="1">
                <a:latin typeface="Times New Roman" panose="02020603050405020304" pitchFamily="18" charset="0"/>
                <a:cs typeface="Times New Roman" panose="02020603050405020304" pitchFamily="18" charset="0"/>
              </a:rPr>
              <a:t>ko‘rish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ko‘zgu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yoritiladigan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qizdiradigan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bo‘lishi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mumkin</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5.Shamollatish </a:t>
            </a:r>
            <a:r>
              <a:rPr lang="en-US" sz="1400" dirty="0" err="1">
                <a:latin typeface="Times New Roman" panose="02020603050405020304" pitchFamily="18" charset="0"/>
                <a:cs typeface="Times New Roman" panose="02020603050405020304" pitchFamily="18" charset="0"/>
              </a:rPr>
              <a:t>tizimi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xolati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6.Isitish </a:t>
            </a:r>
            <a:r>
              <a:rPr lang="en-US" sz="1400" dirty="0" err="1">
                <a:latin typeface="Times New Roman" panose="02020603050405020304" pitchFamily="18" charset="0"/>
                <a:cs typeface="Times New Roman" panose="02020603050405020304" pitchFamily="18" charset="0"/>
              </a:rPr>
              <a:t>tizimi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7.Ish </a:t>
            </a:r>
            <a:r>
              <a:rPr lang="en-US" sz="1400" dirty="0" err="1">
                <a:latin typeface="Times New Roman" panose="02020603050405020304" pitchFamily="18" charset="0"/>
                <a:cs typeface="Times New Roman" panose="02020603050405020304" pitchFamily="18" charset="0"/>
              </a:rPr>
              <a:t>zonasidagi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havo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tarkibi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8.Tebranish </a:t>
            </a:r>
            <a:r>
              <a:rPr lang="en-US" sz="1400" dirty="0" err="1">
                <a:latin typeface="Times New Roman" panose="02020603050405020304" pitchFamily="18" charset="0"/>
                <a:cs typeface="Times New Roman" panose="02020603050405020304" pitchFamily="18" charset="0"/>
              </a:rPr>
              <a:t>darajasi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ressorli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pnevmoballoni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avtobuslarni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misol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keltirish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mumkin</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joyidagi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umumiy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darajasi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uzatish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qutisi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tormoz</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uzish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pedallari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9.Shovqin </a:t>
            </a:r>
            <a:r>
              <a:rPr lang="en-US" sz="1400" dirty="0" err="1">
                <a:latin typeface="Times New Roman" panose="02020603050405020304" pitchFamily="18" charset="0"/>
                <a:cs typeface="Times New Roman" panose="02020603050405020304" pitchFamily="18" charset="0"/>
              </a:rPr>
              <a:t>darajasi</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tashqi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shovqin</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ichki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shovqin</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10.Kabinadagi </a:t>
            </a:r>
            <a:r>
              <a:rPr lang="en-US" sz="1400" dirty="0" err="1">
                <a:latin typeface="Times New Roman" panose="02020603050405020304" pitchFamily="18" charset="0"/>
                <a:cs typeface="Times New Roman" panose="02020603050405020304" pitchFamily="18" charset="0"/>
              </a:rPr>
              <a:t>infratovush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darajasi</a:t>
            </a:r>
            <a:r>
              <a:rPr lang="en-US" sz="1400" dirty="0">
                <a:latin typeface="Times New Roman" panose="02020603050405020304" pitchFamily="18" charset="0"/>
                <a:cs typeface="Times New Roman" panose="02020603050405020304" pitchFamily="18" charset="0"/>
              </a:rPr>
              <a:t>,  infra </a:t>
            </a:r>
            <a:r>
              <a:rPr lang="en-US" sz="1400" dirty="0" err="1">
                <a:latin typeface="Times New Roman" panose="02020603050405020304" pitchFamily="18" charset="0"/>
                <a:cs typeface="Times New Roman" panose="02020603050405020304" pitchFamily="18" charset="0"/>
              </a:rPr>
              <a:t>tovushning</a:t>
            </a:r>
            <a:r>
              <a:rPr lang="en-US" sz="1400" dirty="0">
                <a:latin typeface="Times New Roman" panose="02020603050405020304" pitchFamily="18" charset="0"/>
                <a:cs typeface="Times New Roman" panose="02020603050405020304" pitchFamily="18" charset="0"/>
              </a:rPr>
              <a:t> “Infra </a:t>
            </a:r>
            <a:r>
              <a:rPr lang="en-US" sz="1400" dirty="0" err="1">
                <a:latin typeface="Times New Roman" panose="02020603050405020304" pitchFamily="18" charset="0"/>
                <a:cs typeface="Times New Roman" panose="02020603050405020304" pitchFamily="18" charset="0"/>
              </a:rPr>
              <a:t>tovushning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joylaridagi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me'yorlari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asosida</a:t>
            </a:r>
            <a:r>
              <a:rPr lang="en-US" sz="1400" dirty="0">
                <a:latin typeface="Times New Roman" panose="02020603050405020304" pitchFamily="18" charset="0"/>
                <a:cs typeface="Times New Roman" panose="02020603050405020304" pitchFamily="18" charset="0"/>
              </a:rPr>
              <a:t> 110 </a:t>
            </a:r>
            <a:r>
              <a:rPr lang="en-US" sz="1400" dirty="0" err="1">
                <a:latin typeface="Times New Roman" panose="02020603050405020304" pitchFamily="18" charset="0"/>
                <a:cs typeface="Times New Roman" panose="02020603050405020304" pitchFamily="18" charset="0"/>
              </a:rPr>
              <a:t>uzunldikdan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oshmasligi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lozim</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a:latin typeface="Times New Roman" panose="02020603050405020304" pitchFamily="18" charset="0"/>
                <a:cs typeface="Times New Roman" panose="02020603050405020304" pitchFamily="18" charset="0"/>
              </a:rPr>
              <a:t>11.Dvigatellardan </a:t>
            </a:r>
            <a:r>
              <a:rPr lang="en-US" sz="1400" dirty="0" err="1">
                <a:latin typeface="Times New Roman" panose="02020603050405020304" pitchFamily="18" charset="0"/>
                <a:cs typeface="Times New Roman" panose="02020603050405020304" pitchFamily="18" charset="0"/>
              </a:rPr>
              <a:t>chiqadigan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toksik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gazlar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miqdori</a:t>
            </a:r>
            <a:r>
              <a:rPr lang="en-US" sz="1400" dirty="0">
                <a:latin typeface="Times New Roman" panose="02020603050405020304" pitchFamily="18" charset="0"/>
                <a:cs typeface="Times New Roman" panose="02020603050405020304" pitchFamily="18" charset="0"/>
              </a:rPr>
              <a:t> ham </a:t>
            </a:r>
            <a:r>
              <a:rPr lang="en-US" sz="1400" dirty="0" err="1">
                <a:latin typeface="Times New Roman" panose="02020603050405020304" pitchFamily="18" charset="0"/>
                <a:cs typeface="Times New Roman" panose="02020603050405020304" pitchFamily="18" charset="0"/>
              </a:rPr>
              <a:t>belgilangan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ChREKlardan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oshmasligi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lozim</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Kabina</a:t>
            </a:r>
            <a:r>
              <a:rPr lang="en-US" sz="1400" dirty="0">
                <a:latin typeface="Times New Roman" panose="02020603050405020304" pitchFamily="18" charset="0"/>
                <a:cs typeface="Times New Roman" panose="02020603050405020304" pitchFamily="18" charset="0"/>
              </a:rPr>
              <a:t>, salon </a:t>
            </a:r>
            <a:r>
              <a:rPr lang="en-US" sz="1400" dirty="0" err="1">
                <a:latin typeface="Times New Roman" panose="02020603050405020304" pitchFamily="18" charset="0"/>
                <a:cs typeface="Times New Roman" panose="02020603050405020304" pitchFamily="18" charset="0"/>
              </a:rPr>
              <a:t>ichidagi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xarorat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tashqaridagi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xaroratga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nisbatan</a:t>
            </a:r>
            <a:r>
              <a:rPr lang="en-US" sz="1400" dirty="0">
                <a:latin typeface="Times New Roman" panose="02020603050405020304" pitchFamily="18" charset="0"/>
                <a:cs typeface="Times New Roman" panose="02020603050405020304" pitchFamily="18" charset="0"/>
              </a:rPr>
              <a:t> 3ºS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oshmasligi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lozim</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19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4801" y="156754"/>
            <a:ext cx="11704320" cy="5076150"/>
          </a:xfrm>
        </p:spPr>
        <p:txBody>
          <a:bodyPr>
            <a:normAutofit/>
          </a:bodyPr>
          <a:lstStyle/>
          <a:p>
            <a:r>
              <a:rPr lang="en-US" sz="1600" dirty="0"/>
              <a:t> </a:t>
            </a:r>
            <a:r>
              <a:rPr lang="en-US" sz="1600" dirty="0" err="1" smtClean="0">
                <a:latin typeface="Times New Roman" panose="02020603050405020304" pitchFamily="18" charset="0"/>
                <a:cs typeface="Times New Roman" panose="02020603050405020304" pitchFamily="18" charset="0"/>
              </a:rPr>
              <a:t>Avtomobil</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salonlardagi</a:t>
            </a:r>
            <a:r>
              <a:rPr lang="en-US" sz="1600" dirty="0">
                <a:latin typeface="Times New Roman" panose="02020603050405020304" pitchFamily="18" charset="0"/>
                <a:cs typeface="Times New Roman" panose="02020603050405020304" pitchFamily="18" charset="0"/>
              </a:rPr>
              <a:t> optimal </a:t>
            </a:r>
            <a:r>
              <a:rPr lang="en-US" sz="1600" dirty="0" err="1">
                <a:latin typeface="Times New Roman" panose="02020603050405020304" pitchFamily="18" charset="0"/>
                <a:cs typeface="Times New Roman" panose="02020603050405020304" pitchFamily="18" charset="0"/>
              </a:rPr>
              <a:t>xaroratli</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nisbiy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namlik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quyidagicha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haydovchilarni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charchashini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kasbiy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kasalliklarga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yo‘liqishlarini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oladi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524279523"/>
              </p:ext>
            </p:extLst>
          </p:nvPr>
        </p:nvGraphicFramePr>
        <p:xfrm>
          <a:off x="860253" y="671239"/>
          <a:ext cx="9980024" cy="2783476"/>
        </p:xfrm>
        <a:graphic>
          <a:graphicData uri="http://schemas.openxmlformats.org/drawingml/2006/table">
            <a:tbl>
              <a:tblPr>
                <a:tableStyleId>{5C22544A-7EE6-4342-B048-85BDC9FD1C3A}</a:tableStyleId>
              </a:tblPr>
              <a:tblGrid>
                <a:gridCol w="2454226"/>
                <a:gridCol w="2276195"/>
                <a:gridCol w="1472723"/>
                <a:gridCol w="1888440"/>
                <a:gridCol w="1888440"/>
              </a:tblGrid>
              <a:tr h="927826">
                <a:tc>
                  <a:txBody>
                    <a:bodyPr/>
                    <a:lstStyle/>
                    <a:p>
                      <a:pPr algn="ctr">
                        <a:lnSpc>
                          <a:spcPct val="115000"/>
                        </a:lnSpc>
                        <a:spcAft>
                          <a:spcPts val="0"/>
                        </a:spcAft>
                      </a:pPr>
                      <a:r>
                        <a:rPr lang="en-US" sz="1200" dirty="0">
                          <a:effectLst/>
                        </a:rPr>
                        <a:t> </a:t>
                      </a:r>
                      <a:endParaRPr lang="ru-RU" sz="1200" dirty="0">
                        <a:effectLst/>
                      </a:endParaRPr>
                    </a:p>
                    <a:p>
                      <a:pPr algn="ctr">
                        <a:lnSpc>
                          <a:spcPct val="115000"/>
                        </a:lnSpc>
                        <a:spcAft>
                          <a:spcPts val="0"/>
                        </a:spcAft>
                      </a:pPr>
                      <a:r>
                        <a:rPr lang="en-US" sz="1200" dirty="0">
                          <a:effectLst/>
                        </a:rPr>
                        <a:t> </a:t>
                      </a:r>
                      <a:endParaRPr lang="ru-RU" sz="1200" dirty="0">
                        <a:effectLst/>
                      </a:endParaRPr>
                    </a:p>
                    <a:p>
                      <a:pPr algn="ctr">
                        <a:lnSpc>
                          <a:spcPct val="115000"/>
                        </a:lnSpc>
                        <a:spcAft>
                          <a:spcPts val="0"/>
                        </a:spcAft>
                      </a:pPr>
                      <a:r>
                        <a:rPr lang="en-US" sz="1200" dirty="0" err="1">
                          <a:effectLst/>
                        </a:rPr>
                        <a:t>Yil</a:t>
                      </a:r>
                      <a:r>
                        <a:rPr lang="en-US" sz="1200" dirty="0">
                          <a:effectLst/>
                        </a:rPr>
                        <a:t> </a:t>
                      </a:r>
                      <a:r>
                        <a:rPr lang="en-US" sz="1200" dirty="0" err="1">
                          <a:effectLst/>
                        </a:rPr>
                        <a:t>mavsumlari</a:t>
                      </a:r>
                      <a:endParaRPr lang="ru-RU" sz="1200" dirty="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 </a:t>
                      </a:r>
                      <a:endParaRPr lang="ru-RU" sz="1200">
                        <a:effectLst/>
                      </a:endParaRPr>
                    </a:p>
                    <a:p>
                      <a:pPr algn="ctr">
                        <a:lnSpc>
                          <a:spcPct val="115000"/>
                        </a:lnSpc>
                        <a:spcAft>
                          <a:spcPts val="0"/>
                        </a:spcAft>
                      </a:pPr>
                      <a:r>
                        <a:rPr lang="en-US" sz="1200">
                          <a:effectLst/>
                        </a:rPr>
                        <a:t>Avtomobil </a:t>
                      </a:r>
                      <a:endParaRPr lang="ru-RU" sz="1200">
                        <a:effectLst/>
                      </a:endParaRPr>
                    </a:p>
                    <a:p>
                      <a:pPr algn="ctr">
                        <a:lnSpc>
                          <a:spcPct val="115000"/>
                        </a:lnSpc>
                        <a:spcAft>
                          <a:spcPts val="0"/>
                        </a:spcAft>
                      </a:pPr>
                      <a:r>
                        <a:rPr lang="en-US" sz="1200">
                          <a:effectLst/>
                        </a:rPr>
                        <a:t>turlari</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 </a:t>
                      </a:r>
                      <a:endParaRPr lang="ru-RU" sz="1200">
                        <a:effectLst/>
                      </a:endParaRPr>
                    </a:p>
                    <a:p>
                      <a:pPr algn="ctr">
                        <a:lnSpc>
                          <a:spcPct val="115000"/>
                        </a:lnSpc>
                        <a:spcAft>
                          <a:spcPts val="0"/>
                        </a:spcAft>
                      </a:pPr>
                      <a:r>
                        <a:rPr lang="en-US" sz="1200">
                          <a:effectLst/>
                        </a:rPr>
                        <a:t>Havo xarorati, ºS</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just">
                        <a:lnSpc>
                          <a:spcPct val="115000"/>
                        </a:lnSpc>
                        <a:spcAft>
                          <a:spcPts val="0"/>
                        </a:spcAft>
                      </a:pPr>
                      <a:r>
                        <a:rPr lang="en-US" sz="1200">
                          <a:effectLst/>
                        </a:rPr>
                        <a:t> </a:t>
                      </a:r>
                      <a:endParaRPr lang="ru-RU" sz="1200">
                        <a:effectLst/>
                      </a:endParaRPr>
                    </a:p>
                    <a:p>
                      <a:pPr algn="ctr">
                        <a:lnSpc>
                          <a:spcPct val="115000"/>
                        </a:lnSpc>
                        <a:spcAft>
                          <a:spcPts val="0"/>
                        </a:spcAft>
                      </a:pPr>
                      <a:r>
                        <a:rPr lang="en-US" sz="1200">
                          <a:effectLst/>
                        </a:rPr>
                        <a:t>Nisbiy  namlik %</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Havo xarorati tezligi m/s bundan kam</a:t>
                      </a:r>
                      <a:endParaRPr lang="ru-RU" sz="1200">
                        <a:effectLst/>
                      </a:endParaRPr>
                    </a:p>
                    <a:p>
                      <a:pPr algn="ctr">
                        <a:lnSpc>
                          <a:spcPct val="115000"/>
                        </a:lnSpc>
                        <a:spcAft>
                          <a:spcPts val="0"/>
                        </a:spcAft>
                      </a:pPr>
                      <a:r>
                        <a:rPr lang="en-US" sz="1200">
                          <a:effectLst/>
                        </a:rPr>
                        <a:t>bo‘lmasligi kerak</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r>
              <a:tr h="309275">
                <a:tc rowSpan="2">
                  <a:txBody>
                    <a:bodyPr/>
                    <a:lstStyle/>
                    <a:p>
                      <a:pPr algn="just">
                        <a:lnSpc>
                          <a:spcPct val="115000"/>
                        </a:lnSpc>
                        <a:spcAft>
                          <a:spcPts val="0"/>
                        </a:spcAft>
                      </a:pPr>
                      <a:r>
                        <a:rPr lang="en-US" sz="1200">
                          <a:effectLst/>
                        </a:rPr>
                        <a:t>Sovuq va mavsumdan mavsumga o‘tish davrida</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just">
                        <a:lnSpc>
                          <a:spcPct val="115000"/>
                        </a:lnSpc>
                        <a:spcAft>
                          <a:spcPts val="0"/>
                        </a:spcAft>
                      </a:pPr>
                      <a:r>
                        <a:rPr lang="en-US" sz="1200">
                          <a:effectLst/>
                        </a:rPr>
                        <a:t>yengil avtomobillar</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20-23</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18-20</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dirty="0">
                          <a:effectLst/>
                        </a:rPr>
                        <a:t>0,2</a:t>
                      </a:r>
                      <a:endParaRPr lang="ru-RU" sz="1200" dirty="0">
                        <a:solidFill>
                          <a:srgbClr val="000000"/>
                        </a:solidFill>
                        <a:effectLst/>
                        <a:latin typeface="Courier New" panose="02070309020205020404" pitchFamily="49" charset="0"/>
                        <a:ea typeface="Courier New" panose="02070309020205020404" pitchFamily="49" charset="0"/>
                      </a:endParaRPr>
                    </a:p>
                  </a:txBody>
                  <a:tcPr marL="66675" marR="66675" marT="0" marB="0"/>
                </a:tc>
              </a:tr>
              <a:tr h="618550">
                <a:tc vMerge="1">
                  <a:txBody>
                    <a:bodyPr/>
                    <a:lstStyle/>
                    <a:p>
                      <a:endParaRPr lang="ru-RU"/>
                    </a:p>
                  </a:txBody>
                  <a:tcPr/>
                </a:tc>
                <a:tc>
                  <a:txBody>
                    <a:bodyPr/>
                    <a:lstStyle/>
                    <a:p>
                      <a:pPr algn="just">
                        <a:lnSpc>
                          <a:spcPct val="115000"/>
                        </a:lnSpc>
                        <a:spcAft>
                          <a:spcPts val="0"/>
                        </a:spcAft>
                      </a:pPr>
                      <a:r>
                        <a:rPr lang="en-US" sz="1200">
                          <a:effectLst/>
                        </a:rPr>
                        <a:t>Yuk avtomobillari  va avtobuslar</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60-40</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60-40</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0,2</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r>
              <a:tr h="309275">
                <a:tc rowSpan="2">
                  <a:txBody>
                    <a:bodyPr/>
                    <a:lstStyle/>
                    <a:p>
                      <a:pPr algn="just">
                        <a:lnSpc>
                          <a:spcPct val="115000"/>
                        </a:lnSpc>
                        <a:spcAft>
                          <a:spcPts val="0"/>
                        </a:spcAft>
                      </a:pPr>
                      <a:r>
                        <a:rPr lang="en-US" sz="1200">
                          <a:effectLst/>
                        </a:rPr>
                        <a:t> </a:t>
                      </a:r>
                      <a:endParaRPr lang="ru-RU" sz="1200">
                        <a:effectLst/>
                      </a:endParaRPr>
                    </a:p>
                    <a:p>
                      <a:pPr algn="just">
                        <a:lnSpc>
                          <a:spcPct val="115000"/>
                        </a:lnSpc>
                        <a:spcAft>
                          <a:spcPts val="0"/>
                        </a:spcAft>
                      </a:pPr>
                      <a:r>
                        <a:rPr lang="en-US" sz="1200">
                          <a:effectLst/>
                        </a:rPr>
                        <a:t>Issiq davrda</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just">
                        <a:lnSpc>
                          <a:spcPct val="115000"/>
                        </a:lnSpc>
                        <a:spcAft>
                          <a:spcPts val="0"/>
                        </a:spcAft>
                      </a:pPr>
                      <a:r>
                        <a:rPr lang="en-US" sz="1200">
                          <a:effectLst/>
                        </a:rPr>
                        <a:t>yengil avtomobillar</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20-23</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21-23</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0,2</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r>
              <a:tr h="618550">
                <a:tc vMerge="1">
                  <a:txBody>
                    <a:bodyPr/>
                    <a:lstStyle/>
                    <a:p>
                      <a:endParaRPr lang="ru-RU"/>
                    </a:p>
                  </a:txBody>
                  <a:tcPr/>
                </a:tc>
                <a:tc>
                  <a:txBody>
                    <a:bodyPr/>
                    <a:lstStyle/>
                    <a:p>
                      <a:pPr algn="just">
                        <a:lnSpc>
                          <a:spcPct val="115000"/>
                        </a:lnSpc>
                        <a:spcAft>
                          <a:spcPts val="0"/>
                        </a:spcAft>
                      </a:pPr>
                      <a:r>
                        <a:rPr lang="en-US" sz="1200">
                          <a:effectLst/>
                        </a:rPr>
                        <a:t>Yuk avtomobillari  va avtobuslar</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60-40</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a:effectLst/>
                        </a:rPr>
                        <a:t>60-40</a:t>
                      </a:r>
                      <a:endParaRPr lang="ru-RU" sz="1200">
                        <a:solidFill>
                          <a:srgbClr val="000000"/>
                        </a:solidFill>
                        <a:effectLst/>
                        <a:latin typeface="Courier New" panose="02070309020205020404" pitchFamily="49" charset="0"/>
                        <a:ea typeface="Courier New" panose="02070309020205020404" pitchFamily="49" charset="0"/>
                      </a:endParaRPr>
                    </a:p>
                  </a:txBody>
                  <a:tcPr marL="66675" marR="66675" marT="0" marB="0"/>
                </a:tc>
                <a:tc>
                  <a:txBody>
                    <a:bodyPr/>
                    <a:lstStyle/>
                    <a:p>
                      <a:pPr algn="ctr">
                        <a:lnSpc>
                          <a:spcPct val="115000"/>
                        </a:lnSpc>
                        <a:spcAft>
                          <a:spcPts val="0"/>
                        </a:spcAft>
                      </a:pPr>
                      <a:r>
                        <a:rPr lang="en-US" sz="1200" dirty="0">
                          <a:effectLst/>
                        </a:rPr>
                        <a:t>0,3</a:t>
                      </a:r>
                      <a:endParaRPr lang="ru-RU" sz="1200" dirty="0">
                        <a:solidFill>
                          <a:srgbClr val="000000"/>
                        </a:solidFill>
                        <a:effectLst/>
                        <a:latin typeface="Courier New" panose="02070309020205020404" pitchFamily="49" charset="0"/>
                        <a:ea typeface="Courier New" panose="02070309020205020404" pitchFamily="49" charset="0"/>
                      </a:endParaRPr>
                    </a:p>
                  </a:txBody>
                  <a:tcPr marL="66675" marR="66675" marT="0" marB="0"/>
                </a:tc>
              </a:tr>
            </a:tbl>
          </a:graphicData>
        </a:graphic>
      </p:graphicFrame>
    </p:spTree>
    <p:extLst>
      <p:ext uri="{BB962C8B-B14F-4D97-AF65-F5344CB8AC3E}">
        <p14:creationId xmlns:p14="http://schemas.microsoft.com/office/powerpoint/2010/main" val="108776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0263" y="452845"/>
            <a:ext cx="11477897" cy="6287589"/>
          </a:xfrm>
        </p:spPr>
        <p:txBody>
          <a:bodyPr>
            <a:noAutofit/>
          </a:bodyPr>
          <a:lstStyle/>
          <a:p>
            <a:pPr algn="just"/>
            <a:r>
              <a:rPr lang="en-US" sz="1600" dirty="0" err="1">
                <a:latin typeface="Times New Roman" panose="02020603050405020304" pitchFamily="18" charset="0"/>
                <a:cs typeface="Times New Roman" panose="02020603050405020304" pitchFamily="18" charset="0"/>
              </a:rPr>
              <a:t>Xaydovchining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joylashgan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konstruktiv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tomondan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shunday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ko‘rinmaydigan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qismi</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metrdan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dvigatel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tepasida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masofa</a:t>
            </a:r>
            <a:r>
              <a:rPr lang="en-US" sz="1600" dirty="0">
                <a:latin typeface="Times New Roman" panose="02020603050405020304" pitchFamily="18" charset="0"/>
                <a:cs typeface="Times New Roman" panose="02020603050405020304" pitchFamily="18" charset="0"/>
              </a:rPr>
              <a:t> 4 </a:t>
            </a:r>
            <a:r>
              <a:rPr lang="en-US" sz="1600" dirty="0" err="1">
                <a:latin typeface="Times New Roman" panose="02020603050405020304" pitchFamily="18" charset="0"/>
                <a:cs typeface="Times New Roman" panose="02020603050405020304" pitchFamily="18" charset="0"/>
              </a:rPr>
              <a:t>metrdan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buferning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ko‘rinmaydigan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qirg‘og‘i</a:t>
            </a:r>
            <a:r>
              <a:rPr lang="en-US" sz="1600" dirty="0">
                <a:latin typeface="Times New Roman" panose="02020603050405020304" pitchFamily="18" charset="0"/>
                <a:cs typeface="Times New Roman" panose="02020603050405020304" pitchFamily="18" charset="0"/>
              </a:rPr>
              <a:t> 6 </a:t>
            </a:r>
            <a:r>
              <a:rPr lang="en-US" sz="1600" dirty="0" err="1">
                <a:latin typeface="Times New Roman" panose="02020603050405020304" pitchFamily="18" charset="0"/>
                <a:cs typeface="Times New Roman" panose="02020603050405020304" pitchFamily="18" charset="0"/>
              </a:rPr>
              <a:t>metrdan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Vagon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tipidagi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masofa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qisqaroq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(M-Bens, Isuzu, RAF, </a:t>
            </a:r>
            <a:r>
              <a:rPr lang="en-US" sz="1600" dirty="0" err="1">
                <a:latin typeface="Times New Roman" panose="02020603050405020304" pitchFamily="18" charset="0"/>
                <a:cs typeface="Times New Roman" panose="02020603050405020304" pitchFamily="18" charset="0"/>
              </a:rPr>
              <a:t>Gazel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boshqalar</a:t>
            </a:r>
            <a:r>
              <a:rPr lang="en-US" sz="1600" dirty="0">
                <a:latin typeface="Times New Roman" panose="02020603050405020304" pitchFamily="18" charset="0"/>
                <a:cs typeface="Times New Roman" panose="02020603050405020304" pitchFamily="18" charset="0"/>
              </a:rPr>
              <a:t>). Toshkent </a:t>
            </a:r>
            <a:r>
              <a:rPr lang="en-US" sz="1600" dirty="0" err="1">
                <a:latin typeface="Times New Roman" panose="02020603050405020304" pitchFamily="18" charset="0"/>
                <a:cs typeface="Times New Roman" panose="02020603050405020304" pitchFamily="18" charset="0"/>
              </a:rPr>
              <a:t>shahriga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keltirilgan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Mersedes</a:t>
            </a:r>
            <a:r>
              <a:rPr lang="en-US" sz="1600" dirty="0">
                <a:latin typeface="Times New Roman" panose="02020603050405020304" pitchFamily="18" charset="0"/>
                <a:cs typeface="Times New Roman" panose="02020603050405020304" pitchFamily="18" charset="0"/>
              </a:rPr>
              <a:t>-Bens-</a:t>
            </a:r>
            <a:r>
              <a:rPr lang="en-US" sz="1600" dirty="0" err="1">
                <a:latin typeface="Times New Roman" panose="02020603050405020304" pitchFamily="18" charset="0"/>
                <a:cs typeface="Times New Roman" panose="02020603050405020304" pitchFamily="18" charset="0"/>
              </a:rPr>
              <a:t>Konekta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o‘rindig‘i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pastroqda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joylashgan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bo‘lib</a:t>
            </a:r>
            <a:r>
              <a:rPr lang="en-US" sz="1600" dirty="0">
                <a:latin typeface="Times New Roman" panose="02020603050405020304" pitchFamily="18" charset="0"/>
                <a:cs typeface="Times New Roman" panose="02020603050405020304" pitchFamily="18" charset="0"/>
              </a:rPr>
              <a:t>, u </a:t>
            </a:r>
            <a:r>
              <a:rPr lang="en-US" sz="1600" dirty="0" err="1">
                <a:latin typeface="Times New Roman" panose="02020603050405020304" pitchFamily="18" charset="0"/>
                <a:cs typeface="Times New Roman" panose="02020603050405020304" pitchFamily="18" charset="0"/>
              </a:rPr>
              <a:t>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chap </a:t>
            </a:r>
            <a:r>
              <a:rPr lang="en-US" sz="1600" dirty="0" err="1">
                <a:latin typeface="Times New Roman" panose="02020603050405020304" pitchFamily="18" charset="0"/>
                <a:cs typeface="Times New Roman" panose="02020603050405020304" pitchFamily="18" charset="0"/>
              </a:rPr>
              <a:t>tomonidagi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xavfliliklarni</a:t>
            </a:r>
            <a:r>
              <a:rPr lang="en-US" sz="1600" dirty="0">
                <a:latin typeface="Times New Roman" panose="02020603050405020304" pitchFamily="18" charset="0"/>
                <a:cs typeface="Times New Roman" panose="02020603050405020304" pitchFamily="18" charset="0"/>
              </a:rPr>
              <a:t> 1-1.5 </a:t>
            </a:r>
            <a:r>
              <a:rPr lang="en-US" sz="1600" dirty="0" err="1">
                <a:latin typeface="Times New Roman" panose="02020603050405020304" pitchFamily="18" charset="0"/>
                <a:cs typeface="Times New Roman" panose="02020603050405020304" pitchFamily="18" charset="0"/>
              </a:rPr>
              <a:t>metr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masofadan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obzori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gorizontal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maydonida</a:t>
            </a:r>
            <a:r>
              <a:rPr lang="en-US" sz="1600" dirty="0">
                <a:latin typeface="Times New Roman" panose="02020603050405020304" pitchFamily="18" charset="0"/>
                <a:cs typeface="Times New Roman" panose="02020603050405020304" pitchFamily="18" charset="0"/>
              </a:rPr>
              <a:t> 180</a:t>
            </a:r>
            <a:r>
              <a:rPr lang="en-US" sz="1600" baseline="30000" dirty="0">
                <a:latin typeface="Times New Roman" panose="02020603050405020304" pitchFamily="18" charset="0"/>
                <a:cs typeface="Times New Roman" panose="02020603050405020304" pitchFamily="18" charset="0"/>
              </a:rPr>
              <a:t>0</a:t>
            </a:r>
            <a:r>
              <a:rPr lang="en-US" sz="1600" dirty="0">
                <a:latin typeface="Times New Roman" panose="02020603050405020304" pitchFamily="18" charset="0"/>
                <a:cs typeface="Times New Roman" panose="02020603050405020304" pitchFamily="18" charset="0"/>
              </a:rPr>
              <a:t>S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tepani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burchagi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gorizontal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maydonda</a:t>
            </a:r>
            <a:r>
              <a:rPr lang="en-US" sz="1600" dirty="0">
                <a:latin typeface="Times New Roman" panose="02020603050405020304" pitchFamily="18" charset="0"/>
                <a:cs typeface="Times New Roman" panose="02020603050405020304" pitchFamily="18" charset="0"/>
              </a:rPr>
              <a:t> 8</a:t>
            </a:r>
            <a:r>
              <a:rPr lang="en-US" sz="1600" baseline="30000" dirty="0">
                <a:latin typeface="Times New Roman" panose="02020603050405020304" pitchFamily="18" charset="0"/>
                <a:cs typeface="Times New Roman" panose="02020603050405020304" pitchFamily="18" charset="0"/>
              </a:rPr>
              <a:t>0</a:t>
            </a:r>
            <a:r>
              <a:rPr lang="en-US" sz="1600" dirty="0">
                <a:latin typeface="Times New Roman" panose="02020603050405020304" pitchFamily="18" charset="0"/>
                <a:cs typeface="Times New Roman" panose="02020603050405020304" pitchFamily="18" charset="0"/>
              </a:rPr>
              <a:t>S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peshoynalar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mavsumida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bug‘lanib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muzlab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issiq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turiladi</a:t>
            </a:r>
            <a:r>
              <a:rPr lang="en-US" sz="1600" dirty="0">
                <a:latin typeface="Times New Roman" panose="02020603050405020304" pitchFamily="18" charset="0"/>
                <a:cs typeface="Times New Roman" panose="02020603050405020304" pitchFamily="18" charset="0"/>
              </a:rPr>
              <a:t>. GAZ-2410 </a:t>
            </a:r>
            <a:r>
              <a:rPr lang="en-US" sz="1600" dirty="0" err="1">
                <a:latin typeface="Times New Roman" panose="02020603050405020304" pitchFamily="18" charset="0"/>
                <a:cs typeface="Times New Roman" panose="02020603050405020304" pitchFamily="18" charset="0"/>
              </a:rPr>
              <a:t>Neksiya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Matiz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peshoynalar</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qarshilik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qizitiladi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issiq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o‘rindiqlari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ajratiladi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masalada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ergonomika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fanini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avtomobilsozlikda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qo‘llanilishini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o‘tdik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shaharlararo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qatnaydigan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navbat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yotib</a:t>
            </a:r>
            <a:r>
              <a:rPr lang="en-US" sz="1600" dirty="0">
                <a:latin typeface="Times New Roman" panose="02020603050405020304" pitchFamily="18" charset="0"/>
                <a:cs typeface="Times New Roman" panose="02020603050405020304" pitchFamily="18" charset="0"/>
              </a:rPr>
              <a:t> dam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konstruksiyalashda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tutiladi</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esa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charchab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avariya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oladi</a:t>
            </a: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organlari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qulay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dastgohlari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orasidagi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bir-birini</a:t>
            </a:r>
            <a:r>
              <a:rPr lang="en-US" sz="1600" dirty="0">
                <a:latin typeface="Times New Roman" panose="02020603050405020304" pitchFamily="18" charset="0"/>
                <a:cs typeface="Times New Roman" panose="02020603050405020304" pitchFamily="18" charset="0"/>
              </a:rPr>
              <a:t> 60 </a:t>
            </a:r>
            <a:r>
              <a:rPr lang="en-US" sz="1600" dirty="0" err="1">
                <a:latin typeface="Times New Roman" panose="02020603050405020304" pitchFamily="18" charset="0"/>
                <a:cs typeface="Times New Roman" panose="02020603050405020304" pitchFamily="18" charset="0"/>
              </a:rPr>
              <a:t>mmdan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priborlari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panelidan</a:t>
            </a:r>
            <a:r>
              <a:rPr lang="en-US" sz="1600" dirty="0">
                <a:latin typeface="Times New Roman" panose="02020603050405020304" pitchFamily="18" charset="0"/>
                <a:cs typeface="Times New Roman" panose="02020603050405020304" pitchFamily="18" charset="0"/>
              </a:rPr>
              <a:t> 80mm da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o‘tiradigan</a:t>
            </a:r>
            <a:r>
              <a:rPr lang="en-US" sz="1600" dirty="0">
                <a:latin typeface="Times New Roman" panose="02020603050405020304" pitchFamily="18" charset="0"/>
                <a:cs typeface="Times New Roman" panose="02020603050405020304" pitchFamily="18" charset="0"/>
              </a:rPr>
              <a:t> salon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shamollatish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ventilyatorlari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30m</a:t>
            </a:r>
            <a:r>
              <a:rPr lang="en-US" sz="1600" baseline="30000" dirty="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soat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almashuvini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paytlarida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konditsionerlar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Issiq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sovutilgan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regulyator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oyoqqa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tanaga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peshoynaga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yo‘naltirish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havosining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cheklangan</a:t>
            </a:r>
            <a:r>
              <a:rPr lang="en-US" sz="1600" dirty="0">
                <a:latin typeface="Times New Roman" panose="02020603050405020304" pitchFamily="18" charset="0"/>
                <a:cs typeface="Times New Roman" panose="02020603050405020304" pitchFamily="18" charset="0"/>
              </a:rPr>
              <a:t> +45</a:t>
            </a:r>
            <a:r>
              <a:rPr lang="en-US" sz="1600" baseline="30000" dirty="0">
                <a:latin typeface="Times New Roman" panose="02020603050405020304" pitchFamily="18" charset="0"/>
                <a:cs typeface="Times New Roman" panose="02020603050405020304" pitchFamily="18" charset="0"/>
              </a:rPr>
              <a:t>0</a:t>
            </a:r>
            <a:r>
              <a:rPr lang="en-US" sz="1600" dirty="0">
                <a:latin typeface="Times New Roman" panose="02020603050405020304" pitchFamily="18" charset="0"/>
                <a:cs typeface="Times New Roman" panose="02020603050405020304" pitchFamily="18" charset="0"/>
              </a:rPr>
              <a:t>Sdan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Lekin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bizning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sharoitda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dvigatellar</a:t>
            </a:r>
            <a:r>
              <a:rPr lang="en-US" sz="1600" dirty="0">
                <a:latin typeface="Times New Roman" panose="02020603050405020304" pitchFamily="18" charset="0"/>
                <a:cs typeface="Times New Roman" panose="02020603050405020304" pitchFamily="18" charset="0"/>
              </a:rPr>
              <a:t> old </a:t>
            </a:r>
            <a:r>
              <a:rPr lang="en-US" sz="1600" dirty="0" err="1">
                <a:latin typeface="Times New Roman" panose="02020603050405020304" pitchFamily="18" charset="0"/>
                <a:cs typeface="Times New Roman" panose="02020603050405020304" pitchFamily="18" charset="0"/>
              </a:rPr>
              <a:t>tomonda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pastda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joylashgan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qiyin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konditsionerlar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salonda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chegaralangan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uglerod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okisi</a:t>
            </a:r>
            <a:r>
              <a:rPr lang="en-US" sz="1600" dirty="0">
                <a:latin typeface="Times New Roman" panose="02020603050405020304" pitchFamily="18" charset="0"/>
                <a:cs typeface="Times New Roman" panose="02020603050405020304" pitchFamily="18" charset="0"/>
              </a:rPr>
              <a:t> 20mg/m</a:t>
            </a:r>
            <a:r>
              <a:rPr lang="en-US" sz="1600" baseline="30000" dirty="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dan, akrolein-0,7mg/m</a:t>
            </a:r>
            <a:r>
              <a:rPr lang="en-US" sz="1600" baseline="30000" dirty="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dizel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benzin</a:t>
            </a:r>
            <a:r>
              <a:rPr lang="en-US" sz="1600" dirty="0">
                <a:latin typeface="Times New Roman" panose="02020603050405020304" pitchFamily="18" charset="0"/>
                <a:cs typeface="Times New Roman" panose="02020603050405020304" pitchFamily="18" charset="0"/>
              </a:rPr>
              <a:t> parlari-100mg/m</a:t>
            </a:r>
            <a:r>
              <a:rPr lang="en-US" sz="1600" baseline="30000" dirty="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oltingugurt</a:t>
            </a:r>
            <a:r>
              <a:rPr lang="en-US" sz="1600" dirty="0">
                <a:latin typeface="Times New Roman" panose="02020603050405020304" pitchFamily="18" charset="0"/>
                <a:cs typeface="Times New Roman" panose="02020603050405020304" pitchFamily="18" charset="0"/>
              </a:rPr>
              <a:t> angidridi-10mg/m</a:t>
            </a:r>
            <a:r>
              <a:rPr lang="en-US" sz="1600" baseline="30000" dirty="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dan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Etillangan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benzin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qo‘rg‘oshin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konsentratsiyasi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aniqlanadi</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smenadagi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ChREK</a:t>
            </a:r>
            <a:r>
              <a:rPr lang="en-US" sz="1600" dirty="0">
                <a:latin typeface="Times New Roman" panose="02020603050405020304" pitchFamily="18" charset="0"/>
                <a:cs typeface="Times New Roman" panose="02020603050405020304" pitchFamily="18" charset="0"/>
              </a:rPr>
              <a:t> (PDK) </a:t>
            </a:r>
            <a:r>
              <a:rPr lang="en-US" sz="1600" dirty="0" err="1">
                <a:latin typeface="Times New Roman" panose="02020603050405020304" pitchFamily="18" charset="0"/>
                <a:cs typeface="Times New Roman" panose="02020603050405020304" pitchFamily="18" charset="0"/>
              </a:rPr>
              <a:t>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smenada</a:t>
            </a:r>
            <a:r>
              <a:rPr lang="en-US" sz="1600" dirty="0">
                <a:latin typeface="Times New Roman" panose="02020603050405020304" pitchFamily="18" charset="0"/>
                <a:cs typeface="Times New Roman" panose="02020603050405020304" pitchFamily="18" charset="0"/>
              </a:rPr>
              <a:t> 0,01-0,007mg/m</a:t>
            </a:r>
            <a:r>
              <a:rPr lang="en-US" sz="1600" baseline="30000" dirty="0">
                <a:latin typeface="Times New Roman" panose="02020603050405020304" pitchFamily="18" charset="0"/>
                <a:cs typeface="Times New Roman" panose="02020603050405020304" pitchFamily="18" charset="0"/>
              </a:rPr>
              <a:t>3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baseline="300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salon </a:t>
            </a:r>
            <a:r>
              <a:rPr lang="en-US" sz="1600" dirty="0" err="1">
                <a:latin typeface="Times New Roman" panose="02020603050405020304" pitchFamily="18" charset="0"/>
                <a:cs typeface="Times New Roman" panose="02020603050405020304" pitchFamily="18" charset="0"/>
              </a:rPr>
              <a:t>biriktiruvchilari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eshiklar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tomlarida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o‘tkazmasliklari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Kabina</a:t>
            </a:r>
            <a:r>
              <a:rPr lang="en-US" sz="1600" dirty="0">
                <a:latin typeface="Times New Roman" panose="02020603050405020304" pitchFamily="18" charset="0"/>
                <a:cs typeface="Times New Roman" panose="02020603050405020304" pitchFamily="18" charset="0"/>
              </a:rPr>
              <a:t>, salon </a:t>
            </a:r>
            <a:r>
              <a:rPr lang="en-US" sz="1600" dirty="0" err="1">
                <a:latin typeface="Times New Roman" panose="02020603050405020304" pitchFamily="18" charset="0"/>
                <a:cs typeface="Times New Roman" panose="02020603050405020304" pitchFamily="18" charset="0"/>
              </a:rPr>
              <a:t>eshiklari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ichidan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tashqaridan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yopiladigan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siljimaydigan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oynalar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quyosh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nuridan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saqlaydigan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ximoya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pardasi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kozireklar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plafon-lampa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o‘rindiqlari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tepasida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shamollatish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tirqishlari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priborlar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panelda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joylashgan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nazorat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dastgohlar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yoritilib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Mehnat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muhofazasi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standartlar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mashina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qurollariga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konstruksiyalariga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mehnatni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tashkil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talablari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belgilangan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6812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6720" y="139337"/>
            <a:ext cx="11538857" cy="6043749"/>
          </a:xfrm>
        </p:spPr>
        <p:txBody>
          <a:bodyPr>
            <a:normAutofit/>
          </a:bodyPr>
          <a:lstStyle/>
          <a:p>
            <a:r>
              <a:rPr lang="en-US" sz="1600" dirty="0" err="1">
                <a:latin typeface="Times New Roman" panose="02020603050405020304" pitchFamily="18" charset="0"/>
                <a:cs typeface="Times New Roman" panose="02020603050405020304" pitchFamily="18" charset="0"/>
              </a:rPr>
              <a:t>Xavfsizlik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ta'mirlashda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asbob-uskuna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garaj</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uskunalariga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ularni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konstruksiyalashda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birinchi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navbatda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odamga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asbob-uskuna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to‘siqlar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to‘siladi</a:t>
            </a:r>
            <a:r>
              <a:rPr lang="en-US" sz="1600" dirty="0">
                <a:latin typeface="Times New Roman" panose="02020603050405020304" pitchFamily="18" charset="0"/>
                <a:cs typeface="Times New Roman" panose="02020603050405020304" pitchFamily="18" charset="0"/>
              </a:rPr>
              <a:t>. (NS-12, </a:t>
            </a:r>
            <a:r>
              <a:rPr lang="en-US" sz="1600" dirty="0" err="1">
                <a:latin typeface="Times New Roman" panose="02020603050405020304" pitchFamily="18" charset="0"/>
                <a:cs typeface="Times New Roman" panose="02020603050405020304" pitchFamily="18" charset="0"/>
              </a:rPr>
              <a:t>kompressorlarni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tasmalari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x.k</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uskuna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stanoklarda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xizmat</a:t>
            </a:r>
            <a:r>
              <a:rPr lang="en-US" sz="1600" dirty="0">
                <a:latin typeface="Times New Roman" panose="02020603050405020304" pitchFamily="18" charset="0"/>
                <a:cs typeface="Times New Roman" panose="02020603050405020304" pitchFamily="18" charset="0"/>
              </a:rPr>
              <a:t> tikka </a:t>
            </a:r>
            <a:r>
              <a:rPr lang="en-US" sz="1600" dirty="0" err="1">
                <a:latin typeface="Times New Roman" panose="02020603050405020304" pitchFamily="18" charset="0"/>
                <a:cs typeface="Times New Roman" panose="02020603050405020304" pitchFamily="18" charset="0"/>
              </a:rPr>
              <a:t>turib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organlarini</a:t>
            </a:r>
            <a:r>
              <a:rPr lang="en-US" sz="1600" dirty="0">
                <a:latin typeface="Times New Roman" panose="02020603050405020304" pitchFamily="18" charset="0"/>
                <a:cs typeface="Times New Roman" panose="02020603050405020304" pitchFamily="18" charset="0"/>
              </a:rPr>
              <a:t> 1600 mm </a:t>
            </a:r>
            <a:r>
              <a:rPr lang="en-US" sz="1600" dirty="0" err="1">
                <a:latin typeface="Times New Roman" panose="02020603050405020304" pitchFamily="18" charset="0"/>
                <a:cs typeface="Times New Roman" panose="02020603050405020304" pitchFamily="18" charset="0"/>
              </a:rPr>
              <a:t>gacha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o‘tirib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bajarilsa</a:t>
            </a:r>
            <a:r>
              <a:rPr lang="en-US" sz="1600" dirty="0">
                <a:latin typeface="Times New Roman" panose="02020603050405020304" pitchFamily="18" charset="0"/>
                <a:cs typeface="Times New Roman" panose="02020603050405020304" pitchFamily="18" charset="0"/>
              </a:rPr>
              <a:t>- 1200 mm </a:t>
            </a:r>
            <a:r>
              <a:rPr lang="en-US" sz="1600" dirty="0" err="1">
                <a:latin typeface="Times New Roman" panose="02020603050405020304" pitchFamily="18" charset="0"/>
                <a:cs typeface="Times New Roman" panose="02020603050405020304" pitchFamily="18" charset="0"/>
              </a:rPr>
              <a:t>gacha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balandlikda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favqulodda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tebranishdan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silkinishdan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Og‘irligi</a:t>
            </a:r>
            <a:r>
              <a:rPr lang="en-US" sz="1600" dirty="0">
                <a:latin typeface="Times New Roman" panose="02020603050405020304" pitchFamily="18" charset="0"/>
                <a:cs typeface="Times New Roman" panose="02020603050405020304" pitchFamily="18" charset="0"/>
              </a:rPr>
              <a:t> 20kg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ortiq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siljitishda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tirsakli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silliqlashda</a:t>
            </a:r>
            <a:r>
              <a:rPr lang="en-US" sz="1600" dirty="0">
                <a:latin typeface="Times New Roman" panose="02020603050405020304" pitchFamily="18" charset="0"/>
                <a:cs typeface="Times New Roman" panose="02020603050405020304" pitchFamily="18" charset="0"/>
              </a:rPr>
              <a:t>) ham yuk  </a:t>
            </a:r>
            <a:r>
              <a:rPr lang="en-US" sz="1600" dirty="0" err="1">
                <a:latin typeface="Times New Roman" panose="02020603050405020304" pitchFamily="18" charset="0"/>
                <a:cs typeface="Times New Roman" panose="02020603050405020304" pitchFamily="18" charset="0"/>
              </a:rPr>
              <a:t>ko‘targichlardan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telfer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fiksirovka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mexanizmlar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mikro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uzuvchilar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yuqorida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knopka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orqali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ko‘targich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elektrodvigatelini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Barcha</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ko‘targichlar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telferlari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bundan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mustasno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yili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statik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dinamik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sinovlardan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o‘tkazilishi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to‘g‘risida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telferning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tepa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qismiga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bo‘yalgan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tablichkaga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yozuvlar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kelgusi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sinov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muddati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ko‘rsatilib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Kuzatish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chuqurliklarida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lampalar</a:t>
            </a:r>
            <a:r>
              <a:rPr lang="en-US" sz="1600" dirty="0">
                <a:latin typeface="Times New Roman" panose="02020603050405020304" pitchFamily="18" charset="0"/>
                <a:cs typeface="Times New Roman" panose="02020603050405020304" pitchFamily="18" charset="0"/>
              </a:rPr>
              <a:t> 12-42V </a:t>
            </a:r>
            <a:r>
              <a:rPr lang="en-US" sz="1600" dirty="0" err="1">
                <a:latin typeface="Times New Roman" panose="02020603050405020304" pitchFamily="18" charset="0"/>
                <a:cs typeface="Times New Roman" panose="02020603050405020304" pitchFamily="18" charset="0"/>
              </a:rPr>
              <a:t>kuchlanishli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tokda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ishlaydigan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mavzuda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to‘xtalib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o‘tilgan</a:t>
            </a: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ATKlarda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keltiruvchi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konveyerlar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qo‘llansa</a:t>
            </a:r>
            <a:r>
              <a:rPr lang="en-US" sz="1600" dirty="0">
                <a:latin typeface="Times New Roman" panose="02020603050405020304" pitchFamily="18" charset="0"/>
                <a:cs typeface="Times New Roman" panose="02020603050405020304" pitchFamily="18" charset="0"/>
              </a:rPr>
              <a:t> (TX-1, </a:t>
            </a:r>
            <a:r>
              <a:rPr lang="en-US" sz="1600" dirty="0" err="1">
                <a:latin typeface="Times New Roman" panose="02020603050405020304" pitchFamily="18" charset="0"/>
                <a:cs typeface="Times New Roman" panose="02020603050405020304" pitchFamily="18" charset="0"/>
              </a:rPr>
              <a:t>yuvishda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postda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lampali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tovushli</a:t>
            </a:r>
            <a:r>
              <a:rPr lang="en-US" sz="1600" dirty="0">
                <a:latin typeface="Times New Roman" panose="02020603050405020304" pitchFamily="18" charset="0"/>
                <a:cs typeface="Times New Roman" panose="02020603050405020304" pitchFamily="18" charset="0"/>
              </a:rPr>
              <a:t> signal </a:t>
            </a:r>
            <a:r>
              <a:rPr lang="en-US" sz="1600" dirty="0" err="1">
                <a:latin typeface="Times New Roman" panose="02020603050405020304" pitchFamily="18" charset="0"/>
                <a:cs typeface="Times New Roman" panose="02020603050405020304" pitchFamily="18" charset="0"/>
              </a:rPr>
              <a:t>berish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konveyerni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to‘xtatish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tugmachalari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Umuman</a:t>
            </a:r>
            <a:r>
              <a:rPr lang="en-US" sz="1600" dirty="0">
                <a:latin typeface="Times New Roman" panose="02020603050405020304" pitchFamily="18" charset="0"/>
                <a:cs typeface="Times New Roman" panose="02020603050405020304" pitchFamily="18" charset="0"/>
              </a:rPr>
              <a:t>  ATK, AS </a:t>
            </a:r>
            <a:r>
              <a:rPr lang="en-US" sz="1600" dirty="0" err="1">
                <a:latin typeface="Times New Roman" panose="02020603050405020304" pitchFamily="18" charset="0"/>
                <a:cs typeface="Times New Roman" panose="02020603050405020304" pitchFamily="18" charset="0"/>
              </a:rPr>
              <a:t>ko‘p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tarqalgan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vositalariga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joylarni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to‘sish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xavzalarini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qarshi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xovuzlarini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to‘sishi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bo‘lganda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cho‘milib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cho‘kkan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hollari</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bo‘lgan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qozonxonalarda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klapanlarni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qo‘llash</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ko‘tarishni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cheklash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xavflilikni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konsevыe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oxirgi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uzatgich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o‘chirgichlardan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Signalizatsiya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bo‘yicha</a:t>
            </a:r>
            <a:r>
              <a:rPr lang="en-US" sz="1600" dirty="0">
                <a:latin typeface="Times New Roman" panose="02020603050405020304" pitchFamily="18" charset="0"/>
                <a:cs typeface="Times New Roman" panose="02020603050405020304" pitchFamily="18" charset="0"/>
              </a:rPr>
              <a:t> ham)</a:t>
            </a:r>
            <a:r>
              <a:rPr lang="en-US" sz="1600" dirty="0" err="1">
                <a:latin typeface="Times New Roman" panose="02020603050405020304" pitchFamily="18" charset="0"/>
                <a:cs typeface="Times New Roman" panose="02020603050405020304" pitchFamily="18" charset="0"/>
              </a:rPr>
              <a:t>ga</a:t>
            </a:r>
            <a:r>
              <a:rPr lang="en-US" sz="1600" dirty="0">
                <a:latin typeface="Times New Roman" panose="02020603050405020304" pitchFamily="18" charset="0"/>
                <a:cs typeface="Times New Roman" panose="02020603050405020304" pitchFamily="18" charset="0"/>
              </a:rPr>
              <a:t> 24 </a:t>
            </a:r>
            <a:r>
              <a:rPr lang="en-US" sz="1600" dirty="0" err="1">
                <a:latin typeface="Times New Roman" panose="02020603050405020304" pitchFamily="18" charset="0"/>
                <a:cs typeface="Times New Roman" panose="02020603050405020304" pitchFamily="18" charset="0"/>
              </a:rPr>
              <a:t>Voltli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akkumulyatorlarni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massasini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gazsimon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bajarish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masofadan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ayrim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jarayonlarni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avtomatlashtirishlar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darvozalarni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ochib-yopilishida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foto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elementlardan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foydalanish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ayniqsa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sovuq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paytlarda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vositalarga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cheklovchi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chegaralovchi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ta'qiqlovchi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belgilar</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ko‘tarishni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bosimni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cheklovchi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yuqori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mavjudligini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ogohlantiruvchi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Elektroxavfli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rasmlarini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keltiramiz</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34022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44137" y="174171"/>
            <a:ext cx="11495314" cy="6540137"/>
          </a:xfrm>
        </p:spPr>
        <p:txBody>
          <a:bodyPr>
            <a:normAutofit/>
          </a:bodyPr>
          <a:lstStyle/>
          <a:p>
            <a:r>
              <a:rPr lang="en-US" sz="1600" b="1" dirty="0" err="1">
                <a:latin typeface="Times New Roman" panose="02020603050405020304" pitchFamily="18" charset="0"/>
                <a:cs typeface="Times New Roman" panose="02020603050405020304" pitchFamily="18" charset="0"/>
              </a:rPr>
              <a:t>Avtomobillarning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holatiga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bo‘lgan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texnika</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xavfsizligi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talablari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tarkibni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ekspluatatsiyasi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mehnatni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muhofaza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qilish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talablar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to‘g‘risida”gi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qonunda</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ta'kidlab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Ma'lumki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transportida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baxtsiz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hodisalar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shikastlanishlar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ko‘proq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uchraydi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nosoz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yo‘nashilga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chiqarilsa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varaqasida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belgilangan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yo‘nalishni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manfaati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o‘zgartirsa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yo‘l</a:t>
            </a:r>
            <a:r>
              <a:rPr lang="en-US" sz="1600" dirty="0">
                <a:latin typeface="Times New Roman" panose="02020603050405020304" pitchFamily="18" charset="0"/>
                <a:cs typeface="Times New Roman" panose="02020603050405020304" pitchFamily="18" charset="0"/>
              </a:rPr>
              <a:t> transport </a:t>
            </a:r>
            <a:r>
              <a:rPr lang="en-US" sz="1600" dirty="0" err="1">
                <a:latin typeface="Times New Roman" panose="02020603050405020304" pitchFamily="18" charset="0"/>
                <a:cs typeface="Times New Roman" panose="02020603050405020304" pitchFamily="18" charset="0"/>
              </a:rPr>
              <a:t>xodisalarga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holati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nosoz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yo‘nalishlariga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chiqarish</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etiladi</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amaldagi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qoidalar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butlikka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asbob-uskunalar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domkratlar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klinlar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bashmaklar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g‘ildiraklarning</a:t>
            </a:r>
            <a:r>
              <a:rPr lang="en-US" sz="1600" dirty="0">
                <a:latin typeface="Times New Roman" panose="02020603050405020304" pitchFamily="18" charset="0"/>
                <a:cs typeface="Times New Roman" panose="02020603050405020304" pitchFamily="18" charset="0"/>
              </a:rPr>
              <a:t> old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kozeleklar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2tadan dub </a:t>
            </a:r>
            <a:r>
              <a:rPr lang="en-US" sz="1600" dirty="0" err="1">
                <a:latin typeface="Times New Roman" panose="02020603050405020304" pitchFamily="18" charset="0"/>
                <a:cs typeface="Times New Roman" panose="02020603050405020304" pitchFamily="18" charset="0"/>
              </a:rPr>
              <a:t>daraxtidan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yumaloq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zavoddan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yuboriladi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Agarda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uzoq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reyslarga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qatnovchi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shaharlararo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davlatlararo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belkurak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trossli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qattiq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buksirlar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siypanishga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qarshi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zanjirlar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metaldan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tayyorlangan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tayanchlar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beriladi-butlanadi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Yonilg‘i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tashuvchi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a:t>
            </a:r>
            <a:r>
              <a:rPr lang="en-US" sz="1600" dirty="0">
                <a:latin typeface="Times New Roman" panose="02020603050405020304" pitchFamily="18" charset="0"/>
                <a:cs typeface="Times New Roman" panose="02020603050405020304" pitchFamily="18" charset="0"/>
              </a:rPr>
              <a:t> OP-5 </a:t>
            </a:r>
            <a:r>
              <a:rPr lang="en-US" sz="1600" dirty="0" err="1">
                <a:latin typeface="Times New Roman" panose="02020603050405020304" pitchFamily="18" charset="0"/>
                <a:cs typeface="Times New Roman" panose="02020603050405020304" pitchFamily="18" charset="0"/>
              </a:rPr>
              <a:t>rusumli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ikkita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o‘chirgichlar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kigiz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butlanadi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yong‘inni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maqsadida</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Harakat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xavfsizligini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organlariga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alohida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e'tibor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qaratiladi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tormoz</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chiroqlari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kiradi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sharoitda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Harakatlanishida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ishonchli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ravishda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ta'minlashi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Shuning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ayrim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yengil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gidrokuchlangichlar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qo‘llaniladi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texnik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sozligi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g‘ildiragining</a:t>
            </a:r>
            <a:r>
              <a:rPr lang="en-US" sz="1600" dirty="0">
                <a:latin typeface="Times New Roman" panose="02020603050405020304" pitchFamily="18" charset="0"/>
                <a:cs typeface="Times New Roman" panose="02020603050405020304" pitchFamily="18" charset="0"/>
              </a:rPr>
              <a:t>  salt </a:t>
            </a:r>
            <a:r>
              <a:rPr lang="en-US" sz="1600" dirty="0" err="1">
                <a:latin typeface="Times New Roman" panose="02020603050405020304" pitchFamily="18" charset="0"/>
                <a:cs typeface="Times New Roman" panose="02020603050405020304" pitchFamily="18" charset="0"/>
              </a:rPr>
              <a:t>aylanish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burchagi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aniqlanadi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burchak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lyuft</a:t>
            </a:r>
            <a:r>
              <a:rPr lang="en-US" sz="1600" dirty="0">
                <a:latin typeface="Times New Roman" panose="02020603050405020304" pitchFamily="18" charset="0"/>
                <a:cs typeface="Times New Roman" panose="02020603050405020304" pitchFamily="18" charset="0"/>
              </a:rPr>
              <a:t>” deb </a:t>
            </a:r>
            <a:r>
              <a:rPr lang="en-US" sz="1600" dirty="0" err="1">
                <a:latin typeface="Times New Roman" panose="02020603050405020304" pitchFamily="18" charset="0"/>
                <a:cs typeface="Times New Roman" panose="02020603050405020304" pitchFamily="18" charset="0"/>
              </a:rPr>
              <a:t>ataladi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lyuftomer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uskunasi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o‘lchanadi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Lyuft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burishga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ishlatiladigan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lyuftomer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dinometr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o‘lchanadi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salt </a:t>
            </a:r>
            <a:r>
              <a:rPr lang="en-US" sz="1600" dirty="0" err="1">
                <a:latin typeface="Times New Roman" panose="02020603050405020304" pitchFamily="18" charset="0"/>
                <a:cs typeface="Times New Roman" panose="02020603050405020304" pitchFamily="18" charset="0"/>
              </a:rPr>
              <a:t>aylanish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burchagi</a:t>
            </a:r>
            <a:r>
              <a:rPr lang="en-US" sz="1600" dirty="0">
                <a:latin typeface="Times New Roman" panose="02020603050405020304" pitchFamily="18" charset="0"/>
                <a:cs typeface="Times New Roman" panose="02020603050405020304" pitchFamily="18" charset="0"/>
              </a:rPr>
              <a:t> 25 </a:t>
            </a:r>
            <a:r>
              <a:rPr lang="en-US" sz="1600" dirty="0" err="1">
                <a:latin typeface="Times New Roman" panose="02020603050405020304" pitchFamily="18" charset="0"/>
                <a:cs typeface="Times New Roman" panose="02020603050405020304" pitchFamily="18" charset="0"/>
              </a:rPr>
              <a:t>gradus</a:t>
            </a:r>
            <a:r>
              <a:rPr lang="en-US" sz="1600" dirty="0">
                <a:latin typeface="Times New Roman" panose="02020603050405020304" pitchFamily="18" charset="0"/>
                <a:cs typeface="Times New Roman" panose="02020603050405020304" pitchFamily="18" charset="0"/>
              </a:rPr>
              <a:t> . GAZ </a:t>
            </a:r>
            <a:r>
              <a:rPr lang="en-US" sz="1600" dirty="0" err="1">
                <a:latin typeface="Times New Roman" panose="02020603050405020304" pitchFamily="18" charset="0"/>
                <a:cs typeface="Times New Roman" panose="02020603050405020304" pitchFamily="18" charset="0"/>
              </a:rPr>
              <a:t>rusumli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10gradusdan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Respublikada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chiqayotgan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burchak</a:t>
            </a:r>
            <a:r>
              <a:rPr lang="en-US" sz="1600" dirty="0">
                <a:latin typeface="Times New Roman" panose="02020603050405020304" pitchFamily="18" charset="0"/>
                <a:cs typeface="Times New Roman" panose="02020603050405020304" pitchFamily="18" charset="0"/>
              </a:rPr>
              <a:t> 8 </a:t>
            </a:r>
            <a:r>
              <a:rPr lang="en-US" sz="1600" dirty="0" err="1">
                <a:latin typeface="Times New Roman" panose="02020603050405020304" pitchFamily="18" charset="0"/>
                <a:cs typeface="Times New Roman" panose="02020603050405020304" pitchFamily="18" charset="0"/>
              </a:rPr>
              <a:t>gradusdan</a:t>
            </a:r>
            <a:r>
              <a:rPr lang="en-US" sz="1600" dirty="0">
                <a:latin typeface="Times New Roman" panose="02020603050405020304" pitchFamily="18" charset="0"/>
                <a:cs typeface="Times New Roman" panose="02020603050405020304" pitchFamily="18" charset="0"/>
              </a:rPr>
              <a:t> ham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burchakning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lyuftning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oshib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tizimidagi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sharnirlarni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shilinishi-yopilishi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karteridagi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detallarni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regulirovkasi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buzilgani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yumshoq</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muftalarning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yorilganligi</a:t>
            </a:r>
            <a:r>
              <a:rPr lang="en-US" sz="1600" dirty="0">
                <a:latin typeface="Times New Roman" panose="02020603050405020304" pitchFamily="18" charset="0"/>
                <a:cs typeface="Times New Roman" panose="02020603050405020304" pitchFamily="18" charset="0"/>
              </a:rPr>
              <a:t> (GAZ 24da) </a:t>
            </a:r>
            <a:r>
              <a:rPr lang="en-US" sz="1600" dirty="0" err="1">
                <a:latin typeface="Times New Roman" panose="02020603050405020304" pitchFamily="18" charset="0"/>
                <a:cs typeface="Times New Roman" panose="02020603050405020304" pitchFamily="18" charset="0"/>
              </a:rPr>
              <a:t>hamda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temir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sharnirlarning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yemirilganligi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Tiko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Neksiya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asosiy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sabablari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bo‘lishi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mumkin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Avtomobillarning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boshqaruv</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g‘ildiraklarini</a:t>
            </a:r>
            <a:r>
              <a:rPr lang="en-US" sz="1600" dirty="0">
                <a:latin typeface="Times New Roman" panose="02020603050405020304" pitchFamily="18" charset="0"/>
                <a:cs typeface="Times New Roman" panose="02020603050405020304" pitchFamily="18" charset="0"/>
              </a:rPr>
              <a:t> (old) </a:t>
            </a:r>
            <a:r>
              <a:rPr lang="en-US" sz="1600" dirty="0" err="1">
                <a:latin typeface="Times New Roman" panose="02020603050405020304" pitchFamily="18" charset="0"/>
                <a:cs typeface="Times New Roman" panose="02020603050405020304" pitchFamily="18" charset="0"/>
              </a:rPr>
              <a:t>burish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sarflanadigan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a:t>
            </a:r>
            <a:r>
              <a:rPr lang="en-US" sz="1600" dirty="0">
                <a:latin typeface="Times New Roman" panose="02020603050405020304" pitchFamily="18" charset="0"/>
                <a:cs typeface="Times New Roman" panose="02020603050405020304" pitchFamily="18" charset="0"/>
              </a:rPr>
              <a:t>, yuk </a:t>
            </a:r>
            <a:r>
              <a:rPr lang="en-US" sz="1600" dirty="0" err="1">
                <a:latin typeface="Times New Roman" panose="02020603050405020304" pitchFamily="18" charset="0"/>
                <a:cs typeface="Times New Roman" panose="02020603050405020304" pitchFamily="18" charset="0"/>
              </a:rPr>
              <a:t>avtomobillari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40N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oshmasligi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lozim</a:t>
            </a:r>
            <a:r>
              <a:rPr lang="en-US" sz="1600" dirty="0">
                <a:latin typeface="Times New Roman" panose="02020603050405020304" pitchFamily="18" charset="0"/>
                <a:cs typeface="Times New Roman" panose="02020603050405020304" pitchFamily="18" charset="0"/>
              </a:rPr>
              <a:t>. Bu </a:t>
            </a:r>
            <a:r>
              <a:rPr lang="en-US" sz="1600" dirty="0" err="1">
                <a:latin typeface="Times New Roman" panose="02020603050405020304" pitchFamily="18" charset="0"/>
                <a:cs typeface="Times New Roman" panose="02020603050405020304" pitchFamily="18" charset="0"/>
              </a:rPr>
              <a:t>raqamlar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gidrokuchlangichlar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qo‘yilmagan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tegishli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gidrokuchlangichlar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o‘rnatilgan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avtomobillarda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ancha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Agar </a:t>
            </a:r>
            <a:r>
              <a:rPr lang="en-US" sz="1600" dirty="0" err="1">
                <a:latin typeface="Times New Roman" panose="02020603050405020304" pitchFamily="18" charset="0"/>
                <a:cs typeface="Times New Roman" panose="02020603050405020304" pitchFamily="18" charset="0"/>
              </a:rPr>
              <a:t>g‘ildiraklarni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burish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uchun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katta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sarflansa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xaydovchilarni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charchashiga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sabab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bo‘ladi</a:t>
            </a:r>
            <a:r>
              <a:rPr lang="en-US" sz="1600" dirty="0">
                <a:latin typeface="Times New Roman" panose="02020603050405020304" pitchFamily="18" charset="0"/>
                <a:cs typeface="Times New Roman" panose="02020603050405020304" pitchFamily="18" charset="0"/>
              </a:rPr>
              <a:t> (LAZ </a:t>
            </a:r>
            <a:r>
              <a:rPr lang="en-US" sz="1600" dirty="0" err="1">
                <a:latin typeface="Times New Roman" panose="02020603050405020304" pitchFamily="18" charset="0"/>
                <a:cs typeface="Times New Roman" panose="02020603050405020304" pitchFamily="18" charset="0"/>
              </a:rPr>
              <a:t>rusumli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avtobuslar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misolida</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210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88</TotalTime>
  <Words>1672</Words>
  <Application>Microsoft Office PowerPoint</Application>
  <PresentationFormat>Широкоэкранный</PresentationFormat>
  <Paragraphs>65</Paragraphs>
  <Slides>20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Century Gothic</vt:lpstr>
      <vt:lpstr>Courier New</vt:lpstr>
      <vt:lpstr>Times New Roman</vt:lpstr>
      <vt:lpstr>Wingdings 3</vt:lpstr>
      <vt:lpstr>Легкий дым</vt:lpstr>
      <vt:lpstr>МEHNAT MUHOFAZASI VA TEXNIKA XAVFSIZLIGI</vt:lpstr>
      <vt:lpstr>Mavzu:Avtomobillarga texnik xizmat ko’rsatish va tamirlashda  xavfsizlik texnikasi  qoidalari</vt:lpstr>
      <vt:lpstr>Traktor va avtomobillarga texnik xizmat turli xil sharoitlarda, jumladan dalada, brigadalarning dala shiyponlarida va texnik xizmat ko’rsatish punktlarida o’tkaziladi. Agregatlarga dala sharoitida texnik xizmat ko’rsatishda, u tyokis gorizontal maydonga o’rnatilishi va traktor g’ildiraklari ostiga mustahkam ishonchli tirgaklar qo’yilishi lozim. G’ildiraklarni va yurish qismining boshqa qismlarini ko’zdan kechirish yoki ta’mirlashda soz va ishonchli ishlaydigan yuk ko’tarish moslamalaridan (domkratlar, talllar va b.) foydalanish zarur. Tirgaklar va tayanchlar sifatida gisht, shlakli bloklar, g’ildirak disklari va shu kabi buyumlarni ishlatish taqiqlanadi. Texnik xizmat ko’rsatishga qo’yilgan asosiy talablardan biri, ishni mashina to’liq to’xtagach, dvigatel ishlamayetgan va elektr uzatmalari ajratilgan holatda boshlash shartidir. Ayniqsa, gidrosistemalarning trubalari va shlanglarini qismlarga ajratishda extiyet bo’lish talab etiladi. Bu ishlarni amalga oshirishdan oldin ishchi a’zolarni yerga tushirilgan holatda ekanligini tekshirish lozim, aks holda, shlanglar ajratilgach ishchi a’zo yerga tushib ketishi mumkin. Bundan tashqari bosim ostidagi yog’lar sachrab, turli xil shikastlanishlarga olib kelishi ham mumkin. Ma’lumki TXK punktlarida estakadalardan keng foydalaniladi. Estakadalarning kirish yoki undan chiqish joylarida qaytaruvchi gardishlar va 25% dan ortiq bo’lmagan qiyalikdagi yo’naltiruvchilar bo’lishi, tupikli estakada oxiriga ega tayanch brus qo’yilishi, yon tomonlari balandligi 1m.li panjara to’siq bilan tusilgan bo’lishi zarur. Etilli benzinda ishlovchi dvigatellarning detallarini qismlarga ajratish, rostlash va ta’mirlashda o’ta extiyetkor bo’lish, barcha ishlarni detallarni yaxshilab tozalab, vannada kerosin bilan yuvilgach boshlash lozim. Bunday detallar tetra etilkurgoshinning ma’lum konsentrasiyasi bilan yupka ishlov berilgan bo’lib, bu modda inson organizmiga tushganda kuchli zaharlanishga olib kelishi mumkin. </vt:lpstr>
      <vt:lpstr> Akkumlyator batareyalariga texnik xizmat ko’rsatish ham zarur xavfsizlik qoidalariga kat’iy amal qilishni talab etadi. Texnik xizmat ko’rsatish qoidalariga muvofiq, akkumlyatorlar davriy ravishda 60 soat ishlagandan sung, ularning qopqoq teshiklarini tozalab turish talab etiladi. Chunki, bu teshiklarni iflosliklar bilan to’lib qolishi, akkumlyator korpusini yerilib elektrolitni sachrab ketishiga sabab bo’ladi. Elektrolit satxini maxsus shisha naycha bilan tekshirish zarur. Kuchlanishni kuch vilkasi bilan tekshirishdan oldin, akkumlyator tikinlarini yechib mavjud gazlarni chiqarib yuborish va keyin tikinlar yepilib, kuch vilkasini ishlatish kerak. Elektrolitni kislotaga bardoshli idishlarda (keramik, fayans, ebonit idishlar va b.) tayyorlash lozim. Shisha idishlardan foydalanish mumkin emas. Elektrolit tayyorlashda dastlab idishga suv keyin ega uzluksiz aralashtirilib tomchilatib sulfat kislota qo’yiladi. Avtomobillarning sovitish sistemasida foydalaniladigan suyuqliklar, jumladan, antifriz ham inson sog’lig’i uchun xavfli hisoblanadi. Shu sababli antifrizni teriga, qo’lga yoki og’izga tushishiga yo’l qo’ymaslik zarur.   Haydoachilarning ish joylariga qo‘yilgan sanitar-gigienik xarakteristikalar (xaydovchining ish joyi , sanitar pasporti )   </vt:lpstr>
      <vt:lpstr>1.Kabina (yuk avtomobillarida) salon avtobus va yengil avtomobillarda: -germitika. -pol gilamchalari (rezinadan tayyorlangan) -o‘rindiqlar materiallari  (yoz-issiq paytlarida terlatmaydigan, qish-sovuq mavsumda sovuq bermaydigan materiallardan tayyorlanishi lozim ) 2.O‘rindiqlar: -o‘rindiqlar materiallarining holati -qoplamalari (nabivkalar) holati (paxta,yoki sintetik yumshoq materiallar-paralon va boshqalar) -o‘rindiqlar xolatini o‘zgartirish regulirovka mexanizmining sozligi -qishda sovuq mavsumda isitiladigan 3.Kabina salonlarining oynalari -oldi peshoyna xolati (katta, kichik butun yoki ikki qismdan tuzilgan bo‘lishi mumkin. -orqa peshoyna xolati -yonboshdagi oynalar xolati -oyna tozalagichlar xolati -oyna ko‘targi chlar xolati 4.Orqani ko‘rish ko‘zgu xolati (yoritiladigan qizdiradigan bo‘lishi mumkin ) 5.Shamollatish tizimi xolati 6.Isitish tizimi 7.Ish zonasidagi havo tarkibi 8.Tebranish darajasi (ressorli yoki pnevmoballoni avtobuslarni misol keltirish mumkin) -ish joyidagi umumiy darajasi -uzatish qutisi, tormoz, uzish pedallari 9.Shovqin darajasi -tashqi shovqin -ichki shovqin 10.Kabinadagi infratovush darajasi,  infra tovushning “Infra tovushning ish joylaridagi me'yorlari” asosida 110 uzunldikdan  oshmasligi lozim. 11.Dvigatellardan chiqadigan toksik  gazlar miqdori ham belgilangan ChREKlardan oshmasligi lozim. Kabina, salon ichidagi xarorat tashqaridagi xaroratga nisbatan 3ºS dan oshmasligi lozim. </vt:lpstr>
      <vt:lpstr> Avtomobil kabina va salonlardagi optimal xaroratli , nisbiy namlik va havo tezligi quyidagicha bo‘lishi haydovchilarni  charchashini kasbiy kasalliklarga yo‘liqishlarini oldini  oladi: </vt:lpstr>
      <vt:lpstr>Xaydovchining ish joyi avtomobil kabinasida, salonida joylashgan bo‘ladi. Ish joyi va kabina konstruktiv tomondan shunday bo‘lishi kerakki, xaydovchining ko‘rinmaydigan yo‘l qismi 6 metrdan oshmasligi kerak yuk avtomobillari uchun. Agar kabina dvigatel tepasida bo‘lsa avtomobillar uchun bu masofa 4 metrdan oshmasligi kerak. Avtobuslar uchun oldi buferning o‘ng xaydovchi ko‘rinmaydigan yo‘li chet qirg‘og‘i 6 metrdan oshmasligi lozim. Vagon tipidagi avtobuslar uchun bu masofa yanada qisqaroq bo‘ladi. (M-Bens, Isuzu, RAF, Gazel va boshqalar). Toshkent shahriga keltirilgan yangi Mersedes-Bens-Konekta avtobuslarining xaydovchi o‘rindig‘i yanada pastroqda joylashgan bo‘lib, u o‘ng va chap tomonidagi xavfliliklarni 1-1.5 metr masofadan ko‘ra oladi.  Oldingi ko‘rish obzori gorizontal maydonida 1800S kam bo‘lmasligi, tepani ko‘rish burchagi gorizontal maydonda 80S dan oshmasligi lozim. Oldingi peshoynalar qish mavsumida bug‘lanib yoki muzlab qolmasligi uchun alohida ventilyatorlar orqali issiq havo berib turiladi. GAZ-2410 Neksiya, Matiz va boshqa yengil avtomobillarda orqa peshoynalar ham elektr qarshilik simlari orqali qizitiladi yoki issiq havo bilan ventilyasiya qilinadi. Xaydovchi o‘rindiqlari avtobuslarda alohida ajratiladi. Bu masalada ergonomika fanini avtomobilsozlikda qo‘llanilishini ko‘rib  o‘tdik. Katta yuk avtomobillarida va shaharlararo qatnaydigan avtobuslarda xaydovchilarning navbat bilan yotib dam olib ketishlari uchun alohida joylar ularni  konstruksiyalashda ko‘zda tutiladi. Bu esa xaydovchilarning charchab, avariya qilib qo‘yishlari oldini oladi. Avtomobilni boshqaruv organlari ham qulay joylarda o‘rnatilishi lozim. Boshqaruv dastgohlari orasidagi bir-birini 60 mmdan kam bo‘lmasligi, rul boshqaruvi priborlari panelidan 80mm da bo‘lishi lozim. Kabina, xaydovchilar o‘tiradigan salon qismlari sun'iy shamollatish ventilyatorlari bilan ta'minlanib, ular 30m3/soat har bir xaydovchi uchun havo almashuvini ta'minlashi lozim. Yoz paytlarida ko‘plab avtomobillarda konditsionerlar ishlatiladi. Issiq yoki sovutilgan havoni regulyator orqali oyoqqa, tanaga, boshga, oldi peshoynaga yo‘naltirish mumkin. Kabina va salonlar havosining isib ketishi cheklangan +450Sdan oshmasligi lozim. Lekin bizning sharoitda ayniqsa dvigatellar old tomonda yoki pastda (Kamaz, Maz) joylashgan bo‘lsa, bu shartni bajarish qiyin, buning uchun ular ham konditsionerlar bilan ta'minlangan bo‘lishi lozim. Xaydovchi kabinasida (salonda) chegaralangan uglerod okisi 20mg/m3dan, akrolein-0,7mg/m3 (dizel avtomobillarda), benzin parlari-100mg/m3, oltingugurt angidridi-10mg/m3dan oshmasligi kerak. Etillangan benzin ishlatilganda qo‘rg‘oshin konsentratsiyasi aniqlanadi . Bir smenadagi ChREK (PDK) ni bir smenada 0,01-0,007mg/m3 oshmasligi kerak.. Kabina, salon biriktiruvchilari oyna, eshiklar, lyuklar (avtomobillar tomlarida ochiladigan bo‘ladi) chang va suvni o‘tkazmasliklari lozim. Kabina, salon eshiklari ichidan va tashqaridan yopiladigan, siljimaydigan ko‘tariladigan oynalar bo‘lishi, quyosh nuridan saqlaydigan ximoya pardasi, bo‘lgan kozireklar bo‘lishi, plafon-lampa (avtobuslarda har bir yo‘lovchi o‘rindiqlari tepasida, lampa va shamollatish tirqishlari bo‘lishi kerak), priborlar panelda joylashgan bo‘ladi, nazorat uskunalari dastgohlar yoritilib turishi kerak. Mehnat muhofazasi standartlar tizimida har bir mashina, stanok, asbob, ishlab chiqarish qurollariga ularni konstruksiyalariga xavfsiz mehnatni tashkil  qilish talablari belgilangan.                                                                                                                                                                                                                                 </vt:lpstr>
      <vt:lpstr>Xavfsizlik shartlari avtomobillarga texnik xizmat  ko‘rsatish va ularni ta'mirlashda ishlatiladigan asbob-uskuna, stanok va boshqa foydalaniladigan garaj uskunalariga ham ularni konstruksiyalashda xavfsizlikni ta'minlash birinchi navbatda ko‘zda tutiladi. Barcha aylanadigan, Harakatlanadigan odamga xavf soladigan stanok, asbob-uskuna qismlari, to‘siqlar bilan to‘siladi. (NS-12, kompressorlarni tasmalari va x.k.). Agar uskuna stanoklarda xizmat tikka turib ko‘rsatilsa, unda boshqaruv organlarini 1600 mm gacha balandlikda o‘tirib bajarilsa- 1200 mm gacha balandlikda o‘rnatiladi. Boshqaruv organlari favqulodda tebranishdan yoki silkinishdan uzilib qolmasligi kerak.  Og‘irligi 20kg dan ortiq detallarni ko‘tarishda siljitishda (tirsakli vallarni silliqlashda) ham yuk  ko‘targichlardan foydalaniladi. Elektr telfer, tallarda yukni fiksirovka qiladigan mexanizmlar o‘rnatilgan bo‘lib ular mikro tok uzuvchilar yuqorida o‘rnatilgan knopka orqali uzib qo‘yib asosiy ko‘targich elektrodvigatelini tokdan uzib qo‘yadi. Barcha yuk ko‘targichlar (qo‘l telferlari bundan mustasno) har yili bir marta statik va dinamik  ravishda sinovlardan o‘tkazilishi shart. Bu to‘g‘risida telferning  tepa qismiga  qora fon bo‘yoq bilan bo‘yalgan tablichkaga oq yozuvlar bilan kelgusi sinov muddati ko‘rsatilib qo‘yiladi. Kuzatish chuqurliklarida, Harakatlanadigan lampalar 12-42V kuchlanishli tokda ishlaydigan bo‘lishi lozim. (elektr xavfsizligi alohida mavzuda to‘xtalib o‘tilgan). Agar ATKlarda avtomobillarni Harakatga keltiruvchi konveyerlar qo‘llansa (TX-1, yuvishda) unda har postda lampali va tovushli signal berish, konveyerni to‘xtatish tugmachalari bo‘lishi shart. Umuman  ATK, AS ko‘p tarqalgan texnika xavfsizligi vositalariga, xavfli joylarni to‘sish (suv xavzalarini, yong‘inga qarshi suv xovuzlarini ham to‘sishi lozim, ochiq bo‘lganda bolalar cho‘milib cho‘kkan hollari ham bo‘lgan) qozonxonalarda xavflikni oldini oladigan klapanlarni qo‘llash, yuk ko‘tarishni cheklash va xavflilikni oldini oluvchi (konsevыe) oxirgi uzatgich o‘chirgichlardan foydalaniladi. Signalizatsiya (yong‘in oldini olish bo‘yicha ham)ga 24 Voltli avtomobillarda akkumulyatorlarni massasini uzib qo‘yish, gazsimon yonilg‘ilardan to‘g‘ri foydalanish va shu jarayonga o‘rnatilgan qoidalarni bajarish, masofadan boshqarish, ayrim jarayonlarni avtomatlashtirishlar kiradi (darvozalarni ochib-yopilishida foto elementlardan foydalanish, ayniqsa sovuq paytlarda). Texnik vositalarga har xil cheklovchi, chegaralovchi, ta'qiqlovchi belgilar, yuk ko‘tarishni, bosimni cheklovchi hamda yuqori kuchlanish mavjudligini ogohlantiruvchi belgilar kiradi. Elektroxavfli belgilarni rasmlarini keltiramiz. </vt:lpstr>
      <vt:lpstr>Avtomobillarning texnik holatiga bo‘lgan texnika xavfsizligi talablari  Avtomobillarning texnik holati “Yo‘l Harakati” qoidalariga, avtomobil transporti Harakatidagi tarkibni texnik ekspluatatsiyasi qoidalariga va “Avtomobil transporti mehnatni muhofaza qilish qoidalariga”  mos kelishi lozim. Bu talablar “Avtomobil transporti to‘g‘risida”gi qonunda ham ta'kidlab o‘tilgan. Ma'lumki, avtomobil transportida baxtsiz hodisalar, shikastlanishlar asosan xaydovchilar orasida ko‘proq uchraydi. Chunki avtomobil nosoz holatda yo‘nashilga chiqarilsa yoki xaydovchi yo‘l varaqasida belgilangan yo‘nalishni o‘z manfaati yo‘lida o‘zgartirsa, yo‘l transport xodisalarga olib kelishi mumkin. Shuning uchun texnik holati nosoz avtomobillarni ishlash yo‘nalishlariga chiqarish man etiladi. Avtomobillar amaldagi qoidalar asosida butlangan bo‘lishi kerak, ya'ni butlikka soz asbob-uskunalar, domkratlar, klinlar va bashmaklar (g‘ildiraklarning old yoki ketiga qo‘yiladi), tayanchlar (kozeleklar) kiradi , katta avtobuslarda 2tadan dub daraxtidan tayyorlangan yumaloq tayanchlar zavoddan avtobuslar bilan yuboriladi. Agarda avtomobillar uzoq reyslarga qatnovchi (shaharlararo, davlatlararo) avtomobillarga belkurak, trossli yoki qattiq buksirlar, siypanishga  qarshi zanjirlar va metaldan tayyorlangan tayanchlar beriladi-butlanadi. Yonilg‘i tashuvchi avtomobillar OP-5 rusumli ikkita o‘t o‘chirgichlar, kigiz va qumli quti bilan butlanadi (yong‘inni oldini olish maqsadida).   Harakat xavfsizligini va texnika xavfsizligini ta'minlashda, avtomobillarning boshqaruv organlariga alohida e'tibor qaratiladi. Bularga rul boshqaruvi,  tormoz chiroqlari tizimi kiradi. Rul boshqaruvi avtomobilning har xil sharoitda Harakatlanishida ishonchli va yengil ravishda avtomobilni  boshqaruvini ta'minlashi shart. Shuning uchun katta va yuk avtomobillarida, avtobuslarda va ayrim yengil avtomobillarda rul tizimida gidrokuchlangichlar qo‘llaniladi. Rul tizimini texnik sozligi rul g‘ildiragining  salt aylanish burchagi bilan aniqlanadi bu burchak “lyuft” deb ataladi va lyuftomer uskunasi bilan o‘lchanadi. Lyuft va g‘ildirakni burishga ishlatiladigan qo‘l kuchi lyuftomer- dinometr bilan o‘lchanadi. Eski avtomobillarda salt aylanish burchagi 25 gradus . GAZ rusumli avtomobillari uchun 10gradusdan oshmasligi lozim. Respublikada chiqayotgan avtomobillarda bu burchak 8 gradusdan ham kam. Bu burchakning lyuftning oshib ketishi,  rul tizimidagi sharnirlarni  shilinishi-yopilishi  yoki rul karteridagi detallarni  regulirovkasi  buzilgani va yumshoq muftalarning yorilganligi (GAZ 24da) hamda temir sharnirlarning yemirilganligi (Tiko, Neksiya va x.k.) asosiy sabablari bo‘lishi mumkin. Avtomobillarning boshqaruv g‘ildiraklarini (old) burish uchun sarflanadigan kuch, yuk avtomobillari uchun 40N dan oshmasligi lozim. Bu raqamlar gidrokuchlangichlar qo‘yilmagan avtomobillarga tegishli gidrokuchlangichlar o‘rnatilgan avtomobillarda ancha kam bo‘ladi.   Agar g‘ildiraklarni burish uchun katta kuch sarflansa xaydovchilarni charchashiga sabab bo‘ladi (LAZ rusumli avtobuslar misolida) </vt:lpstr>
      <vt:lpstr> Tormoz tizimining avtomobillar Harakatlanishidagi o‘rnini yaxshi bilasizlar, agar tormoz tizimi nosoz holatda bo‘lsa yoki shunday holat yo‘lda sodir bo‘lsa qanday noxush voqyealarga olib kelishi ma'lum. Tormoz tizimini sozligini tormoz yo‘li  maksimal sekinlashishi va g‘ildiraklardagi  (baraban, disk va kolodkalarning ishqalanishi) tormoz kuchi orqali aniqlanadi. Amaliyotda asosan tormoz tizimi sozligi tormoz yo‘li orqali aniqlanadi. Avtomobilni ravon, qattiq qoplama va qumlik yo‘lda 30..40km/s tezlashtirib birdaniga oyoq tormozi pedali bosiladi va tormoz yo‘li aniqlanadi. Tormoz yo‘li yengil avtomobillar uchun 7,2m maksimal sekinlanish 5,8 m/s2, yuk avtomobillar uchun ularning yuk ko‘tarish qobiliyatiga qarab 9,5...11m, 4,2...5m/s2. Bu yerda yo‘l va ballonlar ishqalanish koeffitsienti katta o‘rni egallaydi. Quruq asfalt yo‘lda bu koeffitsient 0,6ni tashkil etadi. Qo‘l tormozi tashqi ko‘rinishi va uning ishlashi orqali tekshiriladi. Tashqi ko‘rinishida uning qotirilganligi yoriqlar bo‘lmasligi (baraban va disklarda) egilgan joylari va xokazolar tekshiriladi. Ishlashni 160S balandlikda yoki pastlikda 2-3 dastgox tishlari oxirigacha yetmasdan avtomobil kamida 5minut davomida qimirlamay turishi shart va uning sozligini 15 km/s tezlik bilan ham tekshirish mumkin. Tormoz tizimini unumdorlik bilan  ishlashida g‘ildirak disklari, shinalarning holati ham katta o‘rin egallaydi. Ayniqsa qish mavsumida, yo‘llar muzlaganda shinalarga “hiplar” yaxshi ishlashini ta'minlash uchun o‘rnatiladi. Qayta tikilgan shinalarni oldi boshqaruv g‘ildiraklarga qo‘yish mumkin emas, ayrim shina tiklash zavodlari 1000 km yo‘l bosgandan keyin old g‘ildiraklarga o‘rnatilishi mumkin deb ham tavsiya beradilar. Tormoz tizimini ishonchli va soz holda bo‘lishida oldi ko‘prikning o‘rni katta, chunki rul  va tormoz tizimi elementlari qotiriladi. Qishgi mavsumga tayyorlanishda va qish sovuq davrda pnevmotormozli avtomobillarga alohida ahamiyat beriladi, chunki namlik oshgan sari kompressorlarda suv paydo bo‘lib butun tizimga naychalar orqali tarqaladi va ressiverlarda to‘planib qoladi. Bu esa suvning muzlashi tufayli  tormoz tizimini ishlamay qolishiga olib keladi. Shuning uchun tizim spirt bilan (metil spirti-zahar) tozalanadi  va har haftada 2-3 marta ressiverlardan chiqarib yuboriladi. Mersedes-Bens O-405 avtobuslarida spirt uchun alohida 3,5 litrli idish-bachok o‘rnatilgan. Mersedes-Bens O-345 avtobuslarida esa kompressorlardan  chiqqan qisilgan havo alohida o‘rnatilgan moslamalar orqali quritilib, tizimga yuboriladi.  Avtokorxonalarda shikastlanish ayniqsa yengil shikastlanishlar qishki mavsumda ko‘proq sodir etiladi. Bularning asosiy sabablari dvigatellarni  o‘t oldirishda avtomobillardan to‘kilgan suvlarning muzlab qolishi, pechkalarning yaxshi ishlamasligi va boshqalardir. Shuning uchun qishki  tayyorgarlikni o‘z muddatida va puxta o‘tkazish lozim. Bunda har bir avtomobil va ob'ektlar uchun qishgi mavsumga tayyorgarlik pasportlar to‘ldiriladi. Elektr tizimidagi yoritish va signal berish tizimlariga ham katta e'tibor beriladi. Barcha avtomobilga o‘rnatilgan fonarlar kechki-qorong‘u va tuman paytlarda  yo‘llarni  ravshan ko‘rinishni ta'minlashi kerak. Yorug‘lik oqimini fonarlardan tarqalishi shunday soz bo‘lishi lozimki, oldindan ro‘parada kelayotgan xaydovchi, yo‘lovchilarni ko‘zni qamashtirmasligi kerak. Afsuski, bu qoidaga rioya etilmayatpi, avtomobillar kontruksiyasini buzib, geliy gazlari to‘ldirilgan o‘ta yoriq tarqatadigan  kseneon  lampochkalarini o‘rnatib Harakat xavfsizligini ta'minlashda katta muammo keltirib chiqarmoqdalar. Harakat xavfsizligi bo‘limlari bunday holatga qarshi chora ko‘rishmayaptilar va bojxona xodimlari ham o‘z “xissalarini qo‘shmoqdalar”. Bunday  lampochka va lampalar respublika xududiga kiritilmasligi lozim (ayniqsa avtomobillar uchun) </vt:lpstr>
      <vt:lpstr>Avtomobillarga texnik xizmat ko‘rsatishda  ta'mirlash ishlarini xavfsiz bajarish. Avtomobil transporti korxonalarida Harakatdagi tarkibga avtomobil transportiga bag‘ishlangan nizom asosida quyidagi texnik xizmat ko‘rsatilish ko‘zda tutilgan.  Avtomobillarga kundalik texnik xizmat ko‘rsatish (yuvish, tozalash, yoqilg‘i quyish va x.k.); TXK-1, 1-texnik xizmat ko‘rsatish (moy almashtirish, filtrlarni tozalash va almashtirish, agregat-uzellarning qotirilganligini ko‘zdan kechirish, regulirovka-sozlash ishlarini bajarish va h.k.); TXK-2;  Servis xizmatlari; Mavsumiy xizmat.  Barcha TXK va servis xizmat ko‘rsatish avtomobil zavodlari tomonidan belgilangan (yangi zamonaviy avtomobillari uchun) yoki harakatdagi tarkib-avtomobil transportiga TXK va ta'mirlash nizomi asosida belgilangan masofa o‘tgandan keyin amalga oshiriladi. Agar 12-15 avtomobil, bir kunda TXK-1 ga aniqlangan bo‘lsa (dastur asosida) unda konveyerlar qo‘llaniladi. Bu esa o‘z navbatida ishlab chiqarish binosida dvigatel chiqindilarini o‘ta kamaytiradi. Ta'mirlovchilar ishini, har bir postda (4ta) texnologik jarayonlarni rejalashtiradi bajarilgan ishlarni sifatini oshiradi va texnika xavfsizligini ta'minlaydi (potokda avtomobillar Harakati postlarda yorug‘lik va  tovush signallari orqali konveyer  Harakatlanadi, agarda biror postda ish reglament bo‘yicha bajarilmasa ishchi konveyerni joyida turib to‘xtatib qo‘yish kerak). Agar TXK-2 dastur bo‘yicha 5-6ta avtomobil to‘g‘ri kelsa bu jarayonda ham konveyer qo‘llanishi mumkin. Tupikli (yopiq) postlar, kanavalar, estakadalar, ko‘targichlar, transport ko‘targichlar, doimiy ravishda o‘rnatilgan tayanchlar (TMP-5 misolida) va xokazolar bilan butlanadi.  Kanavalardan hamma vaqt yonilg‘i-moylash mahsulotlarining xidi, yong‘in xavfligi balandligi, havo almashuvi yomonligi tufayli, ATKlarda 80%, ko‘targichlar 20% kanavalar qo‘llanishi maqsadga muvofiq deb topilgan. Toshkentdagi ayrim (Yunusobod tumani) Servis markazlarida  umuman kuzatuv chuqurliklari yo‘q. Barcha xizmatlar elektr ko‘targichlar orqali bajariladi. Ko‘targichlar bilan ishlash ancha o‘ng‘ay bo‘lib ish sifati ham yaxshi bo‘ladi.  Avtomobillar  uchun har xil ko‘targichlar qo‘llanadi. elektromexanik; gidravlik; pnevmatik; mexanik (qo‘l kuchi bilan, domkratlar, tallar);  </vt:lpstr>
      <vt:lpstr>Elektromexanik ko‘targichlarda ko‘tarish asosan aylanuvchi vintlar va bronzadan tayyorlangan gaykalar orqali ko‘tariladi. Vintlar bilan gaykalar orasidagi bo‘shliq  zazor 0,7-0,9 mm dan  oshib ketsa ishlatish mumkin emas. Shuning uchun ko‘p servis markazlarida avtomobillar ko‘tarilgandan keyin ko‘targich shvelleriga 2ta teshik teshilib unga yumaloq metall qozig‘i tiqib qo‘yilar edi, avtomobilning ko‘tarilgan holati fiksirovka  qilib qo‘yilib, uning  tagida ishchi ishlasa  avtomobilning  tushib ketish xavfi yo‘qoladi.  Xuddi shunga o‘xshash extiyotkorlik uchun gidroko‘targich, pnevmoko‘targichlar ostida ishlaganda ham tayanchlar qo‘llaniladi.     Avtomobillarga  texnik-servis xizmat ko‘rsatishda xavflik manbalariga mashina stanoklarining Harakatlanuvchi qismlari (NS-12 kamari),  avtomobillarning Harakatlanishi, uskunalarning buzilganligi, elektr toki, shovqin, tebranish, haroratni past yoki yuqoriligi, zaharli moddalardan foydalanganda qoidalarni buzilishi, texnologik jarayonlar va ichki intizomlarni buzilishlari kiradi. Yuvish joylarida (KX) eng xavfli manba elektr tokidir. Shuning uchun ayniqsa  mexanik yuvish  mashinalarining elektr qismlari germetik ravishda bajarishda, mashinani yurgizish va o‘chirishda 12V kuchlanishli tok ishlatiladi Magnitli yurgizgich  shkaflari, eshiklari mexanik va elektrik blokirovkali bo‘lishi kerak. Barcha metalli konstruksiyalar yerga ulangan bo‘lishi lozim.   Detallarni benzin bilan yuvish man etiladi. Joriy ta'mirlash va texnik servis xizmat ko‘rsatish postlarini to‘g‘ri xavfsiz, rejalashtirish, ularni joylashtirish avtomobillarni yurib ketishi yoki tegib ketmasligi bilan aniqlanadi. Kanava va estakadalarda avtomobillarning tushib ketmasligini ta'minlovchi yo‘naltiruvchilar kanava va estakadalarning tugash qismida (devorlarda 1,2m. masofada) g‘ildirak to‘siqlari bo‘lishi shart. Ish joylari, o‘tish joylarida har xil to‘siqlar o‘rnatiladi. Moylangan artish lattalari temir qutilarda to‘planib xonalardan olib chiqib ketiladi. Barcha postlarda ishlar dvigatellarni yurgizmasdan bajariladi va “odamlar ishlamoqda dvigatel yurgizilmasin” degan yozuv osib qo‘yiladi. Avtomobillarni domkrat bilan ko‘tarishda ko‘priklar ostiga tayanchiqlar qo‘yish lozim. Bir domkrat bilan ko‘tarilgan avtomobillar ostida ishlash qat'iyan man etiladi.  Ko‘tarilgan avtomobillar ostiga  har xil detallarni disk, gilza, g‘isht va shunga o‘xshash qimirlab ketadigan tasodifiy detallarni qo‘yish man etiladi. Shuning uchun katta avtobus va yuk avtomobillarda 2 tadan domkrat 2 tadan tayanchiqlar bo‘lishi lozim. Ayniqsa pnevmoballonli avtobuslarni ko‘tarishda albatta 2,5tn va 7tn.lik gidrodomkratlardan foydalaniladi.  Ko‘tarishdan oldin avtomobillarning teskari g‘ildiraklari ostiga bashmaklar qo‘yish shart. Texnik va servis xizmati ko‘rsatishda bir vaqtni o‘zida tepada va pastda  (kanava, estakada)  ta'mirlovchilarni  ishlashi man etiladi. Avtobuslarga baland yuk avtomobillarga texnik xizmat ko‘rsatishda va ta'mirlashda narvonlardan ham foydalaniladi. Qadam  qo‘yish qismlari balandligi 15sm dan oshmasligi kerak. yengil avtomobillarni ta'mirlashda ag‘daruvchi stendlardan ham foydalaniladi.</vt:lpstr>
      <vt:lpstr>Yoqilg‘i apparatlariga xizmat ko‘rsatishda texnika xavfsiziligi        Bu sex, bo‘limlarda yonilg‘i agregat, uzel va detallar ta'minlanadi va sozlanadi. (karbyurator, benzonasos, TNVD, forsunka va x.k.) Xavflikning  asosiy manbasiga yonilg‘i va moylash mahsulotlari kiradi. Bularning odam tanasiga salbiy ta'siri ham yong‘in chiqishi bilan baholanadi. Asosiy talablar xonalar balandligi 3,2metrdan kam bo‘lmasligi, pollari tekis bo‘lishi hamda o‘tish joylari 2metrdan kam bo‘lmasligi kerak. Bu xonalar samarali ravishda shamollatib turilishi, yoritgichlar portlashga chidamli lampalar bilan ta'minlanishi lozim. Tabiiy yoritilganlikni ta'minlash maqsadida oynalarning yuzasi poliga nisbatan 0,3....0,35 xajmida o‘rnatiladi. Bu yerda bajariladigan ish zararli deb hisoblanadi va ishlovchiga maxsus ovqat (sut mahsulotlari) beriladi.  Yonilg‘i moylash mahsulotlarini insonga salbiy ta'sirini ekspluatatsion materiallardan foydalanishda texnika xavfsizilig mavzusida to‘liq ravishda aytib o‘tilgan.  Slesarlik-mexanik ishlarini bajarishda texnika xavfsizligi  Slesar-mexanik ishlar asosan metallarni qayta ishlash tokarlik, teshish, frezer, strogal, mexanik qaychi, silliqlash, charxlash stanoklarida bajariladi. Bu sexlarda xavflilik manbalariga metall strushkalari, kesish-teshish asboblarining singan parchalari, changlar ayniqsa kremniy changlari, elektr toki, issiqlik, aylanadigan Harakatlanadigan stanoklar qismlari, shovqin, tebranish, metall changlari kiradi. Stanoklarni tekis chidamli fundamentlarga  anker boltlariga  rezina yoki prujina buferlarini kiygizib o‘rnatiladi. Stanoklarda faqat mutaxassislar ishlaydi. Barcha aylanuvchi, Harakatlanuvchi qismlari to‘siladi, stanoklar elektrodvigatellari yerga ulanadi. Agarda ishchi kun davomida ochiladigan lyuk, eshikchalardan (charxlarda)  foydalansa, unda ularga stanoklarni yurgizish uchun blokirotorlar o‘rnatiladi (ochilganda yoki ko‘tarilganda stanok o‘chadi). Maxsus kitoblarda, stanoklardan foydalanish yo‘riqnomalarida ularni ekspluatatsiya qilish tartib-qoidalari va texnika xavfsizligi talablari keltirilgan bo‘ladi. Bundan tashqari ATKlarda har bir mutaxassislik uchun texnika xavfsizligi bo‘yicha yo‘riqnomalar ishlab chiqiladi, kerakli ravishda tasdiqlanib ko‘rinadigan joylarga osib qo‘yiladi. Ishlovchilar  shaxsiy ximoya vositalari (ko‘zoynaklar) bilan ta'minlanishi, oyoq qo‘yadigan ish joylari yog‘och panjarali tushalma bilan ta'minlanishi lozim. </vt:lpstr>
      <vt:lpstr>Akkumulyatorlarni ta'mirlashda texnika xavfsizligi  Akkumulyatorlarni ta'mirlash bo‘limlari asosan 25m2 dan kam bo‘lmasligi, 3xonadan iborat bo‘lishi lozim. 1-xonada akkumulyatorlar ochiladi, ta'mirlanadi, qayta yig‘iladi, 2-xonada akkumulyatorlar zaryadlanadi (alohida yopiq shkaflarda 3-xonada kislota-elektrolit tayyorlanadi)  Insonga xavfli omillarning eng asosiylari mastika, qo‘rg‘oshin, aerozolarda  kislota parlari, yong‘in-portlash xavfini zaryadlashdan chiqadigan vodorod, kislorod bilan birlashganda “gremuchiy” portlaydigan gazga aylanadi. Shuning uchun akkumulyator sexi o‘ta xavfli sexlar qatoriga kiradi. Barcha eritish lampasi  bilan  bajariladigan texnologik jarayonlar sun'iy so‘ruvchi ventilyatorlar o‘rnatilgan shkaflar-zontlar oldida bajarilish lozim. (mastikani, klemmalarni eritish, plastinkalarni klemmalarga payvandlash jarayonlari). Qo‘rg‘oshinlarni eritish jarayonida  ishlatilgan eski qo‘rg‘oshin plastinkalarini qo‘shib yuborish man etiladi.  Kislotalar shishadan  tayyorlangan 36 litrli butillarda, somonli savatlarda saqlanadi. Elektrolit tayyorlashda kislotada erimaydigan plastmassali, oynadan yoki keramikadan tayyorlangan idishlardan foydalaniladi. Unda kislota  distirlangan suvga   qo‘shiladi,  bunda kislotani quyish uchun  maxsus sifon,... maxsus uskunalardan foydalaniladi.  Agar suvni kislotaga quysa, kislota sachraydi va odamga shikast  yetkazishi mumkin. Akkumulyatorni kuchlanishi faqat  yuklamali voltmetrlar bilan tekshiriladi, qisqa ulab tekshirish man etiladi. Barcha lampalar, elektr simlari o‘chirish-yondirish tugmachalari portlashga xavfsiz materiallardan qilinadi.  Sexlarda yuz-qo‘l yuvish  joylari bo‘lishi ularning yonida idishlarda 10-15% ichimlik sodasi aralashmasi, ishqorli akkumulyatorlarni ta'mirlashda 5-10% bor kislotasining qorishmasi bo‘lishi shart. Agar kislota, ishqor, elektrolit inson terisiga to‘kilsa, tomsa darrov ichimlik sodasi va bor kislotasi qorishmasi bilan aralashtirilib iliq suv va sovun bilan yuviladi. Agar ko‘zga tegsa, unda 2-3%li ichimlik sodasi aralashmasi bilan yuvib tashlanadi. Akkumulyator sexida ichimlik ichish va ovqatlanish man etiladi. Bu sexlarda 18 yoshga yetmagan o‘smirlar va ayollar ishlashi mumkin emas. Bu jarayon zararli bo‘lgani uchun ishlovchilarga maxsus ovqat, ximoya vositalari ajratiladi. (junli yoki kislota, ishqor ta'sir etmaydigan materiallardan tayyorlangan kostyum, ko‘zoynak va boshqalar).  </vt:lpstr>
      <vt:lpstr>20 kg.dan og‘irroq akkumulyatorlar maxsus aravachalarda, kichik akkumulyatorlar esa qo‘lda tashilishi lozim. Sexda akkumulyatorlarni siljitishda rolikli stendlardan foydalaniladi. Oxirgi yillarda kislotali akkumulyatorlardan  tashqari  akkumulyatorlar ko‘plab ishlatilmoqda. yevropada umuman yangi turdagi qo‘rg‘oshin o‘rniga letiy metalidan tayyorlangan plastinkasi va suyuq kislota  yoki ishqor o‘rniga tok o‘tkazadigan gel-ya'ni bo‘tqaga o‘xshash elektrolit ishlatilmoqda.   Ularning narxi ancha qimmat bo‘lib , ishlash muddati 6-8 yilni tashkil etar ekan.   Ishqorli elektrolit tayyorlaganda, solingan idish  qopqog‘ini extiyotkorlik bilan ochishda lattani issiq  cuvga xo‘llab, qopqoqdagi parafinni eritib ochish lozim. Kaliy ishqorining kattalarini maydalashda uni toza mato bilan yopib turish lozim, bo‘lmasa teriga yoki ko‘zga sachrashi mumkin. Uni eritish uchun faqat sovuq disterlangan suvdan foydalaniladi..  Ishqorni qo‘l bilan olish man etiladi. Bunda pinset, ombir yoki qoshiqlardan foydalanish lozim.   Akkumulyatorlarni zaryadlashda quyidagilar bajarilishi shart: akkumulyatorlarni bir-biriga ulashda mustaxkam ushlaydigan pruj inali qisqichlardan (kislotali akkumulyatorlar uchun) yoki tekis ishonchli elektr kontaktlarni ta'minlovchi uchqun chiqarmaydigan birlashtiruvchilardan foydalaniladi (ishqorli akkumulyatorlar uchun); zaryadlanish xolatini termometr, arlometr va yuklama vilkalar orqali tekshiriladi. Bunda zaryadlanayotgan  akkumulyatorga engashish, bankalarga qarash man etiladi, chunki elektrolit sachrashi mumkin.   Akkumulyator bo‘limida chekish, ochiq alangalardan, elektr isitgichlardan foydalanish, kislotali va ishqorli akkumulyatorlarni , birgalikda saqlash , zarayadlash man etiladi. Qo‘rg‘oshinni eritish va ularni formulaga quyish curuvchi shkaflarda  bajarilishi  lozim. Qo‘rg‘oshinni eritish va ularga eski plastinkalarni quyish man etiladi. Barcha ishlar rezinali qo‘lqoplar orqali bajarilishi lozim. </vt:lpstr>
      <vt:lpstr>Shinalarni montaj, demontaj qilishda va yamash (vulkanizatsiya) ishlarini bajarishda  texnika xavfsizligi  Avtomobil g‘ildiraklaridagi shinalarni disklardan chiqarish, qayta kiygizish ishlari doimiy sharoitda yoki yo‘lda, marshrutda zarurat bo‘lib qolishi mumkin. Doimiy (ATK, Servis markazlarida) sharoitda o‘qib chiqqan, guvohnomasi bor mutaxassislar bajaradi, yo‘lda, marshrutda esa bu ishlarini xaydovchini (xaydovchilarni)ng o‘zlari bajaradi. Avtomobil ko‘priklarini ko‘tarishda har xil   domkratlar (gidravlik, mexanik) va tayanchiqlar ishlatiladi. Pnevmoballonli avtobuslarda kamida 2ta gidravlik (5, 7 tonnali) domkratlar bo‘lishi hamda 2-3ta dub yog‘ochidan yumaloq qilib tayyorlangan tayanchiqlar bo‘lishi shart. Oldin kuzov saloni 7 tonnali domkratlar yordamida  ko‘tariladi, so‘ng ko‘priklar ko‘tariladi. Agar faqat kuzovni yoki ko‘priklarni bitta domkrat bilan ko‘tarilsa, kuzov salon pnevmoballondagi siqilgan havo kamayib ketishi tufayli tushib ketib xaydovchini bosib qolishi  mumkin. Shinalarni yechishda va qayta disklarga kiygizishda har xil stend - stanoklar qo‘llaniladi. Avtomobillarni ko‘tarishda elektromexanik yoki gidravlik ko‘targichlardan foydalaniladi. Bunday stanok stendlardan foydalanilganda ularning yo‘riqnomasiz yozilgan texnika xavfsizligi shartlarini bajarishi lozim. G‘ildiraklarni avtomobillardan yechishda elektrogaykavertlardan foydalaniladi. Bular elektr tokidan xavfli hisoblanadi, shuning uchun bu stanokda ishlaydiganlar bilan elektr xavfsizligi to‘g‘risida alohida yo‘riqnoma o‘tkaziladi. Gaykavert yerga ulangan bo‘lishi shart.  Shinalar ko‘p vaqtda disklarga yopishib qoladi. Ularni ajratish uchun bolg‘a yoki kuvalda bilan urib chiqarish man etiladi. Ajratish uchun har xil asboblar klinlardan foydalaniladi. Shinalarni  damlash paytida har xil vertikal yoki gorizontal to‘sg‘ich-pauklardan foydalaniladi, chunki damlashning oxirida bosim ortib ketib disk qulfi g‘ildiragi otilib ketishi va ishchining qattiq shikastlanishiga olib kelishi mumkin. Qiyshiq, geometriyasi o‘zgarib ketgan disklar yoki o‘lchovi to‘g‘ri kelmaydigan shinalarni montaj qilish man etiladi. Ballonlarni ta'mirlashda, teshiklarni yamashda ichki tomondan bug‘ bilan qiziydigan muldlar ishlatilar edi. Ilgari asosan shina va kameralarni  yamashda bug‘li vulkanizatorlardan foydalanilar edi. Bularning xavfli tomoni bug‘ bosimi oshib ketmasligi uchun ularga ogohlantiruvchi klapanlar qo‘yilib, richaglariga ma'lum portlashni oldini olish bo‘yicha yuklar (toshlar) osib qo‘yilar edi. Hozirda asosan elektr vulkanizatorlar ishlatiladi shu tufayli elektr xavfsizligini ta'minlash lozim. Rezinalarni kesishda pichoqlar Harakati teskari tomonga yurgizilishi lozim. Bu sexlarda xavf tug‘diradigan jarayonlar yelim tayyorlashda, kamera, shinalarni yirtilgan, teshilgan joylarni tozalashdan  chiqadigan benzin  rezinadan chiqadigan chang va zarrachalardir.  Shuning uchun yamash sexlarida yaxshi so‘ruvchi ventilyatorlar, tozalash dastgohi tagida so‘ruvchi   avtonom ventilyatorlar o‘rnatilishi, yoritgichlar portlashga xavfsiz, elektr simlar yopiq ravishda hamda yoritgichlarni ulaydigan yoqqichlar xona tashqarisida kirish eshigi oldida o‘rnatilishi GOSTlar bo‘yicha talab qilinadi. Ishlovchi o‘qigan va guvohnomasi bo‘lishi kerak. </vt:lpstr>
      <vt:lpstr>Kuzov-salon ishlarini bajarishda texnika xavfsizligi Mustaqillik yilarining 1996 yilidan boshlab respublikada avtomobillar soni tezlik bilan oshib bormoqda. Prezidentimiz I.A.Karimovning mustaqillikning 16yilligiga bag‘ishlangan tantanali yig‘ilishida so‘zlagan nutqida halqimizning farovonligi oshib borayotganligi xaqida nutq so‘zlagan. Bunga misol qilib 1996 yilga  nisbatan 2007 yilning 6 oylik yakunlari bo‘yicha aholining qo‘yidagi shaxsiy avtomobillar soni 6 martaga oshgan. Hozirgi paytda respublikada minglab xaydovchi ishqibozlar asosan yoshlar hisobidan tayyorlanmoqda. Bularning tajribalari  yetarli darajada bo‘lmaganligi, hamda ularning ko‘pchiligi arendaga avtomobilini   taksi sifatida  ishlatilayotganligi tufayli ko‘plab yo‘l transporti hodisalari ro‘y bermoqda. Demak, shikastlangan kuzov-salonlarini qayta tiklash ishlari yildan-yilga ko‘payib bormoqda. Shu munosabat bilan kuzov-salonlarini ta'mirlash ishlarida texnika xavfsizligiga alohida to‘xtalib o‘tamiz.  Hozirgi kunda pachaqlangan kuzov-salonlarni qayta tiklash, bo‘yash xizmatiga talab ortib bormoqda. Shu tufayli ko‘plab servis markazlari tashkil qilinib oralaridagi raqobat ham kuchayib bormoqda, chunki bunday xizmatlardan o‘ta katta daromad olinadi. Kuzo-salon, kabinalarni qayta tiklash ishlari asosan pachoqlangan kuzov-salon qismlarini yechib olish, tozalash, pachoqlangan qismlarni mexanik yoki gazli payvandlash ishlari, bo‘yashga tayyorlash, bo‘yash va qayta tozalash, butlash ishlariga bo‘linadi. Pachoqlarni, yirtiq-yoriqlarni, singanlarni tiklashda, asosan mexanik asboblar, vintli yoki gidravlik qo‘l presslari va asosan gaz payvandlash kam holatda elektr payvandlash (KEMPI  uskunasi yordamida) ishlari bajariladi. Temir kabina, kuzov-salon va kuzov ishlariga pachoqlarni yo‘qotish, bukilganlik-deformatsiya bo‘lgan (qanot, eshik, kapot, orqa yuk qopqog‘i, kabina avtobuslar  saloni) yorilgan joylarga temir tunikadan yamoq qo‘yish, teshiklarni yopish, har xil yuzalarni payvandlash ishlaridan iborat. Pachoqlik, qiyshiq yuzalarni to‘g‘rilash yoki tekislash ishlari (rixtovka) bilan to‘g‘rilanadi.   To‘g‘rilanadigan joyni oldin ifloslikdan va zanglardan temir hyetkalar  yordamida tozalanadi. Ish joyi tirqish so‘ruvchi ventilyasiya bilan jixozlanadi. Kuzov–salon, kabinalarni ta'mirlashda ularni har xil stendlarga   qotirilib qo‘yiladi, detallarni qo‘lda ko‘tarib turib to‘g‘rilash man etiladi. Misol uchun yengil avtomobillarning oldingi rama osti birikmalarini almashtirishda yoki ularni geometrik holatini tiklashda har xil stendlar qo‘llaniladi, oldingi rama osti birikmalarining geometriyasi to‘g‘ri tiklanmasa avtomobil to‘g‘ri yurmaydi, shinalar tezda yeyilib ketadi hamda boshqaruv tizimini nosozligi (razval sxojdeniya) baxtsiz hodisalarga olib kelishi mumkin. Kuzov, yengil va avtobuslarni kabina va salonlarini qayta tiklashda gaz-atsetelin bilan payvandlash, kesish, yamash ishlari asosan ishlatiladi.  </vt:lpstr>
      <vt:lpstr>Avtomobil elektro jixozlarini ta'mirlash sexida texnika xavfsizligini ta'minlash Avtomobillar  elektr tizimiga generator, starter, rele–regulyator, har xil relelar,  datchiklar (moy bosimi, sovitish tizimi xarorati, benzodatchik va boshqalar) har xil signallar nazorat lampalar, kompyuterlar zarayadlanadi:  Generator, starter, prero‘vatel, rele va boshqa elektr tizimiga tegishlilar avtomobillardan chiqarilib tozalantirilib keyin sexga olib kiriladi.  Starterlar, generatorlarning ta'mirlashdan keyin ishlashi alohida stendlarda elektr toki (elektrodvigatellar) orqali tekshiriladi. Buning uchun 12, 24 V vo‘pryamitellar yoki 220V kuchlanishli tok ishlatilganda stend va elektrodvigatellar nolga – yerga ulangan bo‘lishi kerak (kontur zazemleniyaga). Yakorlar PPYa-7 pribori orqali tekshiriladi unga 220Vli tok beriladi, shu tufayli bu pribor ham yerga-nolga ulangan bo‘lishi kerak. Bu yerda ham qalay va konifol orqali payvandlash ishlari  olib boriladi. Shu tufayli bu sexlarda ham qo‘rg‘oshin va konifol aerozollari mavjud.  Shuning uchun suruvchi- xaydovchi sun'iy shamollatish ventilyatorlari bo‘lishi kerak, hamda 12,24,36V vo‘pryamitel, transformator bo‘lsa maqsadga muvofiq bo‘ladi: 36V elektr payvandlagichlardan foydalanish elektr xavfsizlikni ta'minlaydi.   </vt:lpstr>
      <vt:lpstr>Asboblarga (instrumentlarga) talablar Avtomobillarga TX va JT lashda ta'mirlovchi va xaydovchilar har xil asbob uskunalardan, masalan, bolg‘a, turli kalitlar, katta bolg‘a (kuvalda), arra, stameska, zubila, turli egovlar, qisqichlar (tiskilar) va asbob moslamalardan foydalanadilar. TX va JT qo‘llanadigan jixozlardan birinchi navbatda avtomobil qismlarini ko‘tarishda (oldi-orqa ko‘priklarni) (domkratlar), gidravlik va mexanik uslubida avtomobillarni to‘liq balandlikka ko‘taradigan ko‘targichlar (pod'emniklar) ko‘p ishlatiladi. ATK, AS, Servis markazlarida asosan xar xil og‘irlikni ko‘taradigan gidravlik ko‘targichlar, elektro mexanik avtomobil ko‘targichlari ishlatiladi. Avtomobillarni ostki qismini kuzatish, xar xil turdagi tor va qorong‘i ta'mirlash chuqurlarida (keng kanavalar 2 avtokombinatda, 2  avtobus saroyida, 5-TS, va boshqalar) ularda olib boriladi,  ishlash og‘ir, iflosligi, moylarning xidlari tufayli nafas olish qiyinlashadi, yong‘inga o‘ta xavfligi tufayli ATK va servis markazlarida bunday chuqurliklar kamroq ishlatilishi lozim. Asboblar xar kuni ish boshlanishidan oldidan tekshirilishi lozim. Nosoz asboblar ishlatilmasligi kerak. Ta'mirlovchilarning xar birida yetarli darajada gaykalar, boltlar, vintlar, samorezlar , ular  o‘lchovlariga tushadigan kalitlar , otvertkalar va 6 ti qirrali ichki kalitlar ham bo‘lishi, boshqa jarayonga tegishligi ham moslamalar  bo‘lishi lozim. Asboblar hamma vaqt toza, quruq, ularning yog‘och yoki plastmassali soflari tekis bo‘lishi  ham shart. Ular qattiq va egiluvchan chidamli yog‘ochlardan tayyorlanishi, ular to‘g‘ri va sifatli ravishda (temir tishli parchalar bilan) bo‘lishi, bolg‘alar soflari 90º burchak bilan qotiriladi. Temir arra, bolg‘a, otvertkalar soflarga temir xalqalar bilan qotiriladi.  Ochilib yopiladigan asboblar qaychilar, qisqichlar, tishlab kesuvchilar, tekis qisqichlar (ploskogubsalar) o‘zgaruvchi gayka kalitlari o‘z vaqtida moylab turilishi kerak hamda ularni zanglashdan saqlash lozim. Shikastlanishdan saqlanish maqsadida ta'mirlovchi, xaydovchilar faqat texnologik jarayonga mos keladigan (gayka,boltalar kalitlari)asboblar bilan ishlashlari lozim. Yorilgan , kengayib ketgan, singanlari bilan gaz ballonli avtomobillarni gayka bolt, ventillarini burash hamda po‘latdan,cho‘yandan tayyorlangan kalit va bolg‘alardan foydalanish man etiladi. Harakatlanadigan (qo‘lda olib yuradigan) 220Vda ishlaydigan elektr asboblardan (drellar, vibrosilliqlash va boshqalar) bino ichida (ularning toifalaridan qat'iy nazar) ayniqsa binolardan tashqarida ishlatilganda ximoya yurgizuvchi (puskatel) bo‘lishi kerak, chunki u uzoqdan boshqarganda korpusga qisqa tutashuv yoki yerga ulangan sim uzilganda zudlik bilan elektr asbobga keladigan elektr tokini 0,2 sekunddan kam vaqtda uzadi. Tok o‘tkazuvchi  qismlarda izolyasiyasi buzilgan yoki yerga ulovchi sim uzilgan bo‘lsa yana razetkaga ulaydigan vilkasida bo‘lmasa ularni ishlatish qatiyan man etiladi. </vt:lpstr>
      <vt:lpst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МEHNAT MUHOFAZASI VA TEXNIKA XAVFSIZLIGI</dc:title>
  <dc:creator>pc</dc:creator>
  <cp:lastModifiedBy>pc</cp:lastModifiedBy>
  <cp:revision>29</cp:revision>
  <dcterms:created xsi:type="dcterms:W3CDTF">2016-10-13T03:04:32Z</dcterms:created>
  <dcterms:modified xsi:type="dcterms:W3CDTF">2020-04-22T12:21:23Z</dcterms:modified>
</cp:coreProperties>
</file>