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3458185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2514301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06856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2135626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0790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121500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3912060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685304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262352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1754D0-6177-48DF-87A0-6383DD06C25B}" type="datetimeFigureOut">
              <a:rPr lang="ru-RU" smtClean="0"/>
              <a:t>24.02.2022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2767791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1754D0-6177-48DF-87A0-6383DD06C25B}" type="datetimeFigureOut">
              <a:rPr lang="ru-RU" smtClean="0"/>
              <a:t>24.02.2022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2786728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1754D0-6177-48DF-87A0-6383DD06C25B}" type="datetimeFigureOut">
              <a:rPr lang="ru-RU" smtClean="0"/>
              <a:t>24.02.2022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3950351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1754D0-6177-48DF-87A0-6383DD06C25B}" type="datetimeFigureOut">
              <a:rPr lang="ru-RU" smtClean="0"/>
              <a:t>24.02.2022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3235549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754D0-6177-48DF-87A0-6383DD06C25B}" type="datetimeFigureOut">
              <a:rPr lang="ru-RU" smtClean="0"/>
              <a:t>24.02.2022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1845138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1754D0-6177-48DF-87A0-6383DD06C25B}" type="datetimeFigureOut">
              <a:rPr lang="ru-RU" smtClean="0"/>
              <a:t>24.02.2022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4173854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01754D0-6177-48DF-87A0-6383DD06C25B}" type="datetimeFigureOut">
              <a:rPr lang="ru-RU" smtClean="0"/>
              <a:t>24.02.2022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98A9E6-0D01-4115-AEED-1AC4A1CE8400}" type="slidenum">
              <a:rPr lang="ru-RU" smtClean="0"/>
              <a:t>‹#›</a:t>
            </a:fld>
            <a:endParaRPr lang="ru-RU"/>
          </a:p>
        </p:txBody>
      </p:sp>
    </p:spTree>
    <p:extLst>
      <p:ext uri="{BB962C8B-B14F-4D97-AF65-F5344CB8AC3E}">
        <p14:creationId xmlns:p14="http://schemas.microsoft.com/office/powerpoint/2010/main" val="146656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1754D0-6177-48DF-87A0-6383DD06C25B}" type="datetimeFigureOut">
              <a:rPr lang="ru-RU" smtClean="0"/>
              <a:t>24.02.2022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98A9E6-0D01-4115-AEED-1AC4A1CE8400}" type="slidenum">
              <a:rPr lang="ru-RU" smtClean="0"/>
              <a:t>‹#›</a:t>
            </a:fld>
            <a:endParaRPr lang="ru-RU"/>
          </a:p>
        </p:txBody>
      </p:sp>
    </p:spTree>
    <p:extLst>
      <p:ext uri="{BB962C8B-B14F-4D97-AF65-F5344CB8AC3E}">
        <p14:creationId xmlns:p14="http://schemas.microsoft.com/office/powerpoint/2010/main" val="5267513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agro-olam.uz/wp-content/uploads/2020/03/a69c3f345d449559b27cb.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64791AFE-C4DF-4367-9CDF-62AC2A1C4482}"/>
              </a:ext>
            </a:extLst>
          </p:cNvPr>
          <p:cNvSpPr>
            <a:spLocks noGrp="1"/>
          </p:cNvSpPr>
          <p:nvPr>
            <p:ph type="subTitle" idx="1"/>
          </p:nvPr>
        </p:nvSpPr>
        <p:spPr>
          <a:xfrm>
            <a:off x="475377" y="2156504"/>
            <a:ext cx="9144000" cy="1655762"/>
          </a:xfrm>
        </p:spPr>
        <p:txBody>
          <a:bodyPr>
            <a:normAutofit/>
          </a:bodyPr>
          <a:lstStyle/>
          <a:p>
            <a:pPr algn="ctr"/>
            <a:r>
              <a:rPr lang="en-US" sz="2800" dirty="0">
                <a:solidFill>
                  <a:srgbClr val="FF0000"/>
                </a:solidFill>
              </a:rPr>
              <a:t>MAVZU:</a:t>
            </a:r>
            <a:r>
              <a:rPr lang="en-US" sz="2400" b="1" i="1" dirty="0">
                <a:solidFill>
                  <a:srgbClr val="7030A0"/>
                </a:solidFill>
                <a:effectLst/>
                <a:latin typeface="Times New Roman" panose="02020603050405020304" pitchFamily="18" charset="0"/>
                <a:ea typeface="Calibri" panose="020F0502020204030204" pitchFamily="34" charset="0"/>
              </a:rPr>
              <a:t>ISSIQXONADA O`SIMLIKLARNI YETISHTIRISHDA KICHIK HAJMDAGI TEXNOLOGIYALARDA TOMCHILAB SUG’ORISHNI TASHKIL QILISH.</a:t>
            </a:r>
            <a:endParaRPr lang="ru-RU" sz="2400" dirty="0">
              <a:solidFill>
                <a:srgbClr val="7030A0"/>
              </a:solidFill>
            </a:endParaRPr>
          </a:p>
        </p:txBody>
      </p:sp>
    </p:spTree>
    <p:extLst>
      <p:ext uri="{BB962C8B-B14F-4D97-AF65-F5344CB8AC3E}">
        <p14:creationId xmlns:p14="http://schemas.microsoft.com/office/powerpoint/2010/main" val="503914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85122B-3BB8-4A01-BC42-628612EB31E9}"/>
              </a:ext>
            </a:extLst>
          </p:cNvPr>
          <p:cNvSpPr>
            <a:spLocks noGrp="1"/>
          </p:cNvSpPr>
          <p:nvPr>
            <p:ph type="title"/>
          </p:nvPr>
        </p:nvSpPr>
        <p:spPr>
          <a:xfrm>
            <a:off x="167780" y="95184"/>
            <a:ext cx="9521504" cy="2716060"/>
          </a:xfrm>
        </p:spPr>
        <p:txBody>
          <a:bodyPr>
            <a:noAutofit/>
          </a:bodyPr>
          <a:lstStyle/>
          <a:p>
            <a:pPr>
              <a:spcAft>
                <a:spcPts val="1950"/>
              </a:spcAft>
            </a:pPr>
            <a:r>
              <a:rPr lang="ru-RU" sz="1800" dirty="0" err="1">
                <a:solidFill>
                  <a:srgbClr val="7030A0"/>
                </a:solidFill>
                <a:effectLst/>
                <a:latin typeface="Verdana" panose="020B0604030504040204" pitchFamily="34" charset="0"/>
                <a:ea typeface="Times New Roman" panose="02020603050405020304" pitchFamily="18" charset="0"/>
              </a:rPr>
              <a:t>Ўсимликдаги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ҳаётий</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жараёнлар</a:t>
            </a:r>
            <a:r>
              <a:rPr lang="en-US" sz="1800" dirty="0">
                <a:solidFill>
                  <a:srgbClr val="7030A0"/>
                </a:solidFill>
                <a:effectLst/>
                <a:latin typeface="Verdana" panose="020B0604030504040204" pitchFamily="34" charset="0"/>
                <a:ea typeface="Times New Roman" panose="02020603050405020304" pitchFamily="18" charset="0"/>
              </a:rPr>
              <a:t> – </a:t>
            </a:r>
            <a:r>
              <a:rPr lang="ru-RU" sz="1800" dirty="0">
                <a:solidFill>
                  <a:srgbClr val="7030A0"/>
                </a:solidFill>
                <a:effectLst/>
                <a:latin typeface="Verdana" panose="020B0604030504040204" pitchFamily="34" charset="0"/>
                <a:ea typeface="Times New Roman" panose="02020603050405020304" pitchFamily="18" charset="0"/>
              </a:rPr>
              <a:t>фотосинтез</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ўсув</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нуқтасида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ҳужайралар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бўлиниши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бошқа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жараёнлар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ҳужайраларда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сув</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етарли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бўлгандагина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яхши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ўтади</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Сувнинг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етарли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бўлиши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икки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жараённинг</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яъни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илдиз</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тизимининг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сув</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бериб</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барглар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юзасининг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буғлантириб</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туриш</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жараёнларининг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ўзаро</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мосланиши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билан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таъминланади</a:t>
            </a:r>
            <a:r>
              <a:rPr lang="en-US" sz="1800" dirty="0">
                <a:solidFill>
                  <a:srgbClr val="7030A0"/>
                </a:solidFill>
                <a:effectLst/>
                <a:latin typeface="Verdana" panose="020B0604030504040204" pitchFamily="34" charset="0"/>
                <a:ea typeface="Times New Roman" panose="02020603050405020304" pitchFamily="18" charset="0"/>
              </a:rPr>
              <a:t>.</a:t>
            </a:r>
            <a:br>
              <a:rPr lang="ru-RU" sz="1800" dirty="0">
                <a:solidFill>
                  <a:srgbClr val="7030A0"/>
                </a:solidFill>
                <a:effectLst/>
                <a:latin typeface="Times New Roman" panose="02020603050405020304" pitchFamily="18" charset="0"/>
                <a:ea typeface="Times New Roman" panose="02020603050405020304" pitchFamily="18" charset="0"/>
              </a:rPr>
            </a:br>
            <a:r>
              <a:rPr lang="ru-RU" sz="1800" dirty="0" err="1">
                <a:solidFill>
                  <a:srgbClr val="7030A0"/>
                </a:solidFill>
                <a:effectLst/>
                <a:latin typeface="Verdana" panose="020B0604030504040204" pitchFamily="34" charset="0"/>
                <a:ea typeface="Times New Roman" panose="02020603050405020304" pitchFamily="18" charset="0"/>
              </a:rPr>
              <a:t>Мева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дарахтларининг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қанча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сув</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сарфлаши</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иқлим</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омиллари</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дарахтларнинг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табиати</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уларнинг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ёши</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ҳосилнинг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миқдори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ва</a:t>
            </a:r>
            <a:r>
              <a:rPr lang="ru-RU" sz="1800" dirty="0">
                <a:solidFill>
                  <a:srgbClr val="7030A0"/>
                </a:solidFill>
                <a:effectLst/>
                <a:latin typeface="Verdana" panose="020B0604030504040204" pitchFamily="34" charset="0"/>
                <a:ea typeface="Times New Roman" panose="02020603050405020304" pitchFamily="18" charset="0"/>
              </a:rPr>
              <a:t> агротехника </a:t>
            </a:r>
            <a:r>
              <a:rPr lang="ru-RU" sz="1800" dirty="0" err="1">
                <a:solidFill>
                  <a:srgbClr val="7030A0"/>
                </a:solidFill>
                <a:effectLst/>
                <a:latin typeface="Verdana" panose="020B0604030504040204" pitchFamily="34" charset="0"/>
                <a:ea typeface="Times New Roman" panose="02020603050405020304" pitchFamily="18" charset="0"/>
              </a:rPr>
              <a:t>тизимига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қараб</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белгиланади</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Суғориш</a:t>
            </a:r>
            <a:r>
              <a:rPr lang="ru-RU" sz="1800" dirty="0">
                <a:solidFill>
                  <a:srgbClr val="7030A0"/>
                </a:solidFill>
                <a:effectLst/>
                <a:latin typeface="Verdana" panose="020B0604030504040204" pitchFamily="34" charset="0"/>
                <a:ea typeface="Times New Roman" panose="02020603050405020304" pitchFamily="18" charset="0"/>
              </a:rPr>
              <a:t> бутун </a:t>
            </a:r>
            <a:r>
              <a:rPr lang="ru-RU" sz="1800" dirty="0" err="1">
                <a:solidFill>
                  <a:srgbClr val="7030A0"/>
                </a:solidFill>
                <a:effectLst/>
                <a:latin typeface="Verdana" panose="020B0604030504040204" pitchFamily="34" charset="0"/>
                <a:ea typeface="Times New Roman" panose="02020603050405020304" pitchFamily="18" charset="0"/>
              </a:rPr>
              <a:t>йил</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мобайнида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боғларни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намлик</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билан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таъминлабгина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қолмай</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a:solidFill>
                  <a:srgbClr val="7030A0"/>
                </a:solidFill>
                <a:effectLst/>
                <a:latin typeface="Verdana" panose="020B0604030504040204" pitchFamily="34" charset="0"/>
                <a:ea typeface="Times New Roman" panose="02020603050405020304" pitchFamily="18" charset="0"/>
              </a:rPr>
              <a:t>балки </a:t>
            </a:r>
            <a:r>
              <a:rPr lang="ru-RU" sz="1800" dirty="0" err="1">
                <a:solidFill>
                  <a:srgbClr val="7030A0"/>
                </a:solidFill>
                <a:effectLst/>
                <a:latin typeface="Verdana" panose="020B0604030504040204" pitchFamily="34" charset="0"/>
                <a:ea typeface="Times New Roman" panose="02020603050405020304" pitchFamily="18" charset="0"/>
              </a:rPr>
              <a:t>боғ</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микроиқлимига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ижобий</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таъсир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этадиган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омил</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ҳамдир</a:t>
            </a:r>
            <a:r>
              <a:rPr lang="en-US" sz="1800" dirty="0">
                <a:solidFill>
                  <a:srgbClr val="7030A0"/>
                </a:solidFill>
                <a:effectLst/>
                <a:latin typeface="Verdana" panose="020B0604030504040204" pitchFamily="34" charset="0"/>
                <a:ea typeface="Times New Roman" panose="02020603050405020304" pitchFamily="18" charset="0"/>
              </a:rPr>
              <a:t>.</a:t>
            </a:r>
            <a:br>
              <a:rPr lang="ru-RU" sz="1800" dirty="0">
                <a:solidFill>
                  <a:srgbClr val="7030A0"/>
                </a:solidFill>
                <a:effectLst/>
                <a:latin typeface="Times New Roman" panose="02020603050405020304" pitchFamily="18" charset="0"/>
                <a:ea typeface="Times New Roman" panose="02020603050405020304" pitchFamily="18" charset="0"/>
              </a:rPr>
            </a:br>
            <a:endParaRPr lang="ru-RU" sz="1800" dirty="0">
              <a:solidFill>
                <a:srgbClr val="7030A0"/>
              </a:solidFill>
            </a:endParaRPr>
          </a:p>
        </p:txBody>
      </p:sp>
      <p:pic>
        <p:nvPicPr>
          <p:cNvPr id="4" name="Объект 3">
            <a:hlinkClick r:id="rId2"/>
            <a:extLst>
              <a:ext uri="{FF2B5EF4-FFF2-40B4-BE49-F238E27FC236}">
                <a16:creationId xmlns:a16="http://schemas.microsoft.com/office/drawing/2014/main" id="{F5A82379-F360-4A07-99E4-5A7820C9C757}"/>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17739" y="2910980"/>
            <a:ext cx="7415868" cy="3851836"/>
          </a:xfrm>
          <a:prstGeom prst="rect">
            <a:avLst/>
          </a:prstGeom>
          <a:noFill/>
          <a:ln>
            <a:noFill/>
          </a:ln>
        </p:spPr>
      </p:pic>
    </p:spTree>
    <p:extLst>
      <p:ext uri="{BB962C8B-B14F-4D97-AF65-F5344CB8AC3E}">
        <p14:creationId xmlns:p14="http://schemas.microsoft.com/office/powerpoint/2010/main" val="3723991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DDE6E0-38A7-446A-BCB6-9C59D677AB72}"/>
              </a:ext>
            </a:extLst>
          </p:cNvPr>
          <p:cNvSpPr>
            <a:spLocks noGrp="1"/>
          </p:cNvSpPr>
          <p:nvPr>
            <p:ph type="title"/>
          </p:nvPr>
        </p:nvSpPr>
        <p:spPr>
          <a:xfrm>
            <a:off x="159391" y="120351"/>
            <a:ext cx="9588616" cy="2640559"/>
          </a:xfrm>
        </p:spPr>
        <p:txBody>
          <a:bodyPr>
            <a:normAutofit fontScale="90000"/>
          </a:bodyPr>
          <a:lstStyle/>
          <a:p>
            <a:r>
              <a:rPr lang="ru-RU" sz="1800" dirty="0" err="1">
                <a:solidFill>
                  <a:srgbClr val="7030A0"/>
                </a:solidFill>
                <a:effectLst/>
                <a:latin typeface="Verdana" panose="020B0604030504040204" pitchFamily="34" charset="0"/>
                <a:ea typeface="Times New Roman" panose="02020603050405020304" pitchFamily="18" charset="0"/>
              </a:rPr>
              <a:t>Суғориш</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тупроқдаги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микробиологик</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жараёнлар</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кечишига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ҳамда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ўсимликларнинг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солинган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ўғитлардан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тезроқ</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тўлиқроқ</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фойдаланишига</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фотосинтезнинг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кучайишига</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ўсимликларда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озиқ</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моддалари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тўпланишига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ва</a:t>
            </a:r>
            <a:r>
              <a:rPr lang="ru-RU" sz="1800" dirty="0">
                <a:solidFill>
                  <a:srgbClr val="7030A0"/>
                </a:solidFill>
                <a:effectLst/>
                <a:latin typeface="Verdana" panose="020B0604030504040204" pitchFamily="34" charset="0"/>
                <a:ea typeface="Times New Roman" panose="02020603050405020304" pitchFamily="18" charset="0"/>
              </a:rPr>
              <a:t> шу </a:t>
            </a:r>
            <a:r>
              <a:rPr lang="ru-RU" sz="1800" dirty="0" err="1">
                <a:solidFill>
                  <a:srgbClr val="7030A0"/>
                </a:solidFill>
                <a:effectLst/>
                <a:latin typeface="Verdana" panose="020B0604030504040204" pitchFamily="34" charset="0"/>
                <a:ea typeface="Times New Roman" panose="02020603050405020304" pitchFamily="18" charset="0"/>
              </a:rPr>
              <a:t>туфайли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дарахтларнинг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тезроқ</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ўсишига</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ҳосилдорлиги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совуққа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чидамлилиги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ошишига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ёрдам</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беради</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Суғориш</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чеклаб</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қўйилиб</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a:solidFill>
                  <a:srgbClr val="7030A0"/>
                </a:solidFill>
                <a:effectLst/>
                <a:latin typeface="Verdana" panose="020B0604030504040204" pitchFamily="34" charset="0"/>
                <a:ea typeface="Times New Roman" panose="02020603050405020304" pitchFamily="18" charset="0"/>
              </a:rPr>
              <a:t>нам </a:t>
            </a:r>
            <a:r>
              <a:rPr lang="ru-RU" sz="1800" dirty="0" err="1">
                <a:solidFill>
                  <a:srgbClr val="7030A0"/>
                </a:solidFill>
                <a:effectLst/>
                <a:latin typeface="Verdana" panose="020B0604030504040204" pitchFamily="34" charset="0"/>
                <a:ea typeface="Times New Roman" panose="02020603050405020304" pitchFamily="18" charset="0"/>
              </a:rPr>
              <a:t>етишмай</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қолган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тақдирда</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мева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дарахтлари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секинроқ</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ўсади</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уларнинг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барги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ҳосили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камаяди</a:t>
            </a:r>
            <a:r>
              <a:rPr lang="en-US"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хазонрезгилик</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барвақт</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бошланади</a:t>
            </a:r>
            <a:r>
              <a:rPr lang="en-US" sz="1800" dirty="0">
                <a:solidFill>
                  <a:srgbClr val="7030A0"/>
                </a:solidFill>
                <a:effectLst/>
                <a:latin typeface="Verdana" panose="020B0604030504040204" pitchFamily="34" charset="0"/>
                <a:ea typeface="Times New Roman" panose="02020603050405020304" pitchFamily="18" charset="0"/>
              </a:rPr>
              <a:t>.</a:t>
            </a:r>
            <a:r>
              <a:rPr lang="ru-RU" sz="1800" dirty="0">
                <a:solidFill>
                  <a:srgbClr val="222222"/>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Ўзбекистонда</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кенг</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кўламли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ишлар</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амалга</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оширилмоқда</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Томчилатиб</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суғориш</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усули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ўзининг</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юқори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самарадорлиги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яъни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сув</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ресурслари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чекланганлик</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шароитида</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кам</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сув</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сарфлаб</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барқарор</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юқори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ҳосил</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олиш</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имконини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бериши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билан</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ажралиб</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туради</a:t>
            </a:r>
            <a:r>
              <a:rPr lang="ru-RU" sz="2000" dirty="0">
                <a:solidFill>
                  <a:srgbClr val="7030A0"/>
                </a:solidFill>
                <a:effectLst/>
                <a:latin typeface="Verdana" panose="020B0604030504040204" pitchFamily="34" charset="0"/>
                <a:ea typeface="Times New Roman" panose="02020603050405020304" pitchFamily="18" charset="0"/>
              </a:rPr>
              <a:t>.</a:t>
            </a:r>
            <a:br>
              <a:rPr lang="ru-RU" sz="2000" dirty="0">
                <a:solidFill>
                  <a:srgbClr val="7030A0"/>
                </a:solidFill>
                <a:effectLst/>
                <a:latin typeface="Times New Roman" panose="02020603050405020304" pitchFamily="18" charset="0"/>
                <a:ea typeface="Times New Roman" panose="02020603050405020304" pitchFamily="18" charset="0"/>
              </a:rPr>
            </a:br>
            <a:br>
              <a:rPr lang="ru-RU" sz="1800" dirty="0">
                <a:solidFill>
                  <a:srgbClr val="7030A0"/>
                </a:solidFill>
                <a:effectLst/>
                <a:latin typeface="Times New Roman" panose="02020603050405020304" pitchFamily="18" charset="0"/>
                <a:ea typeface="Times New Roman" panose="02020603050405020304" pitchFamily="18" charset="0"/>
              </a:rPr>
            </a:br>
            <a:endParaRPr lang="ru-RU" sz="2000" dirty="0">
              <a:solidFill>
                <a:srgbClr val="7030A0"/>
              </a:solidFill>
            </a:endParaRPr>
          </a:p>
        </p:txBody>
      </p:sp>
      <p:pic>
        <p:nvPicPr>
          <p:cNvPr id="4" name="Объект 3">
            <a:extLst>
              <a:ext uri="{FF2B5EF4-FFF2-40B4-BE49-F238E27FC236}">
                <a16:creationId xmlns:a16="http://schemas.microsoft.com/office/drawing/2014/main" id="{CF53BEDF-A1FB-4DFB-A22F-89FA27F5044E}"/>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7798" y="2860646"/>
            <a:ext cx="6753138" cy="3691155"/>
          </a:xfrm>
          <a:prstGeom prst="rect">
            <a:avLst/>
          </a:prstGeom>
          <a:noFill/>
          <a:ln>
            <a:noFill/>
          </a:ln>
        </p:spPr>
      </p:pic>
    </p:spTree>
    <p:extLst>
      <p:ext uri="{BB962C8B-B14F-4D97-AF65-F5344CB8AC3E}">
        <p14:creationId xmlns:p14="http://schemas.microsoft.com/office/powerpoint/2010/main" val="2191185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509A00-CBF8-4126-A1D8-B5FD9B6BD6F7}"/>
              </a:ext>
            </a:extLst>
          </p:cNvPr>
          <p:cNvSpPr>
            <a:spLocks noGrp="1"/>
          </p:cNvSpPr>
          <p:nvPr>
            <p:ph type="title"/>
          </p:nvPr>
        </p:nvSpPr>
        <p:spPr>
          <a:xfrm>
            <a:off x="192947" y="103574"/>
            <a:ext cx="9697673" cy="2245344"/>
          </a:xfrm>
        </p:spPr>
        <p:txBody>
          <a:bodyPr>
            <a:normAutofit fontScale="90000"/>
          </a:bodyPr>
          <a:lstStyle/>
          <a:p>
            <a:r>
              <a:rPr lang="ru-RU" sz="1800" dirty="0">
                <a:solidFill>
                  <a:srgbClr val="7030A0"/>
                </a:solidFill>
                <a:effectLst/>
                <a:latin typeface="Verdana" panose="020B0604030504040204" pitchFamily="34" charset="0"/>
                <a:ea typeface="Times New Roman" panose="02020603050405020304" pitchFamily="18" charset="0"/>
              </a:rPr>
              <a:t>Шу </a:t>
            </a:r>
            <a:r>
              <a:rPr lang="ru-RU" sz="1800" dirty="0" err="1">
                <a:solidFill>
                  <a:srgbClr val="7030A0"/>
                </a:solidFill>
                <a:effectLst/>
                <a:latin typeface="Verdana" panose="020B0604030504040204" pitchFamily="34" charset="0"/>
                <a:ea typeface="Times New Roman" panose="02020603050405020304" pitchFamily="18" charset="0"/>
              </a:rPr>
              <a:t>билан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бирга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томчилатиб</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суғориш</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технологиясини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жорий</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қилган</a:t>
            </a:r>
            <a:r>
              <a:rPr lang="ru-RU" sz="1800" dirty="0">
                <a:solidFill>
                  <a:srgbClr val="7030A0"/>
                </a:solidFill>
                <a:effectLst/>
                <a:latin typeface="Verdana" panose="020B0604030504040204" pitchFamily="34" charset="0"/>
                <a:ea typeface="Times New Roman" panose="02020603050405020304" pitchFamily="18" charset="0"/>
              </a:rPr>
              <a:t> фермер </a:t>
            </a:r>
            <a:r>
              <a:rPr lang="ru-RU" sz="1800" dirty="0" err="1">
                <a:solidFill>
                  <a:srgbClr val="7030A0"/>
                </a:solidFill>
                <a:effectLst/>
                <a:latin typeface="Verdana" panose="020B0604030504040204" pitchFamily="34" charset="0"/>
                <a:ea typeface="Times New Roman" panose="02020603050405020304" pitchFamily="18" charset="0"/>
              </a:rPr>
              <a:t>хўжаликлари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ушбу</a:t>
            </a:r>
            <a:r>
              <a:rPr lang="ru-RU" sz="1800" dirty="0">
                <a:solidFill>
                  <a:srgbClr val="7030A0"/>
                </a:solidFill>
                <a:effectLst/>
                <a:latin typeface="Verdana" panose="020B0604030504040204" pitchFamily="34" charset="0"/>
                <a:ea typeface="Times New Roman" panose="02020603050405020304" pitchFamily="18" charset="0"/>
              </a:rPr>
              <a:t> технология </a:t>
            </a:r>
            <a:r>
              <a:rPr lang="ru-RU" sz="1800" dirty="0" err="1">
                <a:solidFill>
                  <a:srgbClr val="7030A0"/>
                </a:solidFill>
                <a:effectLst/>
                <a:latin typeface="Verdana" panose="020B0604030504040204" pitchFamily="34" charset="0"/>
                <a:ea typeface="Times New Roman" panose="02020603050405020304" pitchFamily="18" charset="0"/>
              </a:rPr>
              <a:t>жорий</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қилинган</a:t>
            </a:r>
            <a:r>
              <a:rPr lang="ru-RU" sz="1800" dirty="0">
                <a:solidFill>
                  <a:srgbClr val="7030A0"/>
                </a:solidFill>
                <a:effectLst/>
                <a:latin typeface="Verdana" panose="020B0604030504040204" pitchFamily="34" charset="0"/>
                <a:ea typeface="Times New Roman" panose="02020603050405020304" pitchFamily="18" charset="0"/>
              </a:rPr>
              <a:t> ер </a:t>
            </a:r>
            <a:r>
              <a:rPr lang="ru-RU" sz="1800" dirty="0" err="1">
                <a:solidFill>
                  <a:srgbClr val="7030A0"/>
                </a:solidFill>
                <a:effectLst/>
                <a:latin typeface="Verdana" panose="020B0604030504040204" pitchFamily="34" charset="0"/>
                <a:ea typeface="Times New Roman" panose="02020603050405020304" pitchFamily="18" charset="0"/>
              </a:rPr>
              <a:t>майдони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бўйича</a:t>
            </a:r>
            <a:r>
              <a:rPr lang="ru-RU" sz="1800" dirty="0">
                <a:solidFill>
                  <a:srgbClr val="7030A0"/>
                </a:solidFill>
                <a:effectLst/>
                <a:latin typeface="Verdana" panose="020B0604030504040204" pitchFamily="34" charset="0"/>
                <a:ea typeface="Times New Roman" panose="02020603050405020304" pitchFamily="18" charset="0"/>
              </a:rPr>
              <a:t> 5 </a:t>
            </a:r>
            <a:r>
              <a:rPr lang="ru-RU" sz="1800" dirty="0" err="1">
                <a:solidFill>
                  <a:srgbClr val="7030A0"/>
                </a:solidFill>
                <a:effectLst/>
                <a:latin typeface="Verdana" panose="020B0604030504040204" pitchFamily="34" charset="0"/>
                <a:ea typeface="Times New Roman" panose="02020603050405020304" pitchFamily="18" charset="0"/>
              </a:rPr>
              <a:t>йил</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муддатга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ягона</a:t>
            </a:r>
            <a:r>
              <a:rPr lang="ru-RU" sz="1800" dirty="0">
                <a:solidFill>
                  <a:srgbClr val="7030A0"/>
                </a:solidFill>
                <a:effectLst/>
                <a:latin typeface="Verdana" panose="020B0604030504040204" pitchFamily="34" charset="0"/>
                <a:ea typeface="Times New Roman" panose="02020603050405020304" pitchFamily="18" charset="0"/>
              </a:rPr>
              <a:t> ер </a:t>
            </a:r>
            <a:r>
              <a:rPr lang="ru-RU" sz="1800" dirty="0" err="1">
                <a:solidFill>
                  <a:srgbClr val="7030A0"/>
                </a:solidFill>
                <a:effectLst/>
                <a:latin typeface="Verdana" panose="020B0604030504040204" pitchFamily="34" charset="0"/>
                <a:ea typeface="Times New Roman" panose="02020603050405020304" pitchFamily="18" charset="0"/>
              </a:rPr>
              <a:t>солиғи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тўлашдан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озод</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этилиши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юзасидан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Солиқ</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кодексига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ўзгартиришлар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киритилди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Келгусида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янгидан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ташкил</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этиладиган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боғлар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учун</a:t>
            </a:r>
            <a:r>
              <a:rPr lang="ru-RU" sz="1800" dirty="0">
                <a:solidFill>
                  <a:srgbClr val="7030A0"/>
                </a:solidFill>
                <a:effectLst/>
                <a:latin typeface="Verdana" panose="020B0604030504040204" pitchFamily="34" charset="0"/>
                <a:ea typeface="Times New Roman" panose="02020603050405020304" pitchFamily="18" charset="0"/>
              </a:rPr>
              <a:t> ер </a:t>
            </a:r>
            <a:r>
              <a:rPr lang="ru-RU" sz="1800" dirty="0" err="1">
                <a:solidFill>
                  <a:srgbClr val="7030A0"/>
                </a:solidFill>
                <a:effectLst/>
                <a:latin typeface="Verdana" panose="020B0604030504040204" pitchFamily="34" charset="0"/>
                <a:ea typeface="Times New Roman" panose="02020603050405020304" pitchFamily="18" charset="0"/>
              </a:rPr>
              <a:t>ажратиш</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фақатгина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ушбу</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майдонларда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томчилатиб</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суғориш</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тизими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ҳамда</a:t>
            </a:r>
            <a:r>
              <a:rPr lang="ru-RU" sz="1800" dirty="0">
                <a:solidFill>
                  <a:srgbClr val="7030A0"/>
                </a:solidFill>
                <a:effectLst/>
                <a:latin typeface="Verdana" panose="020B0604030504040204" pitchFamily="34" charset="0"/>
                <a:ea typeface="Times New Roman" panose="02020603050405020304" pitchFamily="18" charset="0"/>
              </a:rPr>
              <a:t> шу </a:t>
            </a:r>
            <a:r>
              <a:rPr lang="ru-RU" sz="1800" dirty="0" err="1">
                <a:solidFill>
                  <a:srgbClr val="7030A0"/>
                </a:solidFill>
                <a:effectLst/>
                <a:latin typeface="Verdana" panose="020B0604030504040204" pitchFamily="34" charset="0"/>
                <a:ea typeface="Times New Roman" panose="02020603050405020304" pitchFamily="18" charset="0"/>
              </a:rPr>
              <a:t>каби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сувни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тежайдиган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технологияларни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жорий</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этиш</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шарти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билан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амалга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оширилиши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белгиланган</a:t>
            </a:r>
            <a:r>
              <a:rPr lang="ru-RU" sz="1800" dirty="0">
                <a:solidFill>
                  <a:srgbClr val="7030A0"/>
                </a:solidFill>
                <a:effectLst/>
                <a:latin typeface="Verdana" panose="020B0604030504040204" pitchFamily="34" charset="0"/>
                <a:ea typeface="Times New Roman" panose="02020603050405020304" pitchFamily="18" charset="0"/>
              </a:rPr>
              <a:t>.</a:t>
            </a:r>
            <a:r>
              <a:rPr lang="ru-RU" sz="18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Томчилатиб</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суғориш</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тизимининг</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ўзига</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хослиги</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унинг</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босим</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остида</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ишловчи</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сув</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тақсимловчи</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дои-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мий</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тармоқдан</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иборатлиги</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билан</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r>
              <a:rPr lang="ru-RU" sz="2000" dirty="0" err="1">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белгиланади</a:t>
            </a:r>
            <a:r>
              <a:rPr lang="ru-RU" sz="2000" dirty="0">
                <a:solidFill>
                  <a:srgbClr val="7030A0"/>
                </a:solidFill>
                <a:effectLst/>
                <a:latin typeface="Verdana" panose="020B0604030504040204" pitchFamily="34" charset="0"/>
                <a:ea typeface="Calibri" panose="020F0502020204030204" pitchFamily="34" charset="0"/>
                <a:cs typeface="Times New Roman" panose="02020603050405020304" pitchFamily="18" charset="0"/>
              </a:rPr>
              <a:t>. </a:t>
            </a:r>
            <a:br>
              <a:rPr lang="ru-RU" sz="2000" dirty="0">
                <a:solidFill>
                  <a:srgbClr val="7030A0"/>
                </a:solidFill>
                <a:effectLst/>
                <a:latin typeface="Times New Roman" panose="02020603050405020304" pitchFamily="18" charset="0"/>
                <a:ea typeface="Times New Roman" panose="02020603050405020304" pitchFamily="18" charset="0"/>
              </a:rPr>
            </a:br>
            <a:endParaRPr lang="ru-RU" sz="2000" dirty="0">
              <a:solidFill>
                <a:srgbClr val="7030A0"/>
              </a:solidFill>
            </a:endParaRPr>
          </a:p>
        </p:txBody>
      </p:sp>
      <p:pic>
        <p:nvPicPr>
          <p:cNvPr id="4" name="Объект 3">
            <a:extLst>
              <a:ext uri="{FF2B5EF4-FFF2-40B4-BE49-F238E27FC236}">
                <a16:creationId xmlns:a16="http://schemas.microsoft.com/office/drawing/2014/main" id="{4A19B029-E34D-4946-8DB3-FCA46D4FD3F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67407" y="2348918"/>
            <a:ext cx="7130642" cy="4018326"/>
          </a:xfrm>
          <a:prstGeom prst="rect">
            <a:avLst/>
          </a:prstGeom>
          <a:noFill/>
          <a:ln>
            <a:noFill/>
          </a:ln>
        </p:spPr>
      </p:pic>
    </p:spTree>
    <p:extLst>
      <p:ext uri="{BB962C8B-B14F-4D97-AF65-F5344CB8AC3E}">
        <p14:creationId xmlns:p14="http://schemas.microsoft.com/office/powerpoint/2010/main" val="842755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DA1DF4-0335-40EB-AE22-B7B28E2FD1B7}"/>
              </a:ext>
            </a:extLst>
          </p:cNvPr>
          <p:cNvSpPr>
            <a:spLocks noGrp="1"/>
          </p:cNvSpPr>
          <p:nvPr>
            <p:ph type="title"/>
          </p:nvPr>
        </p:nvSpPr>
        <p:spPr>
          <a:xfrm>
            <a:off x="114248" y="134223"/>
            <a:ext cx="9722840" cy="2869035"/>
          </a:xfrm>
        </p:spPr>
        <p:txBody>
          <a:bodyPr>
            <a:noAutofit/>
          </a:bodyPr>
          <a:lstStyle/>
          <a:p>
            <a:r>
              <a:rPr lang="ru-RU" sz="1800" dirty="0" err="1">
                <a:solidFill>
                  <a:srgbClr val="7030A0"/>
                </a:solidFill>
                <a:effectLst/>
                <a:latin typeface="Verdana" panose="020B0604030504040204" pitchFamily="34" charset="0"/>
                <a:ea typeface="Times New Roman" panose="02020603050405020304" pitchFamily="18" charset="0"/>
              </a:rPr>
              <a:t>Суғориш</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шланглари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диаметри</a:t>
            </a:r>
            <a:r>
              <a:rPr lang="ru-RU" sz="1800" dirty="0">
                <a:solidFill>
                  <a:srgbClr val="7030A0"/>
                </a:solidFill>
                <a:effectLst/>
                <a:latin typeface="Verdana" panose="020B0604030504040204" pitchFamily="34" charset="0"/>
                <a:ea typeface="Times New Roman" panose="02020603050405020304" pitchFamily="18" charset="0"/>
              </a:rPr>
              <a:t> 16-25 мм ли </a:t>
            </a:r>
            <a:r>
              <a:rPr lang="ru-RU" sz="1800" dirty="0" err="1">
                <a:solidFill>
                  <a:srgbClr val="7030A0"/>
                </a:solidFill>
                <a:effectLst/>
                <a:latin typeface="Verdana" panose="020B0604030504040204" pitchFamily="34" charset="0"/>
                <a:ea typeface="Times New Roman" panose="02020603050405020304" pitchFamily="18" charset="0"/>
              </a:rPr>
              <a:t>полиэтилендан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тайёрланади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Боғларда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қўлланиладиган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шлангларда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томчилатгичлар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ҳар</a:t>
            </a:r>
            <a:r>
              <a:rPr lang="ru-RU" sz="1800" dirty="0">
                <a:solidFill>
                  <a:srgbClr val="7030A0"/>
                </a:solidFill>
                <a:effectLst/>
                <a:latin typeface="Verdana" panose="020B0604030504040204" pitchFamily="34" charset="0"/>
                <a:ea typeface="Times New Roman" panose="02020603050405020304" pitchFamily="18" charset="0"/>
              </a:rPr>
              <a:t> 50 см </a:t>
            </a:r>
            <a:r>
              <a:rPr lang="ru-RU" sz="1800" dirty="0" err="1">
                <a:solidFill>
                  <a:srgbClr val="7030A0"/>
                </a:solidFill>
                <a:effectLst/>
                <a:latin typeface="Verdana" panose="020B0604030504040204" pitchFamily="34" charset="0"/>
                <a:ea typeface="Times New Roman" panose="02020603050405020304" pitchFamily="18" charset="0"/>
              </a:rPr>
              <a:t>масофада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жойлашган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бўлиши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соатига</a:t>
            </a:r>
            <a:r>
              <a:rPr lang="ru-RU" sz="1800" dirty="0">
                <a:solidFill>
                  <a:srgbClr val="7030A0"/>
                </a:solidFill>
                <a:effectLst/>
                <a:latin typeface="Verdana" panose="020B0604030504040204" pitchFamily="34" charset="0"/>
                <a:ea typeface="Times New Roman" panose="02020603050405020304" pitchFamily="18" charset="0"/>
              </a:rPr>
              <a:t> 1,6-2 литр </a:t>
            </a:r>
            <a:r>
              <a:rPr lang="ru-RU" sz="1800" dirty="0" err="1">
                <a:solidFill>
                  <a:srgbClr val="7030A0"/>
                </a:solidFill>
                <a:effectLst/>
                <a:latin typeface="Verdana" panose="020B0604030504040204" pitchFamily="34" charset="0"/>
                <a:ea typeface="Times New Roman" panose="02020603050405020304" pitchFamily="18" charset="0"/>
              </a:rPr>
              <a:t>сув</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тушириш</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имконига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бўлиши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керак</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Пакана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ва</a:t>
            </a:r>
            <a:r>
              <a:rPr lang="ru-RU" sz="1800" dirty="0">
                <a:solidFill>
                  <a:srgbClr val="7030A0"/>
                </a:solidFill>
                <a:effectLst/>
                <a:latin typeface="Verdana" panose="020B0604030504040204" pitchFamily="34" charset="0"/>
                <a:ea typeface="Times New Roman" panose="02020603050405020304" pitchFamily="18" charset="0"/>
              </a:rPr>
              <a:t> ярим </a:t>
            </a:r>
            <a:r>
              <a:rPr lang="ru-RU" sz="1800" dirty="0" err="1">
                <a:solidFill>
                  <a:srgbClr val="7030A0"/>
                </a:solidFill>
                <a:effectLst/>
                <a:latin typeface="Verdana" panose="020B0604030504040204" pitchFamily="34" charset="0"/>
                <a:ea typeface="Times New Roman" panose="02020603050405020304" pitchFamily="18" charset="0"/>
              </a:rPr>
              <a:t>пакана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олма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боғларида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ҳар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бир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дарахт</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қатори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учун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бир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ёки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икки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қатор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намлагич</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шлангларини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ўрнатишга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тўғри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келиши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мумкин</a:t>
            </a:r>
            <a:r>
              <a:rPr lang="ru-RU" sz="1800" dirty="0">
                <a:solidFill>
                  <a:srgbClr val="7030A0"/>
                </a:solidFill>
                <a:effectLst/>
                <a:latin typeface="Verdana" panose="020B0604030504040204" pitchFamily="34" charset="0"/>
                <a:ea typeface="Times New Roman" panose="02020603050405020304" pitchFamily="18" charset="0"/>
              </a:rPr>
              <a:t>. Ярим </a:t>
            </a:r>
            <a:r>
              <a:rPr lang="ru-RU" sz="1800" dirty="0" err="1">
                <a:solidFill>
                  <a:srgbClr val="7030A0"/>
                </a:solidFill>
                <a:effectLst/>
                <a:latin typeface="Verdana" panose="020B0604030504040204" pitchFamily="34" charset="0"/>
                <a:ea typeface="Times New Roman" panose="02020603050405020304" pitchFamily="18" charset="0"/>
              </a:rPr>
              <a:t>пакана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олма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боғларида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икки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қаторли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шлангларни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қўйиш</a:t>
            </a:r>
            <a:r>
              <a:rPr lang="ru-RU" sz="1800" dirty="0">
                <a:solidFill>
                  <a:srgbClr val="7030A0"/>
                </a:solidFill>
                <a:effectLst/>
                <a:latin typeface="Verdana" panose="020B0604030504040204" pitchFamily="34" charset="0"/>
                <a:ea typeface="Times New Roman" panose="02020603050405020304" pitchFamily="18" charset="0"/>
              </a:rPr>
              <a:t> жуда </a:t>
            </a:r>
            <a:r>
              <a:rPr lang="ru-RU" sz="1800" dirty="0" err="1">
                <a:solidFill>
                  <a:srgbClr val="7030A0"/>
                </a:solidFill>
                <a:effectLst/>
                <a:latin typeface="Verdana" panose="020B0604030504040204" pitchFamily="34" charset="0"/>
                <a:ea typeface="Times New Roman" panose="02020603050405020304" pitchFamily="18" charset="0"/>
              </a:rPr>
              <a:t>муҳимдир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Боғнинг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максимал</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сув</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талаби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дарахтлар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вояга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етганда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мевали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дарахт</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турига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қараб</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ёзнинг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иссиқ</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кунларида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талаб</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этадиган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миқдоридан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келиб</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чиқиб</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белгиланади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Тошкент</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вилояти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учун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олма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дарахтларига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бир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кунда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гектарига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максимал</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сув</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талаби</a:t>
            </a:r>
            <a:r>
              <a:rPr lang="ru-RU" sz="1800" dirty="0">
                <a:solidFill>
                  <a:srgbClr val="7030A0"/>
                </a:solidFill>
                <a:effectLst/>
                <a:latin typeface="Verdana" panose="020B0604030504040204" pitchFamily="34" charset="0"/>
                <a:ea typeface="Times New Roman" panose="02020603050405020304" pitchFamily="18" charset="0"/>
              </a:rPr>
              <a:t> 60–70 метр </a:t>
            </a:r>
            <a:r>
              <a:rPr lang="ru-RU" sz="1800" dirty="0" err="1">
                <a:solidFill>
                  <a:srgbClr val="7030A0"/>
                </a:solidFill>
                <a:effectLst/>
                <a:latin typeface="Verdana" panose="020B0604030504040204" pitchFamily="34" charset="0"/>
                <a:ea typeface="Times New Roman" panose="02020603050405020304" pitchFamily="18" charset="0"/>
              </a:rPr>
              <a:t>кубга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тенг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бўлиши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мумкин</a:t>
            </a:r>
            <a:r>
              <a:rPr lang="ru-RU" sz="1800" dirty="0">
                <a:solidFill>
                  <a:srgbClr val="7030A0"/>
                </a:solidFill>
                <a:effectLst/>
                <a:latin typeface="Verdana" panose="020B0604030504040204" pitchFamily="34" charset="0"/>
                <a:ea typeface="Times New Roman" panose="02020603050405020304" pitchFamily="18" charset="0"/>
              </a:rPr>
              <a:t>.</a:t>
            </a:r>
            <a:br>
              <a:rPr lang="ru-RU" sz="1800" dirty="0">
                <a:solidFill>
                  <a:srgbClr val="7030A0"/>
                </a:solidFill>
                <a:effectLst/>
                <a:latin typeface="Times New Roman" panose="02020603050405020304" pitchFamily="18" charset="0"/>
                <a:ea typeface="Times New Roman" panose="02020603050405020304" pitchFamily="18" charset="0"/>
              </a:rPr>
            </a:br>
            <a:endParaRPr lang="ru-RU" sz="1800" dirty="0">
              <a:solidFill>
                <a:srgbClr val="7030A0"/>
              </a:solidFill>
            </a:endParaRPr>
          </a:p>
        </p:txBody>
      </p:sp>
      <p:pic>
        <p:nvPicPr>
          <p:cNvPr id="4" name="Объект 3">
            <a:extLst>
              <a:ext uri="{FF2B5EF4-FFF2-40B4-BE49-F238E27FC236}">
                <a16:creationId xmlns:a16="http://schemas.microsoft.com/office/drawing/2014/main" id="{9603D0F4-EBE4-4141-A476-413249DE953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42240" y="3129095"/>
            <a:ext cx="7197754" cy="3594682"/>
          </a:xfrm>
          <a:prstGeom prst="rect">
            <a:avLst/>
          </a:prstGeom>
          <a:noFill/>
          <a:ln>
            <a:noFill/>
          </a:ln>
        </p:spPr>
      </p:pic>
    </p:spTree>
    <p:extLst>
      <p:ext uri="{BB962C8B-B14F-4D97-AF65-F5344CB8AC3E}">
        <p14:creationId xmlns:p14="http://schemas.microsoft.com/office/powerpoint/2010/main" val="2001589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6702C0-4A88-44EB-B33D-16AF68F8A30F}"/>
              </a:ext>
            </a:extLst>
          </p:cNvPr>
          <p:cNvSpPr>
            <a:spLocks noGrp="1"/>
          </p:cNvSpPr>
          <p:nvPr>
            <p:ph type="title"/>
          </p:nvPr>
        </p:nvSpPr>
        <p:spPr>
          <a:xfrm>
            <a:off x="343948" y="95184"/>
            <a:ext cx="9496337" cy="2640559"/>
          </a:xfrm>
        </p:spPr>
        <p:txBody>
          <a:bodyPr>
            <a:normAutofit fontScale="90000"/>
          </a:bodyPr>
          <a:lstStyle/>
          <a:p>
            <a:r>
              <a:rPr lang="ru-RU" sz="1800" dirty="0">
                <a:solidFill>
                  <a:srgbClr val="7030A0"/>
                </a:solidFill>
                <a:effectLst/>
                <a:latin typeface="Verdana" panose="020B0604030504040204" pitchFamily="34" charset="0"/>
                <a:ea typeface="Times New Roman" panose="02020603050405020304" pitchFamily="18" charset="0"/>
              </a:rPr>
              <a:t>Минерал </a:t>
            </a:r>
            <a:r>
              <a:rPr lang="ru-RU" sz="1800" dirty="0" err="1">
                <a:solidFill>
                  <a:srgbClr val="7030A0"/>
                </a:solidFill>
                <a:effectLst/>
                <a:latin typeface="Verdana" panose="020B0604030504040204" pitchFamily="34" charset="0"/>
                <a:ea typeface="Times New Roman" panose="02020603050405020304" pitchFamily="18" charset="0"/>
              </a:rPr>
              <a:t>ўғитнинг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эритилган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ҳолда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берилиши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эвазига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эса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унинг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самарадорлиги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бир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неча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баробарга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ортиб</a:t>
            </a:r>
            <a:r>
              <a:rPr lang="ru-RU" sz="1800" dirty="0">
                <a:solidFill>
                  <a:srgbClr val="7030A0"/>
                </a:solidFill>
                <a:effectLst/>
                <a:latin typeface="Verdana" panose="020B0604030504040204" pitchFamily="34" charset="0"/>
                <a:ea typeface="Times New Roman" panose="02020603050405020304" pitchFamily="18" charset="0"/>
              </a:rPr>
              <a:t>, 50 </a:t>
            </a:r>
            <a:r>
              <a:rPr lang="ru-RU" sz="1800" dirty="0" err="1">
                <a:solidFill>
                  <a:srgbClr val="7030A0"/>
                </a:solidFill>
                <a:effectLst/>
                <a:latin typeface="Verdana" panose="020B0604030504040204" pitchFamily="34" charset="0"/>
                <a:ea typeface="Times New Roman" panose="02020603050405020304" pitchFamily="18" charset="0"/>
              </a:rPr>
              <a:t>фоизгача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иқтисод</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қилишга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эришилади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ҳамда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ўсимлик</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озуқа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моддалар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билан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яхши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тўйинади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Экинга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сув</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озиқ</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моддалар</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унинг</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эҳтиёжига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мос</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равишда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кичик</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миқдорларда</a:t>
            </a:r>
            <a:r>
              <a:rPr lang="ru-RU" sz="1800" dirty="0">
                <a:solidFill>
                  <a:srgbClr val="7030A0"/>
                </a:solidFill>
                <a:effectLst/>
                <a:latin typeface="Verdana" panose="020B0604030504040204" pitchFamily="34" charset="0"/>
                <a:ea typeface="Times New Roman" panose="02020603050405020304" pitchFamily="18" charset="0"/>
              </a:rPr>
              <a:t> тез-тез </a:t>
            </a:r>
            <a:r>
              <a:rPr lang="ru-RU" sz="1800" dirty="0" err="1">
                <a:solidFill>
                  <a:srgbClr val="7030A0"/>
                </a:solidFill>
                <a:effectLst/>
                <a:latin typeface="Verdana" panose="020B0604030504040204" pitchFamily="34" charset="0"/>
                <a:ea typeface="Times New Roman" panose="02020603050405020304" pitchFamily="18" charset="0"/>
              </a:rPr>
              <a:t>берилади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Дарахтларни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тупроқдаги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элементларни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яхши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ўзлаштириши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ва</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ўсиши</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учун</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кислородга</a:t>
            </a:r>
            <a:r>
              <a:rPr lang="ru-RU" sz="1800" dirty="0">
                <a:solidFill>
                  <a:srgbClr val="7030A0"/>
                </a:solidFill>
                <a:effectLst/>
                <a:latin typeface="Verdana" panose="020B0604030504040204" pitchFamily="34" charset="0"/>
                <a:ea typeface="Times New Roman" panose="02020603050405020304" pitchFamily="18" charset="0"/>
              </a:rPr>
              <a:t> бой </a:t>
            </a:r>
            <a:r>
              <a:rPr lang="ru-RU" sz="1800" dirty="0" err="1">
                <a:solidFill>
                  <a:srgbClr val="7030A0"/>
                </a:solidFill>
                <a:effectLst/>
                <a:latin typeface="Verdana" panose="020B0604030504040204" pitchFamily="34" charset="0"/>
                <a:ea typeface="Times New Roman" panose="02020603050405020304" pitchFamily="18" charset="0"/>
              </a:rPr>
              <a:t>муҳит</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пайдо</a:t>
            </a:r>
            <a:r>
              <a:rPr lang="ru-RU" sz="1800" dirty="0">
                <a:solidFill>
                  <a:srgbClr val="7030A0"/>
                </a:solidFill>
                <a:effectLst/>
                <a:latin typeface="Verdana" panose="020B0604030504040204" pitchFamily="34" charset="0"/>
                <a:ea typeface="Times New Roman" panose="02020603050405020304" pitchFamily="18" charset="0"/>
              </a:rPr>
              <a:t> </a:t>
            </a:r>
            <a:r>
              <a:rPr lang="ru-RU" sz="1800" dirty="0" err="1">
                <a:solidFill>
                  <a:srgbClr val="7030A0"/>
                </a:solidFill>
                <a:effectLst/>
                <a:latin typeface="Verdana" panose="020B0604030504040204" pitchFamily="34" charset="0"/>
                <a:ea typeface="Times New Roman" panose="02020603050405020304" pitchFamily="18" charset="0"/>
              </a:rPr>
              <a:t>бўлади</a:t>
            </a:r>
            <a:r>
              <a:rPr lang="ru-RU" sz="1800" dirty="0">
                <a:solidFill>
                  <a:srgbClr val="7030A0"/>
                </a:solidFill>
                <a:effectLst/>
                <a:latin typeface="Verdana" panose="020B0604030504040204" pitchFamily="34" charset="0"/>
                <a:ea typeface="Times New Roman" panose="02020603050405020304" pitchFamily="18" charset="0"/>
              </a:rPr>
              <a:t>.</a:t>
            </a:r>
            <a:r>
              <a:rPr lang="ru-RU" sz="1800" dirty="0">
                <a:solidFill>
                  <a:srgbClr val="222222"/>
                </a:solidFill>
                <a:effectLst/>
                <a:latin typeface="Verdana" panose="020B0604030504040204" pitchFamily="34" charset="0"/>
                <a:ea typeface="Times New Roman" panose="02020603050405020304" pitchFamily="18" charset="0"/>
              </a:rPr>
              <a:t> </a:t>
            </a:r>
            <a:r>
              <a:rPr lang="ru-RU" sz="2000" dirty="0">
                <a:solidFill>
                  <a:srgbClr val="7030A0"/>
                </a:solidFill>
                <a:effectLst/>
                <a:latin typeface="Verdana" panose="020B0604030504040204" pitchFamily="34" charset="0"/>
                <a:ea typeface="Times New Roman" panose="02020603050405020304" pitchFamily="18" charset="0"/>
              </a:rPr>
              <a:t>Ушбу </a:t>
            </a:r>
            <a:r>
              <a:rPr lang="ru-RU" sz="2000" dirty="0" err="1">
                <a:solidFill>
                  <a:srgbClr val="7030A0"/>
                </a:solidFill>
                <a:effectLst/>
                <a:latin typeface="Verdana" panose="020B0604030504040204" pitchFamily="34" charset="0"/>
                <a:ea typeface="Times New Roman" panose="02020603050405020304" pitchFamily="18" charset="0"/>
              </a:rPr>
              <a:t>усулда</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суғоришнинг</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асосий</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фойдаси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шундан</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иборатки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сув</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ўсимликнинг</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фақат</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илдизига</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боради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Сув</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ва</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ўғитлар</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бериш</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тартибини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бошқариш</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ўсимликларнинг</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ўсишини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тезлаштириш</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ёки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секинлаштириш</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имконини</a:t>
            </a:r>
            <a:r>
              <a:rPr lang="ru-RU" sz="2000" dirty="0">
                <a:solidFill>
                  <a:srgbClr val="7030A0"/>
                </a:solidFill>
                <a:effectLst/>
                <a:latin typeface="Verdana" panose="020B0604030504040204" pitchFamily="34" charset="0"/>
                <a:ea typeface="Times New Roman" panose="02020603050405020304" pitchFamily="18" charset="0"/>
              </a:rPr>
              <a:t> </a:t>
            </a:r>
            <a:r>
              <a:rPr lang="ru-RU" sz="2000" dirty="0" err="1">
                <a:solidFill>
                  <a:srgbClr val="7030A0"/>
                </a:solidFill>
                <a:effectLst/>
                <a:latin typeface="Verdana" panose="020B0604030504040204" pitchFamily="34" charset="0"/>
                <a:ea typeface="Times New Roman" panose="02020603050405020304" pitchFamily="18" charset="0"/>
              </a:rPr>
              <a:t>беради</a:t>
            </a:r>
            <a:r>
              <a:rPr lang="ru-RU" sz="2000" dirty="0">
                <a:solidFill>
                  <a:srgbClr val="7030A0"/>
                </a:solidFill>
                <a:effectLst/>
                <a:latin typeface="Verdana" panose="020B0604030504040204" pitchFamily="34" charset="0"/>
                <a:ea typeface="Times New Roman" panose="02020603050405020304" pitchFamily="18" charset="0"/>
              </a:rPr>
              <a:t>.</a:t>
            </a:r>
            <a:br>
              <a:rPr lang="ru-RU" sz="2000" dirty="0">
                <a:solidFill>
                  <a:srgbClr val="7030A0"/>
                </a:solidFill>
                <a:effectLst/>
                <a:latin typeface="Times New Roman" panose="02020603050405020304" pitchFamily="18" charset="0"/>
                <a:ea typeface="Times New Roman" panose="02020603050405020304" pitchFamily="18" charset="0"/>
              </a:rPr>
            </a:br>
            <a:br>
              <a:rPr lang="ru-RU" sz="2000" dirty="0">
                <a:solidFill>
                  <a:srgbClr val="7030A0"/>
                </a:solidFill>
                <a:effectLst/>
                <a:latin typeface="Times New Roman" panose="02020603050405020304" pitchFamily="18" charset="0"/>
                <a:ea typeface="Times New Roman" panose="02020603050405020304" pitchFamily="18" charset="0"/>
              </a:rPr>
            </a:br>
            <a:endParaRPr lang="ru-RU" sz="2000" dirty="0">
              <a:solidFill>
                <a:srgbClr val="7030A0"/>
              </a:solidFill>
            </a:endParaRPr>
          </a:p>
        </p:txBody>
      </p:sp>
      <p:pic>
        <p:nvPicPr>
          <p:cNvPr id="4" name="Объект 3">
            <a:extLst>
              <a:ext uri="{FF2B5EF4-FFF2-40B4-BE49-F238E27FC236}">
                <a16:creationId xmlns:a16="http://schemas.microsoft.com/office/drawing/2014/main" id="{A208970B-6EDA-41C5-847C-7472C3A812B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73418" y="2575420"/>
            <a:ext cx="5788402" cy="4187396"/>
          </a:xfrm>
          <a:prstGeom prst="rect">
            <a:avLst/>
          </a:prstGeom>
          <a:noFill/>
          <a:ln>
            <a:noFill/>
          </a:ln>
        </p:spPr>
      </p:pic>
    </p:spTree>
    <p:extLst>
      <p:ext uri="{BB962C8B-B14F-4D97-AF65-F5344CB8AC3E}">
        <p14:creationId xmlns:p14="http://schemas.microsoft.com/office/powerpoint/2010/main" val="1297824068"/>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386</TotalTime>
  <Words>469</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Times New Roman</vt:lpstr>
      <vt:lpstr>Trebuchet MS</vt:lpstr>
      <vt:lpstr>Verdana</vt:lpstr>
      <vt:lpstr>Wingdings 3</vt:lpstr>
      <vt:lpstr>Аспект</vt:lpstr>
      <vt:lpstr>Презентация PowerPoint</vt:lpstr>
      <vt:lpstr>Ўсимликдаги ҳаётий жараёнлар – фотосинтез, ўсув нуқтасида ҳужайралар бўлиниши ва бошқа жараёнлар ҳужайраларда сув етарли бўлгандагина яхши ўтади. Сувнинг етарли бўлиши икки жараённинг, яъни илдиз тизимининг сув бериб ва барглар юзасининг буғлантириб туриш жараёнларининг ўзаро мосланиши билан таъминланади. Мева дарахтларининг қанча сув сарфлаши иқлим омиллари, дарахтларнинг табиати, уларнинг ёши, ҳосилнинг миқдори ва агротехника тизимига қараб белгиланади. Суғориш бутун йил мобайнида боғларни намлик билан таъминлабгина қолмай, балки боғ микроиқлимига ижобий таъсир этадиган омил ҳамдир. </vt:lpstr>
      <vt:lpstr>Суғориш тупроқдаги микробиологик жараёнлар- нинг кечишига ҳамда ўсимликларнинг солинган ўғитлардан тезроқ ва тўлиқроқ фойдаланишига, фотосинтезнинг кучайишига, ўсимликларда озиқ моддалари тўпланишига ва шу туфайли дарахтларнинг тезроқ ўсишига, ҳосилдорлиги ва совуққа чидамлилиги ошишига ёрдам беради. Суғориш чеклаб қўйилиб, нам етишмай қолган тақдирда, мева дарахтлари секинроқ ўсади, уларнинг барги ва ҳосили камаяди, хазонрезгилик барвақт бошланади. Ўзбекистонда кенг кўламли ишлар амалга оширилмоқда. Томчилатиб суғориш усули ўзининг юқори самарадорлиги, яъни сув ресурслари чекланганлик шароитида кам сув сарфлаб, барқарор юқори ҳосил олиш имконини бериши билан ажралиб туради.  </vt:lpstr>
      <vt:lpstr>Шу билан бирга, томчилатиб суғориш технологиясини жорий қилган фермер хўжаликлари, ушбу технология жорий қилинган ер майдони бўйича 5 йил муддатга ягона ер солиғи тўлашдан озод этилиши юзасидан Солиқ кодексига ўзгартиришлар киритилди. Келгусида янгидан ташкил этиладиган боғлар учун ер ажратиш, фақатгина ушбу майдонларда томчилатиб суғориш тизими ҳамда шу каби сувни тежайдиган технологияларни жорий этиш шарти билан амалга оширилиши белгиланган. Томчилатиб суғориш тизимининг ўзига хослиги унинг босим остида ишловчи сув тақсимловчи дои- мий тармоқдан иборатлиги билан белгиланади.  </vt:lpstr>
      <vt:lpstr>Суғориш шланглари диаметри 16-25 мм ли полиэтилендан тайёрланади. Боғларда қўлланиладиган шлангларда томчилатгичлар ҳар 50 см масофада жойлашган бўлиши ва соатига 1,6-2 литр сув тушириш имконига эга бўлиши керак. Пакана ва ярим пакана олма боғларида ҳар бир дарахт қатори учун бир ёки икки қатор намлагич шлангларини ўрнатишга тўғри келиши мумкин. Ярим пакана олма боғларида икки қаторли шлангларни қўйиш жуда муҳимдир. Боғнинг максимал сув талаби дарахтлар вояга етганда, мевали дарахт турига қараб, ёзнинг иссиқ кунларида талаб этадиган миқдоридан келиб чиқиб белгиланади. Тошкент вилояти учун олма дарахтларига бир кунда гектарига максимал сув талаби 60–70 метр кубга тенг бўлиши мумкин. </vt:lpstr>
      <vt:lpstr>Минерал ўғитнинг эритилган ҳолда берилиши эвазига эса унинг самарадорлиги бир неча баробарга ортиб, 50 фоизгача иқтисод қилишга эришилади ҳамда ўсимлик озуқа моддалар билан яхши тўйинади. Экинга сув ва озиқ моддалар унинг эҳтиёжига мос равишда кичик миқдорларда тез-тез берилади. Дарахтларни тупроқдаги элементларни яхши ўзлаштириши ва ўсиши учун кислородга бой муҳит пайдо бўлади. Ушбу усулда суғоришнинг асосий фойдаси шундан иборатки, сув ўсимликнинг фақат илдизига боради. Сув ва ўғитлар бериш тартибини бошқариш ўсимликларнинг ўсишини тезлаштириш ёки секинлаштириш имконини беради.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2022-01-24T06:19:07Z</dcterms:created>
  <dcterms:modified xsi:type="dcterms:W3CDTF">2022-02-24T10:47:44Z</dcterms:modified>
</cp:coreProperties>
</file>