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9C33645F-5BC0-407D-95CC-BAC70B76071D}" type="datetimeFigureOut">
              <a:rPr lang="ru-RU" smtClean="0"/>
              <a:t>24.02.2022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38F7158-45FB-476A-8350-3A7169210FF3}" type="slidenum">
              <a:rPr lang="ru-RU" smtClean="0"/>
              <a:t>‹#›</a:t>
            </a:fld>
            <a:endParaRPr lang="ru-RU"/>
          </a:p>
        </p:txBody>
      </p:sp>
    </p:spTree>
    <p:extLst>
      <p:ext uri="{BB962C8B-B14F-4D97-AF65-F5344CB8AC3E}">
        <p14:creationId xmlns:p14="http://schemas.microsoft.com/office/powerpoint/2010/main" val="396838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9C33645F-5BC0-407D-95CC-BAC70B76071D}" type="datetimeFigureOut">
              <a:rPr lang="ru-RU" smtClean="0"/>
              <a:t>24.02.2022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38F7158-45FB-476A-8350-3A7169210FF3}" type="slidenum">
              <a:rPr lang="ru-RU" smtClean="0"/>
              <a:t>‹#›</a:t>
            </a:fld>
            <a:endParaRPr lang="ru-RU"/>
          </a:p>
        </p:txBody>
      </p:sp>
    </p:spTree>
    <p:extLst>
      <p:ext uri="{BB962C8B-B14F-4D97-AF65-F5344CB8AC3E}">
        <p14:creationId xmlns:p14="http://schemas.microsoft.com/office/powerpoint/2010/main" val="2439902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9C33645F-5BC0-407D-95CC-BAC70B76071D}" type="datetimeFigureOut">
              <a:rPr lang="ru-RU" smtClean="0"/>
              <a:t>24.02.2022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38F7158-45FB-476A-8350-3A7169210FF3}"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2682338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9C33645F-5BC0-407D-95CC-BAC70B76071D}" type="datetimeFigureOut">
              <a:rPr lang="ru-RU" smtClean="0"/>
              <a:t>24.02.2022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38F7158-45FB-476A-8350-3A7169210FF3}" type="slidenum">
              <a:rPr lang="ru-RU" smtClean="0"/>
              <a:t>‹#›</a:t>
            </a:fld>
            <a:endParaRPr lang="ru-RU"/>
          </a:p>
        </p:txBody>
      </p:sp>
    </p:spTree>
    <p:extLst>
      <p:ext uri="{BB962C8B-B14F-4D97-AF65-F5344CB8AC3E}">
        <p14:creationId xmlns:p14="http://schemas.microsoft.com/office/powerpoint/2010/main" val="29051495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9C33645F-5BC0-407D-95CC-BAC70B76071D}" type="datetimeFigureOut">
              <a:rPr lang="ru-RU" smtClean="0"/>
              <a:t>24.02.2022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38F7158-45FB-476A-8350-3A7169210FF3}"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685162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9C33645F-5BC0-407D-95CC-BAC70B76071D}" type="datetimeFigureOut">
              <a:rPr lang="ru-RU" smtClean="0"/>
              <a:t>24.02.2022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38F7158-45FB-476A-8350-3A7169210FF3}" type="slidenum">
              <a:rPr lang="ru-RU" smtClean="0"/>
              <a:t>‹#›</a:t>
            </a:fld>
            <a:endParaRPr lang="ru-RU"/>
          </a:p>
        </p:txBody>
      </p:sp>
    </p:spTree>
    <p:extLst>
      <p:ext uri="{BB962C8B-B14F-4D97-AF65-F5344CB8AC3E}">
        <p14:creationId xmlns:p14="http://schemas.microsoft.com/office/powerpoint/2010/main" val="36193717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9C33645F-5BC0-407D-95CC-BAC70B76071D}" type="datetimeFigureOut">
              <a:rPr lang="ru-RU" smtClean="0"/>
              <a:t>24.02.2022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38F7158-45FB-476A-8350-3A7169210FF3}" type="slidenum">
              <a:rPr lang="ru-RU" smtClean="0"/>
              <a:t>‹#›</a:t>
            </a:fld>
            <a:endParaRPr lang="ru-RU"/>
          </a:p>
        </p:txBody>
      </p:sp>
    </p:spTree>
    <p:extLst>
      <p:ext uri="{BB962C8B-B14F-4D97-AF65-F5344CB8AC3E}">
        <p14:creationId xmlns:p14="http://schemas.microsoft.com/office/powerpoint/2010/main" val="53455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9C33645F-5BC0-407D-95CC-BAC70B76071D}" type="datetimeFigureOut">
              <a:rPr lang="ru-RU" smtClean="0"/>
              <a:t>24.02.2022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38F7158-45FB-476A-8350-3A7169210FF3}" type="slidenum">
              <a:rPr lang="ru-RU" smtClean="0"/>
              <a:t>‹#›</a:t>
            </a:fld>
            <a:endParaRPr lang="ru-RU"/>
          </a:p>
        </p:txBody>
      </p:sp>
    </p:spTree>
    <p:extLst>
      <p:ext uri="{BB962C8B-B14F-4D97-AF65-F5344CB8AC3E}">
        <p14:creationId xmlns:p14="http://schemas.microsoft.com/office/powerpoint/2010/main" val="1280827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9C33645F-5BC0-407D-95CC-BAC70B76071D}" type="datetimeFigureOut">
              <a:rPr lang="ru-RU" smtClean="0"/>
              <a:t>24.02.2022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38F7158-45FB-476A-8350-3A7169210FF3}" type="slidenum">
              <a:rPr lang="ru-RU" smtClean="0"/>
              <a:t>‹#›</a:t>
            </a:fld>
            <a:endParaRPr lang="ru-RU"/>
          </a:p>
        </p:txBody>
      </p:sp>
    </p:spTree>
    <p:extLst>
      <p:ext uri="{BB962C8B-B14F-4D97-AF65-F5344CB8AC3E}">
        <p14:creationId xmlns:p14="http://schemas.microsoft.com/office/powerpoint/2010/main" val="12102785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9C33645F-5BC0-407D-95CC-BAC70B76071D}" type="datetimeFigureOut">
              <a:rPr lang="ru-RU" smtClean="0"/>
              <a:t>24.02.2022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38F7158-45FB-476A-8350-3A7169210FF3}" type="slidenum">
              <a:rPr lang="ru-RU" smtClean="0"/>
              <a:t>‹#›</a:t>
            </a:fld>
            <a:endParaRPr lang="ru-RU"/>
          </a:p>
        </p:txBody>
      </p:sp>
    </p:spTree>
    <p:extLst>
      <p:ext uri="{BB962C8B-B14F-4D97-AF65-F5344CB8AC3E}">
        <p14:creationId xmlns:p14="http://schemas.microsoft.com/office/powerpoint/2010/main" val="1901094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9C33645F-5BC0-407D-95CC-BAC70B76071D}" type="datetimeFigureOut">
              <a:rPr lang="ru-RU" smtClean="0"/>
              <a:t>24.02.2022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38F7158-45FB-476A-8350-3A7169210FF3}" type="slidenum">
              <a:rPr lang="ru-RU" smtClean="0"/>
              <a:t>‹#›</a:t>
            </a:fld>
            <a:endParaRPr lang="ru-RU"/>
          </a:p>
        </p:txBody>
      </p:sp>
    </p:spTree>
    <p:extLst>
      <p:ext uri="{BB962C8B-B14F-4D97-AF65-F5344CB8AC3E}">
        <p14:creationId xmlns:p14="http://schemas.microsoft.com/office/powerpoint/2010/main" val="2351465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9C33645F-5BC0-407D-95CC-BAC70B76071D}" type="datetimeFigureOut">
              <a:rPr lang="ru-RU" smtClean="0"/>
              <a:t>24.02.2022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138F7158-45FB-476A-8350-3A7169210FF3}" type="slidenum">
              <a:rPr lang="ru-RU" smtClean="0"/>
              <a:t>‹#›</a:t>
            </a:fld>
            <a:endParaRPr lang="ru-RU"/>
          </a:p>
        </p:txBody>
      </p:sp>
    </p:spTree>
    <p:extLst>
      <p:ext uri="{BB962C8B-B14F-4D97-AF65-F5344CB8AC3E}">
        <p14:creationId xmlns:p14="http://schemas.microsoft.com/office/powerpoint/2010/main" val="1119892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9C33645F-5BC0-407D-95CC-BAC70B76071D}" type="datetimeFigureOut">
              <a:rPr lang="ru-RU" smtClean="0"/>
              <a:t>24.02.2022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138F7158-45FB-476A-8350-3A7169210FF3}" type="slidenum">
              <a:rPr lang="ru-RU" smtClean="0"/>
              <a:t>‹#›</a:t>
            </a:fld>
            <a:endParaRPr lang="ru-RU"/>
          </a:p>
        </p:txBody>
      </p:sp>
    </p:spTree>
    <p:extLst>
      <p:ext uri="{BB962C8B-B14F-4D97-AF65-F5344CB8AC3E}">
        <p14:creationId xmlns:p14="http://schemas.microsoft.com/office/powerpoint/2010/main" val="8674500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33645F-5BC0-407D-95CC-BAC70B76071D}" type="datetimeFigureOut">
              <a:rPr lang="ru-RU" smtClean="0"/>
              <a:t>24.02.2022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138F7158-45FB-476A-8350-3A7169210FF3}" type="slidenum">
              <a:rPr lang="ru-RU" smtClean="0"/>
              <a:t>‹#›</a:t>
            </a:fld>
            <a:endParaRPr lang="ru-RU"/>
          </a:p>
        </p:txBody>
      </p:sp>
    </p:spTree>
    <p:extLst>
      <p:ext uri="{BB962C8B-B14F-4D97-AF65-F5344CB8AC3E}">
        <p14:creationId xmlns:p14="http://schemas.microsoft.com/office/powerpoint/2010/main" val="42123268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9C33645F-5BC0-407D-95CC-BAC70B76071D}" type="datetimeFigureOut">
              <a:rPr lang="ru-RU" smtClean="0"/>
              <a:t>24.02.2022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38F7158-45FB-476A-8350-3A7169210FF3}" type="slidenum">
              <a:rPr lang="ru-RU" smtClean="0"/>
              <a:t>‹#›</a:t>
            </a:fld>
            <a:endParaRPr lang="ru-RU"/>
          </a:p>
        </p:txBody>
      </p:sp>
    </p:spTree>
    <p:extLst>
      <p:ext uri="{BB962C8B-B14F-4D97-AF65-F5344CB8AC3E}">
        <p14:creationId xmlns:p14="http://schemas.microsoft.com/office/powerpoint/2010/main" val="39732859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9C33645F-5BC0-407D-95CC-BAC70B76071D}" type="datetimeFigureOut">
              <a:rPr lang="ru-RU" smtClean="0"/>
              <a:t>24.02.2022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38F7158-45FB-476A-8350-3A7169210FF3}" type="slidenum">
              <a:rPr lang="ru-RU" smtClean="0"/>
              <a:t>‹#›</a:t>
            </a:fld>
            <a:endParaRPr lang="ru-RU"/>
          </a:p>
        </p:txBody>
      </p:sp>
    </p:spTree>
    <p:extLst>
      <p:ext uri="{BB962C8B-B14F-4D97-AF65-F5344CB8AC3E}">
        <p14:creationId xmlns:p14="http://schemas.microsoft.com/office/powerpoint/2010/main" val="17287725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C33645F-5BC0-407D-95CC-BAC70B76071D}" type="datetimeFigureOut">
              <a:rPr lang="ru-RU" smtClean="0"/>
              <a:t>24.02.2022</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38F7158-45FB-476A-8350-3A7169210FF3}" type="slidenum">
              <a:rPr lang="ru-RU" smtClean="0"/>
              <a:t>‹#›</a:t>
            </a:fld>
            <a:endParaRPr lang="ru-RU"/>
          </a:p>
        </p:txBody>
      </p:sp>
    </p:spTree>
    <p:extLst>
      <p:ext uri="{BB962C8B-B14F-4D97-AF65-F5344CB8AC3E}">
        <p14:creationId xmlns:p14="http://schemas.microsoft.com/office/powerpoint/2010/main" val="8985379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uz.wikiaro.ru/wiki/File:Irrigation_drip_leaks.jpg" TargetMode="External"/><Relationship Id="rId2" Type="http://schemas.openxmlformats.org/officeDocument/2006/relationships/hyperlink" Target="https://uz.everaoh.com/salyangoz-da-kochatlar/" TargetMode="Externa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8" Type="http://schemas.openxmlformats.org/officeDocument/2006/relationships/hyperlink" Target="https://uz.wikiaro.ru/wiki/Heap_leaching" TargetMode="External"/><Relationship Id="rId3" Type="http://schemas.openxmlformats.org/officeDocument/2006/relationships/hyperlink" Target="https://uz.wikiaro.ru/wiki/Landscape" TargetMode="External"/><Relationship Id="rId7" Type="http://schemas.openxmlformats.org/officeDocument/2006/relationships/hyperlink" Target="https://uz.wikiaro.ru/wiki/Sewage" TargetMode="External"/><Relationship Id="rId2" Type="http://schemas.openxmlformats.org/officeDocument/2006/relationships/hyperlink" Target="https://uz.wikiaro.ru/wiki/Agriculture" TargetMode="External"/><Relationship Id="rId1" Type="http://schemas.openxmlformats.org/officeDocument/2006/relationships/slideLayout" Target="../slideLayouts/slideLayout2.xml"/><Relationship Id="rId6" Type="http://schemas.openxmlformats.org/officeDocument/2006/relationships/hyperlink" Target="https://uz.wikiaro.ru/wiki/Dust_suppression" TargetMode="External"/><Relationship Id="rId11" Type="http://schemas.openxmlformats.org/officeDocument/2006/relationships/image" Target="../media/image4.jpeg"/><Relationship Id="rId5" Type="http://schemas.openxmlformats.org/officeDocument/2006/relationships/hyperlink" Target="https://uz.wikiaro.ru/wiki/Livestock" TargetMode="External"/><Relationship Id="rId10" Type="http://schemas.openxmlformats.org/officeDocument/2006/relationships/hyperlink" Target="https://uz.wikiaro.ru/wiki/File:Osmaniye_irrigation.JPG" TargetMode="External"/><Relationship Id="rId4" Type="http://schemas.openxmlformats.org/officeDocument/2006/relationships/hyperlink" Target="https://uz.wikiaro.ru/wiki/Revegetation" TargetMode="External"/><Relationship Id="rId9" Type="http://schemas.openxmlformats.org/officeDocument/2006/relationships/hyperlink" Target="https://uz.wikiaro.ru/wiki/Drainage"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uz.wikiaro.ru/wiki/Irrigation#cite_note-basis-6" TargetMode="External"/><Relationship Id="rId13" Type="http://schemas.openxmlformats.org/officeDocument/2006/relationships/image" Target="../media/image5.jpeg"/><Relationship Id="rId3" Type="http://schemas.openxmlformats.org/officeDocument/2006/relationships/hyperlink" Target="https://uz.wikiaro.ru/wiki/Rainfed_agriculture" TargetMode="External"/><Relationship Id="rId7" Type="http://schemas.openxmlformats.org/officeDocument/2006/relationships/hyperlink" Target="https://uz.wikiaro.ru/wiki/Indus_valley_civilization" TargetMode="External"/><Relationship Id="rId12" Type="http://schemas.openxmlformats.org/officeDocument/2006/relationships/hyperlink" Target="https://uz.wikiaro.ru/wiki/File:David_Roberts_ancient_fountain.jpg" TargetMode="External"/><Relationship Id="rId2" Type="http://schemas.openxmlformats.org/officeDocument/2006/relationships/hyperlink" Target="https://uz.wikiaro.ru/wiki/Rainfall" TargetMode="External"/><Relationship Id="rId1" Type="http://schemas.openxmlformats.org/officeDocument/2006/relationships/slideLayout" Target="../slideLayouts/slideLayout2.xml"/><Relationship Id="rId6" Type="http://schemas.openxmlformats.org/officeDocument/2006/relationships/hyperlink" Target="https://uz.wikiaro.ru/wiki/Irrigation#cite_note-5" TargetMode="External"/><Relationship Id="rId11" Type="http://schemas.openxmlformats.org/officeDocument/2006/relationships/hyperlink" Target="https://uz.wikiaro.ru/wiki/Canal" TargetMode="External"/><Relationship Id="rId5" Type="http://schemas.openxmlformats.org/officeDocument/2006/relationships/hyperlink" Target="https://uz.wikiaro.ru/wiki/Irrigation#cite_note-4" TargetMode="External"/><Relationship Id="rId10" Type="http://schemas.openxmlformats.org/officeDocument/2006/relationships/hyperlink" Target="https://uz.wikiaro.ru/wiki/Girnar" TargetMode="External"/><Relationship Id="rId4" Type="http://schemas.openxmlformats.org/officeDocument/2006/relationships/hyperlink" Target="https://uz.wikiaro.ru/wiki/Khuzestan_Province" TargetMode="External"/><Relationship Id="rId9" Type="http://schemas.openxmlformats.org/officeDocument/2006/relationships/hyperlink" Target="https://uz.wikiaro.ru/wiki/Reservoi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EA3CF121-3649-48BA-8F61-304A34EF0C28}"/>
              </a:ext>
            </a:extLst>
          </p:cNvPr>
          <p:cNvSpPr>
            <a:spLocks noGrp="1"/>
          </p:cNvSpPr>
          <p:nvPr>
            <p:ph type="subTitle" idx="1"/>
          </p:nvPr>
        </p:nvSpPr>
        <p:spPr>
          <a:xfrm>
            <a:off x="1221840" y="2340489"/>
            <a:ext cx="7766936" cy="1317110"/>
          </a:xfrm>
        </p:spPr>
        <p:txBody>
          <a:bodyPr>
            <a:noAutofit/>
          </a:bodyPr>
          <a:lstStyle/>
          <a:p>
            <a:pPr algn="ctr"/>
            <a:r>
              <a:rPr lang="en-US" sz="3200" dirty="0">
                <a:solidFill>
                  <a:srgbClr val="FF0000"/>
                </a:solidFill>
              </a:rPr>
              <a:t>MAVZU:</a:t>
            </a:r>
            <a:r>
              <a:rPr lang="en-US" sz="3200" b="1" dirty="0">
                <a:effectLst/>
                <a:latin typeface="Times New Roman" panose="02020603050405020304" pitchFamily="18" charset="0"/>
                <a:ea typeface="Calibri" panose="020F0502020204030204" pitchFamily="34" charset="0"/>
              </a:rPr>
              <a:t> </a:t>
            </a:r>
            <a:r>
              <a:rPr lang="en-US" sz="2800" b="1" dirty="0">
                <a:solidFill>
                  <a:srgbClr val="00B0F0"/>
                </a:solidFill>
                <a:effectLst/>
                <a:latin typeface="Times New Roman" panose="02020603050405020304" pitchFamily="18" charset="0"/>
                <a:ea typeface="Calibri" panose="020F0502020204030204" pitchFamily="34" charset="0"/>
              </a:rPr>
              <a:t>KO`CHIRIB O`TQAZILGAN KO`CHATLARNI SUG’ORISH ORALIG’I.</a:t>
            </a:r>
            <a:endParaRPr lang="ru-RU" sz="2800" dirty="0">
              <a:solidFill>
                <a:srgbClr val="00B0F0"/>
              </a:solidFill>
            </a:endParaRPr>
          </a:p>
        </p:txBody>
      </p:sp>
    </p:spTree>
    <p:extLst>
      <p:ext uri="{BB962C8B-B14F-4D97-AF65-F5344CB8AC3E}">
        <p14:creationId xmlns:p14="http://schemas.microsoft.com/office/powerpoint/2010/main" val="1253834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0D1B987-5C99-415E-8482-7CA384343DCA}"/>
              </a:ext>
            </a:extLst>
          </p:cNvPr>
          <p:cNvSpPr>
            <a:spLocks noGrp="1"/>
          </p:cNvSpPr>
          <p:nvPr>
            <p:ph type="title"/>
          </p:nvPr>
        </p:nvSpPr>
        <p:spPr>
          <a:xfrm>
            <a:off x="570451" y="109057"/>
            <a:ext cx="9420837" cy="2450517"/>
          </a:xfrm>
        </p:spPr>
        <p:txBody>
          <a:bodyPr>
            <a:normAutofit/>
          </a:bodyPr>
          <a:lstStyle/>
          <a:p>
            <a:pPr indent="449580">
              <a:lnSpc>
                <a:spcPct val="115000"/>
              </a:lnSpc>
              <a:spcAft>
                <a:spcPts val="1000"/>
              </a:spcAft>
            </a:pP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O‘simlik</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materialida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suv</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quruq</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modda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miqdorini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aniqlash</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Times New Roman" panose="02020603050405020304" pitchFamily="18" charset="0"/>
                <a:ea typeface="Calibri" panose="020F0502020204030204" pitchFamily="34" charset="0"/>
              </a:rPr>
              <a:t>O‘simliklar</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tarkibidagi</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suvning</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miqdorini</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barglarda</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o‘rganish</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qulay</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Ko‘pchilik</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o‘simlik</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barglarining</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tarkibidagi</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suvning</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miqdori</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ho‘l</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o‘g‘irligiga</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nisbatan</a:t>
            </a:r>
            <a:r>
              <a:rPr lang="en-US" sz="1800" dirty="0">
                <a:solidFill>
                  <a:srgbClr val="00B0F0"/>
                </a:solidFill>
                <a:effectLst/>
                <a:latin typeface="Times New Roman" panose="02020603050405020304" pitchFamily="18" charset="0"/>
                <a:ea typeface="Calibri" panose="020F0502020204030204" pitchFamily="34" charset="0"/>
              </a:rPr>
              <a:t> 65-82% </a:t>
            </a:r>
            <a:r>
              <a:rPr lang="en-US" sz="1800" dirty="0" err="1">
                <a:solidFill>
                  <a:srgbClr val="00B0F0"/>
                </a:solidFill>
                <a:effectLst/>
                <a:latin typeface="Times New Roman" panose="02020603050405020304" pitchFamily="18" charset="0"/>
                <a:ea typeface="Calibri" panose="020F0502020204030204" pitchFamily="34" charset="0"/>
              </a:rPr>
              <a:t>ni</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tashkil</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etadi</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Namsevar</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o‘simliklar</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tarkibida</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suvning</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miqdori</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ko‘p</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bo‘ladi</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Lekin</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bu</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o‘simliklardagi</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suvning</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miqdori</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tuproq</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tarkibidagi</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namlik</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miqdoriga</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bog‘liq</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bo‘ladi</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Qurg‘oqchilikka</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chidamki</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o‘simliklar</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tarkibida</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esa</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suvning</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miqdori</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nam</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bo‘ladi</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Ular</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namsevar</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o‘simliklar</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kabi</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suvni</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tez</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yo‘qotmaydi</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va</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shu</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sababli</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qurg‘oqchilikka</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chidamli</a:t>
            </a:r>
            <a:r>
              <a:rPr lang="en-US" sz="1800" dirty="0">
                <a:solidFill>
                  <a:srgbClr val="00B0F0"/>
                </a:solidFill>
                <a:effectLst/>
                <a:latin typeface="Times New Roman" panose="02020603050405020304" pitchFamily="18" charset="0"/>
                <a:ea typeface="Calibri" panose="020F0502020204030204" pitchFamily="34" charset="0"/>
              </a:rPr>
              <a:t> </a:t>
            </a:r>
            <a:r>
              <a:rPr lang="en-US" sz="1800" dirty="0" err="1">
                <a:solidFill>
                  <a:srgbClr val="00B0F0"/>
                </a:solidFill>
                <a:effectLst/>
                <a:latin typeface="Times New Roman" panose="02020603050405020304" pitchFamily="18" charset="0"/>
                <a:ea typeface="Calibri" panose="020F0502020204030204" pitchFamily="34" charset="0"/>
              </a:rPr>
              <a:t>bo‘ladi</a:t>
            </a:r>
            <a:r>
              <a:rPr lang="en-US" sz="1800" dirty="0">
                <a:solidFill>
                  <a:srgbClr val="00B0F0"/>
                </a:solidFill>
                <a:effectLst/>
                <a:latin typeface="Times New Roman" panose="02020603050405020304" pitchFamily="18" charset="0"/>
                <a:ea typeface="Calibri" panose="020F0502020204030204" pitchFamily="34" charset="0"/>
              </a:rPr>
              <a:t>. </a:t>
            </a:r>
            <a:endParaRPr lang="ru-RU" sz="2000" dirty="0">
              <a:solidFill>
                <a:srgbClr val="00B0F0"/>
              </a:solidFill>
            </a:endParaRPr>
          </a:p>
        </p:txBody>
      </p:sp>
      <p:pic>
        <p:nvPicPr>
          <p:cNvPr id="4" name="Объект 3" descr="Qanday qilib bug'doy sug'orish mumkin">
            <a:extLst>
              <a:ext uri="{FF2B5EF4-FFF2-40B4-BE49-F238E27FC236}">
                <a16:creationId xmlns:a16="http://schemas.microsoft.com/office/drawing/2014/main" id="{2952AD03-3A5F-4B8C-92BF-73F303CBF979}"/>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04302" y="2491529"/>
            <a:ext cx="6753138" cy="4257413"/>
          </a:xfrm>
          <a:prstGeom prst="rect">
            <a:avLst/>
          </a:prstGeom>
          <a:noFill/>
          <a:ln>
            <a:noFill/>
          </a:ln>
        </p:spPr>
      </p:pic>
    </p:spTree>
    <p:extLst>
      <p:ext uri="{BB962C8B-B14F-4D97-AF65-F5344CB8AC3E}">
        <p14:creationId xmlns:p14="http://schemas.microsoft.com/office/powerpoint/2010/main" val="2737462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2079A08-77A5-4AE4-9CEB-E0290EB5FABC}"/>
              </a:ext>
            </a:extLst>
          </p:cNvPr>
          <p:cNvSpPr>
            <a:spLocks noGrp="1"/>
          </p:cNvSpPr>
          <p:nvPr>
            <p:ph type="title"/>
          </p:nvPr>
        </p:nvSpPr>
        <p:spPr>
          <a:xfrm>
            <a:off x="268448" y="128740"/>
            <a:ext cx="9672506" cy="2615392"/>
          </a:xfrm>
        </p:spPr>
        <p:txBody>
          <a:bodyPr>
            <a:noAutofit/>
          </a:bodyPr>
          <a:lstStyle/>
          <a:p>
            <a:r>
              <a:rPr lang="ru-RU" sz="1800" b="1"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Kichik</a:t>
            </a:r>
            <a:r>
              <a:rPr lang="ru-RU" sz="1800" b="1"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1800" b="1"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asirlarni</a:t>
            </a:r>
            <a:r>
              <a:rPr lang="ru-RU" sz="1800" b="1"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1800" b="1"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sug'orish</a:t>
            </a:r>
            <a:r>
              <a:rPr lang="ru-RU"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 U </a:t>
            </a:r>
            <a:r>
              <a:rPr lang="ru-RU"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ko'chatlarga</a:t>
            </a:r>
            <a:r>
              <a:rPr lang="ru-RU"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zarar</a:t>
            </a:r>
            <a:r>
              <a:rPr lang="ru-RU"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bermaslik</a:t>
            </a:r>
            <a:r>
              <a:rPr lang="ru-RU"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uchun</a:t>
            </a:r>
            <a:r>
              <a:rPr lang="ru-RU"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ehtiyotkorlik</a:t>
            </a:r>
            <a:r>
              <a:rPr lang="ru-RU"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bilan</a:t>
            </a:r>
            <a:r>
              <a:rPr lang="ru-RU"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ishlab</a:t>
            </a:r>
            <a:r>
              <a:rPr lang="ru-RU"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chiqariladi</a:t>
            </a:r>
            <a:r>
              <a:rPr lang="ru-RU"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Yer</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ildizlari</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yaqinida</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suv</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hosil</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bo'lishining</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oldini</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olish</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uchun</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er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o'simliklar</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atrofida</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namlanadi</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Bu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kasallik</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qora</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oyoqni</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rivojlantirmasligi</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uchun</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amalga</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oshiriladi</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bu</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erdan</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chiqishda</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ildiz</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bilan</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aloqa</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qilish</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nuqtasida</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sodir</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bo'lishi</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mumkin</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Ko'chatlar</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chashka</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bilan</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ekilgan</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bo'lsa</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qutilarda</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suv</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maxsus</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er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osti</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oluklarida</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tayyorlangan</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bo'lsa</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ularni</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atrofida</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suv</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bilan</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ta'minlash</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tavsiya</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etiladi</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a:t>
            </a:r>
            <a:br>
              <a:rPr lang="ru-RU" sz="18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br>
            <a:r>
              <a:rPr lang="en-US" sz="1800" b="1"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Saqlab</a:t>
            </a:r>
            <a:r>
              <a:rPr lang="en-US" sz="1800" b="1"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b="1"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olingan</a:t>
            </a:r>
            <a:r>
              <a:rPr lang="en-US" sz="1800" b="1"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b="1"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ko'chatlarni</a:t>
            </a:r>
            <a:r>
              <a:rPr lang="en-US" sz="1800" b="1"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b="1"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sug'orish</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O'simliklar</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o'sib</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ulg'ayganidan</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so'ng</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ularning</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ildiz</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tizimi</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kuchliroq</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bo'lganda</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sug'orish</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idishni</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ichiga</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suv</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quyib</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berilishi</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mumkin</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Ildizlari</a:t>
            </a:r>
            <a:r>
              <a:rPr lang="ru-RU"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pastdan</a:t>
            </a:r>
            <a:r>
              <a:rPr lang="ru-RU"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suv</a:t>
            </a:r>
            <a:r>
              <a:rPr lang="ru-RU"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olish</a:t>
            </a:r>
            <a:r>
              <a:rPr lang="ru-RU"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uchun</a:t>
            </a:r>
            <a:r>
              <a:rPr lang="ru-RU"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etarli</a:t>
            </a:r>
            <a:r>
              <a:rPr lang="ru-RU"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kuchga</a:t>
            </a:r>
            <a:r>
              <a:rPr lang="ru-RU"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ega</a:t>
            </a:r>
            <a:r>
              <a:rPr lang="ru-RU"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bo'ladi</a:t>
            </a:r>
            <a:r>
              <a:rPr lang="ru-RU"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a:t>
            </a:r>
            <a:br>
              <a:rPr lang="ru-RU" sz="18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br>
            <a:endParaRPr lang="ru-RU" sz="1800" dirty="0">
              <a:solidFill>
                <a:srgbClr val="7030A0"/>
              </a:solidFill>
            </a:endParaRPr>
          </a:p>
        </p:txBody>
      </p:sp>
      <p:pic>
        <p:nvPicPr>
          <p:cNvPr id="4" name="Объект 3" descr="Qanday qilib bug'doyni suv bilan to'ldirish kerak">
            <a:extLst>
              <a:ext uri="{FF2B5EF4-FFF2-40B4-BE49-F238E27FC236}">
                <a16:creationId xmlns:a16="http://schemas.microsoft.com/office/drawing/2014/main" id="{E8A11429-A227-4CAB-8494-F3FC5B92E7B2}"/>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86855" y="2744133"/>
            <a:ext cx="7063529" cy="3985128"/>
          </a:xfrm>
          <a:prstGeom prst="rect">
            <a:avLst/>
          </a:prstGeom>
          <a:noFill/>
          <a:ln>
            <a:noFill/>
          </a:ln>
        </p:spPr>
      </p:pic>
    </p:spTree>
    <p:extLst>
      <p:ext uri="{BB962C8B-B14F-4D97-AF65-F5344CB8AC3E}">
        <p14:creationId xmlns:p14="http://schemas.microsoft.com/office/powerpoint/2010/main" val="2411837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FC13021-0F5B-4164-84CE-F44ABA23319C}"/>
              </a:ext>
            </a:extLst>
          </p:cNvPr>
          <p:cNvSpPr>
            <a:spLocks noGrp="1"/>
          </p:cNvSpPr>
          <p:nvPr>
            <p:ph type="title"/>
          </p:nvPr>
        </p:nvSpPr>
        <p:spPr>
          <a:xfrm>
            <a:off x="209725" y="128740"/>
            <a:ext cx="9546671" cy="2598614"/>
          </a:xfrm>
        </p:spPr>
        <p:txBody>
          <a:bodyPr>
            <a:normAutofit/>
          </a:bodyPr>
          <a:lstStyle/>
          <a:p>
            <a:r>
              <a:rPr lang="en-US" sz="1800" dirty="0" err="1">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Urug'lar</a:t>
            </a:r>
            <a:r>
              <a:rPr lang="en-US" sz="1800" dirty="0">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 </a:t>
            </a:r>
            <a:r>
              <a:rPr lang="en-US" sz="1800" u="sng" dirty="0">
                <a:solidFill>
                  <a:srgbClr val="99CA3C"/>
                </a:solidFill>
                <a:effectLst/>
                <a:latin typeface="Source Sans Pro" panose="020B0503030403020204" pitchFamily="34"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a:t>
            </a:r>
            <a:r>
              <a:rPr lang="en-US" sz="1800" u="sng" dirty="0" err="1">
                <a:solidFill>
                  <a:srgbClr val="99CA3C"/>
                </a:solidFill>
                <a:effectLst/>
                <a:latin typeface="Source Sans Pro" panose="020B0503030403020204" pitchFamily="34"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salyangoz</a:t>
            </a:r>
            <a:r>
              <a:rPr lang="en-US" sz="1800" u="sng" dirty="0">
                <a:solidFill>
                  <a:srgbClr val="99CA3C"/>
                </a:solidFill>
                <a:effectLst/>
                <a:latin typeface="Source Sans Pro" panose="020B0503030403020204" pitchFamily="34"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 </a:t>
            </a:r>
            <a:r>
              <a:rPr lang="en-US" sz="1800" u="sng" dirty="0" err="1">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usuli</a:t>
            </a:r>
            <a:r>
              <a:rPr lang="en-US" sz="1800" dirty="0">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yordamida</a:t>
            </a:r>
            <a:r>
              <a:rPr lang="en-US" sz="1800" dirty="0">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ekilgan</a:t>
            </a:r>
            <a:r>
              <a:rPr lang="en-US" sz="1800" dirty="0">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holatlar</a:t>
            </a:r>
            <a:r>
              <a:rPr lang="en-US" sz="1800" dirty="0">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mavjud</a:t>
            </a:r>
            <a:r>
              <a:rPr lang="en-US" sz="1800" dirty="0">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Ushbu</a:t>
            </a:r>
            <a:r>
              <a:rPr lang="en-US" sz="1800" dirty="0">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 novice </a:t>
            </a:r>
            <a:r>
              <a:rPr lang="en-US" sz="1800" dirty="0" err="1">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shunoslar</a:t>
            </a:r>
            <a:r>
              <a:rPr lang="en-US" sz="1800" dirty="0">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qiziqish</a:t>
            </a:r>
            <a:r>
              <a:rPr lang="en-US" sz="1800" dirty="0">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Salyangozlarda</a:t>
            </a:r>
            <a:r>
              <a:rPr lang="en-US" sz="1800" dirty="0">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ko'chat</a:t>
            </a:r>
            <a:r>
              <a:rPr lang="en-US" sz="1800" dirty="0">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qanday</a:t>
            </a:r>
            <a:r>
              <a:rPr lang="en-US" sz="1800" dirty="0">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qilib</a:t>
            </a:r>
            <a:r>
              <a:rPr lang="en-US" sz="1800" dirty="0">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suv</a:t>
            </a:r>
            <a:r>
              <a:rPr lang="en-US" sz="1800" dirty="0">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Ko'chatlar</a:t>
            </a:r>
            <a:r>
              <a:rPr lang="en-US" sz="1800" dirty="0">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yuqoridan</a:t>
            </a:r>
            <a:r>
              <a:rPr lang="en-US" sz="1800" dirty="0">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namlanadi</a:t>
            </a:r>
            <a:r>
              <a:rPr lang="en-US" sz="1800" dirty="0">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sug'orish</a:t>
            </a:r>
            <a:r>
              <a:rPr lang="en-US" sz="1800" dirty="0">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juda</a:t>
            </a:r>
            <a:r>
              <a:rPr lang="en-US" sz="1800" dirty="0">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ehtiyotkorlik</a:t>
            </a:r>
            <a:r>
              <a:rPr lang="en-US" sz="1800" dirty="0">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bilan</a:t>
            </a:r>
            <a:r>
              <a:rPr lang="en-US" sz="1800" dirty="0">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amalga</a:t>
            </a:r>
            <a:r>
              <a:rPr lang="en-US" sz="1800" dirty="0">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oshiriladi</a:t>
            </a:r>
            <a:r>
              <a:rPr lang="en-US" sz="1800" dirty="0">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a:t>
            </a:r>
            <a:br>
              <a:rPr lang="ru-RU" sz="18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br>
            <a:r>
              <a:rPr lang="en-US" sz="1800" b="1" dirty="0" err="1">
                <a:solidFill>
                  <a:srgbClr val="7030A0"/>
                </a:solidFill>
                <a:effectLst/>
                <a:latin typeface="Poppins" panose="00000500000000000000" pitchFamily="2" charset="0"/>
                <a:ea typeface="Times New Roman" panose="02020603050405020304" pitchFamily="18" charset="0"/>
              </a:rPr>
              <a:t>Urug'larni</a:t>
            </a:r>
            <a:r>
              <a:rPr lang="en-US" sz="1800" b="1" dirty="0">
                <a:solidFill>
                  <a:srgbClr val="7030A0"/>
                </a:solidFill>
                <a:effectLst/>
                <a:latin typeface="Poppins" panose="00000500000000000000" pitchFamily="2" charset="0"/>
                <a:ea typeface="Times New Roman" panose="02020603050405020304" pitchFamily="18" charset="0"/>
              </a:rPr>
              <a:t> </a:t>
            </a:r>
            <a:r>
              <a:rPr lang="en-US" sz="1800" b="1" dirty="0" err="1">
                <a:solidFill>
                  <a:srgbClr val="7030A0"/>
                </a:solidFill>
                <a:effectLst/>
                <a:latin typeface="Poppins" panose="00000500000000000000" pitchFamily="2" charset="0"/>
                <a:ea typeface="Times New Roman" panose="02020603050405020304" pitchFamily="18" charset="0"/>
              </a:rPr>
              <a:t>ekish</a:t>
            </a:r>
            <a:r>
              <a:rPr lang="en-US" sz="1800" b="1" dirty="0">
                <a:solidFill>
                  <a:srgbClr val="7030A0"/>
                </a:solidFill>
                <a:effectLst/>
                <a:latin typeface="Poppins" panose="00000500000000000000" pitchFamily="2" charset="0"/>
                <a:ea typeface="Times New Roman" panose="02020603050405020304" pitchFamily="18" charset="0"/>
              </a:rPr>
              <a:t> </a:t>
            </a:r>
            <a:r>
              <a:rPr lang="en-US" sz="1800" b="1" dirty="0" err="1">
                <a:solidFill>
                  <a:srgbClr val="7030A0"/>
                </a:solidFill>
                <a:effectLst/>
                <a:latin typeface="Poppins" panose="00000500000000000000" pitchFamily="2" charset="0"/>
                <a:ea typeface="Times New Roman" panose="02020603050405020304" pitchFamily="18" charset="0"/>
              </a:rPr>
              <a:t>paytida</a:t>
            </a:r>
            <a:r>
              <a:rPr lang="en-US" sz="1800" b="1" dirty="0">
                <a:solidFill>
                  <a:srgbClr val="7030A0"/>
                </a:solidFill>
                <a:effectLst/>
                <a:latin typeface="Poppins" panose="00000500000000000000" pitchFamily="2" charset="0"/>
                <a:ea typeface="Times New Roman" panose="02020603050405020304" pitchFamily="18" charset="0"/>
              </a:rPr>
              <a:t> </a:t>
            </a:r>
            <a:r>
              <a:rPr lang="en-US" sz="1800" b="1" dirty="0" err="1">
                <a:solidFill>
                  <a:srgbClr val="7030A0"/>
                </a:solidFill>
                <a:effectLst/>
                <a:latin typeface="Poppins" panose="00000500000000000000" pitchFamily="2" charset="0"/>
                <a:ea typeface="Times New Roman" panose="02020603050405020304" pitchFamily="18" charset="0"/>
              </a:rPr>
              <a:t>sug'orish</a:t>
            </a:r>
            <a:r>
              <a:rPr lang="en-US" sz="1800" dirty="0">
                <a:solidFill>
                  <a:srgbClr val="7030A0"/>
                </a:solidFill>
                <a:effectLst/>
                <a:latin typeface="Poppins" panose="00000500000000000000" pitchFamily="2" charset="0"/>
                <a:ea typeface="Times New Roman" panose="02020603050405020304" pitchFamily="18" charset="0"/>
              </a:rPr>
              <a:t> . </a:t>
            </a:r>
            <a:r>
              <a:rPr lang="en-US" sz="1800" dirty="0" err="1">
                <a:solidFill>
                  <a:srgbClr val="7030A0"/>
                </a:solidFill>
                <a:effectLst/>
                <a:latin typeface="Poppins" panose="00000500000000000000" pitchFamily="2" charset="0"/>
                <a:ea typeface="Times New Roman" panose="02020603050405020304" pitchFamily="18" charset="0"/>
              </a:rPr>
              <a:t>Urug'larni</a:t>
            </a:r>
            <a:r>
              <a:rPr lang="en-US" sz="1800" dirty="0">
                <a:solidFill>
                  <a:srgbClr val="7030A0"/>
                </a:solidFill>
                <a:effectLst/>
                <a:latin typeface="Poppins" panose="00000500000000000000" pitchFamily="2" charset="0"/>
                <a:ea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rPr>
              <a:t>ekish</a:t>
            </a:r>
            <a:r>
              <a:rPr lang="en-US" sz="1800" dirty="0">
                <a:solidFill>
                  <a:srgbClr val="7030A0"/>
                </a:solidFill>
                <a:effectLst/>
                <a:latin typeface="Poppins" panose="00000500000000000000" pitchFamily="2" charset="0"/>
                <a:ea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rPr>
              <a:t>uchun</a:t>
            </a:r>
            <a:r>
              <a:rPr lang="en-US" sz="1800" dirty="0">
                <a:solidFill>
                  <a:srgbClr val="7030A0"/>
                </a:solidFill>
                <a:effectLst/>
                <a:latin typeface="Poppins" panose="00000500000000000000" pitchFamily="2" charset="0"/>
                <a:ea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rPr>
              <a:t>tayyorlangan</a:t>
            </a:r>
            <a:r>
              <a:rPr lang="en-US" sz="1800" dirty="0">
                <a:solidFill>
                  <a:srgbClr val="7030A0"/>
                </a:solidFill>
                <a:effectLst/>
                <a:latin typeface="Poppins" panose="00000500000000000000" pitchFamily="2" charset="0"/>
                <a:ea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rPr>
              <a:t>tuproq</a:t>
            </a:r>
            <a:r>
              <a:rPr lang="en-US" sz="1800" dirty="0">
                <a:solidFill>
                  <a:srgbClr val="7030A0"/>
                </a:solidFill>
                <a:effectLst/>
                <a:latin typeface="Poppins" panose="00000500000000000000" pitchFamily="2" charset="0"/>
                <a:ea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rPr>
              <a:t>yaxshi</a:t>
            </a:r>
            <a:r>
              <a:rPr lang="en-US" sz="1800" dirty="0">
                <a:solidFill>
                  <a:srgbClr val="7030A0"/>
                </a:solidFill>
                <a:effectLst/>
                <a:latin typeface="Poppins" panose="00000500000000000000" pitchFamily="2" charset="0"/>
                <a:ea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rPr>
              <a:t>sug'oriladi</a:t>
            </a:r>
            <a:r>
              <a:rPr lang="en-US" sz="1800" dirty="0">
                <a:solidFill>
                  <a:srgbClr val="7030A0"/>
                </a:solidFill>
                <a:effectLst/>
                <a:latin typeface="Poppins" panose="00000500000000000000" pitchFamily="2" charset="0"/>
                <a:ea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rPr>
              <a:t>Uning</a:t>
            </a:r>
            <a:r>
              <a:rPr lang="en-US" sz="1800" dirty="0">
                <a:solidFill>
                  <a:srgbClr val="7030A0"/>
                </a:solidFill>
                <a:effectLst/>
                <a:latin typeface="Poppins" panose="00000500000000000000" pitchFamily="2" charset="0"/>
                <a:ea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rPr>
              <a:t>yuzasida</a:t>
            </a:r>
            <a:r>
              <a:rPr lang="en-US" sz="1800" dirty="0">
                <a:solidFill>
                  <a:srgbClr val="7030A0"/>
                </a:solidFill>
                <a:effectLst/>
                <a:latin typeface="Poppins" panose="00000500000000000000" pitchFamily="2" charset="0"/>
                <a:ea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rPr>
              <a:t>urug'lar</a:t>
            </a:r>
            <a:r>
              <a:rPr lang="en-US" sz="1800" dirty="0">
                <a:solidFill>
                  <a:srgbClr val="7030A0"/>
                </a:solidFill>
                <a:effectLst/>
                <a:latin typeface="Poppins" panose="00000500000000000000" pitchFamily="2" charset="0"/>
                <a:ea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rPr>
              <a:t>qo'yiladi</a:t>
            </a:r>
            <a:r>
              <a:rPr lang="en-US" sz="1800" dirty="0">
                <a:solidFill>
                  <a:srgbClr val="7030A0"/>
                </a:solidFill>
                <a:effectLst/>
                <a:latin typeface="Poppins" panose="00000500000000000000" pitchFamily="2" charset="0"/>
                <a:ea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rPr>
              <a:t>ularning</a:t>
            </a:r>
            <a:r>
              <a:rPr lang="en-US" sz="1800" dirty="0">
                <a:solidFill>
                  <a:srgbClr val="7030A0"/>
                </a:solidFill>
                <a:effectLst/>
                <a:latin typeface="Poppins" panose="00000500000000000000" pitchFamily="2" charset="0"/>
                <a:ea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rPr>
              <a:t>ustiga</a:t>
            </a:r>
            <a:r>
              <a:rPr lang="en-US" sz="1800" dirty="0">
                <a:solidFill>
                  <a:srgbClr val="7030A0"/>
                </a:solidFill>
                <a:effectLst/>
                <a:latin typeface="Poppins" panose="00000500000000000000" pitchFamily="2" charset="0"/>
                <a:ea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rPr>
              <a:t>quruq</a:t>
            </a:r>
            <a:r>
              <a:rPr lang="en-US" sz="1800" dirty="0">
                <a:solidFill>
                  <a:srgbClr val="7030A0"/>
                </a:solidFill>
                <a:effectLst/>
                <a:latin typeface="Poppins" panose="00000500000000000000" pitchFamily="2" charset="0"/>
                <a:ea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rPr>
              <a:t>bo'sh</a:t>
            </a:r>
            <a:r>
              <a:rPr lang="en-US" sz="1800" dirty="0">
                <a:solidFill>
                  <a:srgbClr val="7030A0"/>
                </a:solidFill>
                <a:effectLst/>
                <a:latin typeface="Poppins" panose="00000500000000000000" pitchFamily="2" charset="0"/>
                <a:ea typeface="Times New Roman" panose="02020603050405020304" pitchFamily="18" charset="0"/>
              </a:rPr>
              <a:t> joy </a:t>
            </a:r>
            <a:r>
              <a:rPr lang="en-US" sz="1800" dirty="0" err="1">
                <a:solidFill>
                  <a:srgbClr val="7030A0"/>
                </a:solidFill>
                <a:effectLst/>
                <a:latin typeface="Poppins" panose="00000500000000000000" pitchFamily="2" charset="0"/>
                <a:ea typeface="Times New Roman" panose="02020603050405020304" pitchFamily="18" charset="0"/>
              </a:rPr>
              <a:t>bilan</a:t>
            </a:r>
            <a:r>
              <a:rPr lang="en-US" sz="1800" dirty="0">
                <a:solidFill>
                  <a:srgbClr val="7030A0"/>
                </a:solidFill>
                <a:effectLst/>
                <a:latin typeface="Poppins" panose="00000500000000000000" pitchFamily="2" charset="0"/>
                <a:ea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rPr>
              <a:t>uxlaydi</a:t>
            </a:r>
            <a:r>
              <a:rPr lang="en-US" sz="1800" dirty="0">
                <a:solidFill>
                  <a:srgbClr val="7030A0"/>
                </a:solidFill>
                <a:effectLst/>
                <a:latin typeface="Poppins" panose="00000500000000000000" pitchFamily="2" charset="0"/>
                <a:ea typeface="Times New Roman" panose="02020603050405020304" pitchFamily="18"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Ko'chatlarni</a:t>
            </a:r>
            <a:r>
              <a:rPr lang="en-US" sz="1800" dirty="0">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sug'orishda</a:t>
            </a:r>
            <a:r>
              <a:rPr lang="en-US" sz="1800" dirty="0">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ishlatiladigan</a:t>
            </a:r>
            <a:r>
              <a:rPr lang="en-US" sz="1800" dirty="0">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suv</a:t>
            </a:r>
            <a:r>
              <a:rPr lang="en-US" sz="1800" dirty="0">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yuqori</a:t>
            </a:r>
            <a:r>
              <a:rPr lang="en-US" sz="1800" dirty="0">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sifatli</a:t>
            </a:r>
            <a:r>
              <a:rPr lang="en-US" sz="1800" dirty="0">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bo'lishi</a:t>
            </a:r>
            <a:r>
              <a:rPr lang="en-US" sz="1800" dirty="0">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va</a:t>
            </a:r>
            <a:r>
              <a:rPr lang="en-US" sz="1800" dirty="0">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quyidagi</a:t>
            </a:r>
            <a:r>
              <a:rPr lang="en-US" sz="1800" dirty="0">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talablarga</a:t>
            </a:r>
            <a:r>
              <a:rPr lang="en-US" sz="1800" dirty="0">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javob</a:t>
            </a:r>
            <a:r>
              <a:rPr lang="en-US" sz="1800" dirty="0">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berishi</a:t>
            </a:r>
            <a:r>
              <a:rPr lang="en-US" sz="1800" dirty="0">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t>kerak</a:t>
            </a:r>
            <a:br>
              <a:rPr lang="en-US" sz="1800" dirty="0">
                <a:solidFill>
                  <a:srgbClr val="7030A0"/>
                </a:solidFill>
                <a:effectLst/>
                <a:latin typeface="Source Sans Pro" panose="020B0503030403020204" pitchFamily="34" charset="0"/>
                <a:ea typeface="Times New Roman" panose="02020603050405020304" pitchFamily="18" charset="0"/>
                <a:cs typeface="Times New Roman" panose="02020603050405020304" pitchFamily="18" charset="0"/>
              </a:rPr>
            </a:br>
            <a:endParaRPr lang="ru-RU" sz="2000" dirty="0">
              <a:solidFill>
                <a:srgbClr val="7030A0"/>
              </a:solidFill>
            </a:endParaRPr>
          </a:p>
        </p:txBody>
      </p:sp>
      <p:pic>
        <p:nvPicPr>
          <p:cNvPr id="4" name="Объект 3">
            <a:hlinkClick r:id="rId3"/>
            <a:extLst>
              <a:ext uri="{FF2B5EF4-FFF2-40B4-BE49-F238E27FC236}">
                <a16:creationId xmlns:a16="http://schemas.microsoft.com/office/drawing/2014/main" id="{A3CBFA90-EDD3-42A2-8E01-1931E8E08C5C}"/>
              </a:ext>
            </a:extLst>
          </p:cNvPr>
          <p:cNvPicPr>
            <a:picLocks noGrp="1" noChangeAspect="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1895911" y="2416028"/>
            <a:ext cx="6543413" cy="4313231"/>
          </a:xfrm>
          <a:prstGeom prst="rect">
            <a:avLst/>
          </a:prstGeom>
          <a:noFill/>
          <a:ln>
            <a:noFill/>
          </a:ln>
        </p:spPr>
      </p:pic>
    </p:spTree>
    <p:extLst>
      <p:ext uri="{BB962C8B-B14F-4D97-AF65-F5344CB8AC3E}">
        <p14:creationId xmlns:p14="http://schemas.microsoft.com/office/powerpoint/2010/main" val="41499770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9698B9D-7A92-4657-A12B-9EA5747AEC91}"/>
              </a:ext>
            </a:extLst>
          </p:cNvPr>
          <p:cNvSpPr>
            <a:spLocks noGrp="1"/>
          </p:cNvSpPr>
          <p:nvPr>
            <p:ph type="title"/>
          </p:nvPr>
        </p:nvSpPr>
        <p:spPr>
          <a:xfrm>
            <a:off x="159391" y="83890"/>
            <a:ext cx="9655728" cy="2626686"/>
          </a:xfrm>
        </p:spPr>
        <p:txBody>
          <a:bodyPr>
            <a:noAutofit/>
          </a:bodyPr>
          <a:lstStyle/>
          <a:p>
            <a:r>
              <a:rPr lang="en-US" sz="1800" b="1"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Sug'orish</a:t>
            </a:r>
            <a:r>
              <a:rPr lang="en-US"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en-US"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zarur</a:t>
            </a:r>
            <a:r>
              <a:rPr lang="en-US"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en-US"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bo'lgan</a:t>
            </a:r>
            <a:r>
              <a:rPr lang="en-US"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en-US"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vaqt</a:t>
            </a:r>
            <a:r>
              <a:rPr lang="en-US"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en-US"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oralig'ida</a:t>
            </a:r>
            <a:r>
              <a:rPr lang="en-US"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en-US"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o'simliklarga</a:t>
            </a:r>
            <a:r>
              <a:rPr lang="en-US"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en-US"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boshqariladigan</a:t>
            </a:r>
            <a:r>
              <a:rPr lang="en-US"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en-US"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suv</a:t>
            </a:r>
            <a:r>
              <a:rPr lang="en-US"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en-US"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miqdorini</a:t>
            </a:r>
            <a:r>
              <a:rPr lang="en-US"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en-US"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qo'llash</a:t>
            </a:r>
            <a:r>
              <a:rPr lang="en-US"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en-US"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jarayoni</a:t>
            </a:r>
            <a:r>
              <a:rPr lang="en-US"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en-US"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Sug'orish</a:t>
            </a:r>
            <a:r>
              <a:rPr lang="en-US"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en-US"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o'sishga</a:t>
            </a:r>
            <a:r>
              <a:rPr lang="en-US"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en-US"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yordam</a:t>
            </a:r>
            <a:r>
              <a:rPr lang="en-US"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en-US"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beradi</a:t>
            </a:r>
            <a:r>
              <a:rPr lang="en-US"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en-US" sz="1800" u="sng" dirty="0" err="1">
                <a:solidFill>
                  <a:srgbClr val="99CA3C"/>
                </a:solidFill>
                <a:effectLst/>
                <a:latin typeface="IBM Plex Sans" panose="020B0503050203000203" pitchFamily="34" charset="0"/>
                <a:ea typeface="Calibri" panose="020F0502020204030204" pitchFamily="34" charset="0"/>
                <a:cs typeface="Times New Roman" panose="02020603050405020304" pitchFamily="18" charset="0"/>
                <a:hlinkClick r:id="rId2" tooltip="Qishloq xo'jaligi">
                  <a:extLst>
                    <a:ext uri="{A12FA001-AC4F-418D-AE19-62706E023703}">
                      <ahyp:hlinkClr xmlns:ahyp="http://schemas.microsoft.com/office/drawing/2018/hyperlinkcolor" val="tx"/>
                    </a:ext>
                  </a:extLst>
                </a:hlinkClick>
              </a:rPr>
              <a:t>qishloq</a:t>
            </a:r>
            <a:r>
              <a:rPr lang="en-US" sz="1800" u="sng" dirty="0">
                <a:solidFill>
                  <a:srgbClr val="99CA3C"/>
                </a:solidFill>
                <a:effectLst/>
                <a:latin typeface="IBM Plex Sans" panose="020B0503050203000203" pitchFamily="34" charset="0"/>
                <a:ea typeface="Calibri" panose="020F0502020204030204" pitchFamily="34" charset="0"/>
                <a:cs typeface="Times New Roman" panose="02020603050405020304" pitchFamily="18" charset="0"/>
                <a:hlinkClick r:id="rId2" tooltip="Qishloq xo'jaligi">
                  <a:extLst>
                    <a:ext uri="{A12FA001-AC4F-418D-AE19-62706E023703}">
                      <ahyp:hlinkClr xmlns:ahyp="http://schemas.microsoft.com/office/drawing/2018/hyperlinkcolor" val="tx"/>
                    </a:ext>
                  </a:extLst>
                </a:hlinkClick>
              </a:rPr>
              <a:t> </a:t>
            </a:r>
            <a:r>
              <a:rPr lang="en-US" sz="1800" u="sng" dirty="0" err="1">
                <a:solidFill>
                  <a:srgbClr val="99CA3C"/>
                </a:solidFill>
                <a:effectLst/>
                <a:latin typeface="IBM Plex Sans" panose="020B0503050203000203" pitchFamily="34" charset="0"/>
                <a:ea typeface="Calibri" panose="020F0502020204030204" pitchFamily="34" charset="0"/>
                <a:cs typeface="Times New Roman" panose="02020603050405020304" pitchFamily="18" charset="0"/>
                <a:hlinkClick r:id="rId2" tooltip="Qishloq xo'jaligi">
                  <a:extLst>
                    <a:ext uri="{A12FA001-AC4F-418D-AE19-62706E023703}">
                      <ahyp:hlinkClr xmlns:ahyp="http://schemas.microsoft.com/office/drawing/2018/hyperlinkcolor" val="tx"/>
                    </a:ext>
                  </a:extLst>
                </a:hlinkClick>
              </a:rPr>
              <a:t>xo'jaligi</a:t>
            </a:r>
            <a:r>
              <a:rPr lang="en-US" sz="1800" u="sng" dirty="0">
                <a:solidFill>
                  <a:srgbClr val="99CA3C"/>
                </a:solidFill>
                <a:effectLst/>
                <a:latin typeface="IBM Plex Sans" panose="020B0503050203000203" pitchFamily="34" charset="0"/>
                <a:ea typeface="Calibri" panose="020F0502020204030204" pitchFamily="34" charset="0"/>
                <a:cs typeface="Times New Roman" panose="02020603050405020304" pitchFamily="18" charset="0"/>
                <a:hlinkClick r:id="rId2" tooltip="Qishloq xo'jaligi">
                  <a:extLst>
                    <a:ext uri="{A12FA001-AC4F-418D-AE19-62706E023703}">
                      <ahyp:hlinkClr xmlns:ahyp="http://schemas.microsoft.com/office/drawing/2018/hyperlinkcolor" val="tx"/>
                    </a:ext>
                  </a:extLst>
                </a:hlinkClick>
              </a:rPr>
              <a:t> </a:t>
            </a:r>
            <a:r>
              <a:rPr lang="en-US" sz="1800" u="sng"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hlinkClick r:id="rId2" tooltip="Qishloq xo'jaligi">
                  <a:extLst>
                    <a:ext uri="{A12FA001-AC4F-418D-AE19-62706E023703}">
                      <ahyp:hlinkClr xmlns:ahyp="http://schemas.microsoft.com/office/drawing/2018/hyperlinkcolor" val="tx"/>
                    </a:ext>
                  </a:extLst>
                </a:hlinkClick>
              </a:rPr>
              <a:t>ekinlari</a:t>
            </a:r>
            <a:r>
              <a:rPr lang="en-US"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en-US"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saqlash</a:t>
            </a:r>
            <a:r>
              <a:rPr lang="en-US"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en-US" sz="1800" u="sng"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hlinkClick r:id="rId3" tooltip="Landshaft">
                  <a:extLst>
                    <a:ext uri="{A12FA001-AC4F-418D-AE19-62706E023703}">
                      <ahyp:hlinkClr xmlns:ahyp="http://schemas.microsoft.com/office/drawing/2018/hyperlinkcolor" val="tx"/>
                    </a:ext>
                  </a:extLst>
                </a:hlinkClick>
              </a:rPr>
              <a:t>landshaftlar</a:t>
            </a:r>
            <a:r>
              <a:rPr lang="en-US"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va</a:t>
            </a:r>
            <a:r>
              <a:rPr lang="en-US"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en-US" sz="1800" u="sng"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hlinkClick r:id="rId4" tooltip="Revegetation">
                  <a:extLst>
                    <a:ext uri="{A12FA001-AC4F-418D-AE19-62706E023703}">
                      <ahyp:hlinkClr xmlns:ahyp="http://schemas.microsoft.com/office/drawing/2018/hyperlinkcolor" val="tx"/>
                    </a:ext>
                  </a:extLst>
                </a:hlinkClick>
              </a:rPr>
              <a:t>o'simlik</a:t>
            </a:r>
            <a:r>
              <a:rPr lang="en-US"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en-US"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quruq</a:t>
            </a:r>
            <a:r>
              <a:rPr lang="en-US"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en-US"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hududlarda</a:t>
            </a:r>
            <a:r>
              <a:rPr lang="en-US"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en-US"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va</a:t>
            </a:r>
            <a:r>
              <a:rPr lang="en-US"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en-US"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o'rtacha</a:t>
            </a:r>
            <a:r>
              <a:rPr lang="en-US"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en-US"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yog'ingarchilikdan</a:t>
            </a:r>
            <a:r>
              <a:rPr lang="en-US"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en-US"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kam</a:t>
            </a:r>
            <a:r>
              <a:rPr lang="en-US"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en-US"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vaqtlarda</a:t>
            </a:r>
            <a:r>
              <a:rPr lang="en-US"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en-US"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bezovta</a:t>
            </a:r>
            <a:r>
              <a:rPr lang="en-US"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en-US"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qilingan</a:t>
            </a:r>
            <a:r>
              <a:rPr lang="en-US"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en-US"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tuproqlar</a:t>
            </a:r>
            <a:r>
              <a:rPr lang="en-US"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en-US"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Sug'orish</a:t>
            </a:r>
            <a:r>
              <a:rPr lang="en-US"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en-US"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o'simlik</a:t>
            </a:r>
            <a:r>
              <a:rPr lang="en-US"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en-US"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etishtirishda</a:t>
            </a:r>
            <a:r>
              <a:rPr lang="en-US"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en-US"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boshqa</a:t>
            </a:r>
            <a:r>
              <a:rPr lang="en-US"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en-US"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maqsadlarga</a:t>
            </a:r>
            <a:r>
              <a:rPr lang="en-US"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en-US"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shu</a:t>
            </a:r>
            <a:r>
              <a:rPr lang="en-US"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en-US"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jumladan</a:t>
            </a:r>
            <a:r>
              <a:rPr lang="en-US"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en-US"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sovuqda</a:t>
            </a:r>
            <a:r>
              <a:rPr lang="en-US"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en-US"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chidamli</a:t>
            </a:r>
            <a:r>
              <a:rPr lang="en-US"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a:t>
            </a:r>
            <a:br>
              <a:rPr lang="en-US"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br>
            <a:r>
              <a:rPr lang="ru-RU" sz="1800" dirty="0" err="1">
                <a:solidFill>
                  <a:srgbClr val="7030A0"/>
                </a:solidFill>
                <a:effectLst/>
                <a:latin typeface="IBM Plex Sans" panose="020B0503050203000203" pitchFamily="34" charset="0"/>
                <a:ea typeface="Times New Roman" panose="02020603050405020304" pitchFamily="18" charset="0"/>
              </a:rPr>
              <a:t>Sug'orish</a:t>
            </a:r>
            <a:r>
              <a:rPr lang="ru-RU" sz="1800" dirty="0">
                <a:solidFill>
                  <a:srgbClr val="7030A0"/>
                </a:solidFill>
                <a:effectLst/>
                <a:latin typeface="IBM Plex Sans" panose="020B0503050203000203" pitchFamily="34" charset="0"/>
                <a:ea typeface="Times New Roman" panose="02020603050405020304" pitchFamily="18" charset="0"/>
              </a:rPr>
              <a:t> </a:t>
            </a:r>
            <a:r>
              <a:rPr lang="ru-RU" sz="1800" dirty="0" err="1">
                <a:solidFill>
                  <a:srgbClr val="7030A0"/>
                </a:solidFill>
                <a:effectLst/>
                <a:latin typeface="IBM Plex Sans" panose="020B0503050203000203" pitchFamily="34" charset="0"/>
                <a:ea typeface="Times New Roman" panose="02020603050405020304" pitchFamily="18" charset="0"/>
              </a:rPr>
              <a:t>tizimlari</a:t>
            </a:r>
            <a:r>
              <a:rPr lang="ru-RU" sz="1800" dirty="0">
                <a:solidFill>
                  <a:srgbClr val="7030A0"/>
                </a:solidFill>
                <a:effectLst/>
                <a:latin typeface="IBM Plex Sans" panose="020B0503050203000203" pitchFamily="34" charset="0"/>
                <a:ea typeface="Times New Roman" panose="02020603050405020304" pitchFamily="18" charset="0"/>
              </a:rPr>
              <a:t> </a:t>
            </a:r>
            <a:r>
              <a:rPr lang="ru-RU" sz="1800" dirty="0" err="1">
                <a:solidFill>
                  <a:srgbClr val="7030A0"/>
                </a:solidFill>
                <a:effectLst/>
                <a:latin typeface="IBM Plex Sans" panose="020B0503050203000203" pitchFamily="34" charset="0"/>
                <a:ea typeface="Times New Roman" panose="02020603050405020304" pitchFamily="18" charset="0"/>
              </a:rPr>
              <a:t>sovutish</a:t>
            </a:r>
            <a:r>
              <a:rPr lang="ru-RU" sz="1800" dirty="0">
                <a:solidFill>
                  <a:srgbClr val="7030A0"/>
                </a:solidFill>
                <a:effectLst/>
                <a:latin typeface="IBM Plex Sans" panose="020B0503050203000203" pitchFamily="34" charset="0"/>
                <a:ea typeface="Times New Roman" panose="02020603050405020304" pitchFamily="18" charset="0"/>
              </a:rPr>
              <a:t> </a:t>
            </a:r>
            <a:r>
              <a:rPr lang="ru-RU" sz="1800" dirty="0" err="1">
                <a:solidFill>
                  <a:srgbClr val="7030A0"/>
                </a:solidFill>
                <a:effectLst/>
                <a:latin typeface="IBM Plex Sans" panose="020B0503050203000203" pitchFamily="34" charset="0"/>
                <a:ea typeface="Times New Roman" panose="02020603050405020304" pitchFamily="18" charset="0"/>
              </a:rPr>
              <a:t>uchun</a:t>
            </a:r>
            <a:r>
              <a:rPr lang="ru-RU" sz="1800" dirty="0">
                <a:solidFill>
                  <a:srgbClr val="7030A0"/>
                </a:solidFill>
                <a:effectLst/>
                <a:latin typeface="IBM Plex Sans" panose="020B0503050203000203" pitchFamily="34" charset="0"/>
                <a:ea typeface="Times New Roman" panose="02020603050405020304" pitchFamily="18" charset="0"/>
              </a:rPr>
              <a:t> </a:t>
            </a:r>
            <a:r>
              <a:rPr lang="ru-RU" sz="1800" dirty="0" err="1">
                <a:solidFill>
                  <a:srgbClr val="7030A0"/>
                </a:solidFill>
                <a:effectLst/>
                <a:latin typeface="IBM Plex Sans" panose="020B0503050203000203" pitchFamily="34" charset="0"/>
                <a:ea typeface="Times New Roman" panose="02020603050405020304" pitchFamily="18" charset="0"/>
              </a:rPr>
              <a:t>ham</a:t>
            </a:r>
            <a:r>
              <a:rPr lang="ru-RU" sz="1800" dirty="0">
                <a:solidFill>
                  <a:srgbClr val="7030A0"/>
                </a:solidFill>
                <a:effectLst/>
                <a:latin typeface="IBM Plex Sans" panose="020B0503050203000203" pitchFamily="34" charset="0"/>
                <a:ea typeface="Times New Roman" panose="02020603050405020304" pitchFamily="18" charset="0"/>
              </a:rPr>
              <a:t> </a:t>
            </a:r>
            <a:r>
              <a:rPr lang="ru-RU" sz="1800" dirty="0" err="1">
                <a:solidFill>
                  <a:srgbClr val="7030A0"/>
                </a:solidFill>
                <a:effectLst/>
                <a:latin typeface="IBM Plex Sans" panose="020B0503050203000203" pitchFamily="34" charset="0"/>
                <a:ea typeface="Times New Roman" panose="02020603050405020304" pitchFamily="18" charset="0"/>
              </a:rPr>
              <a:t>ishlatiladi</a:t>
            </a:r>
            <a:r>
              <a:rPr lang="ru-RU" sz="1800" dirty="0">
                <a:solidFill>
                  <a:srgbClr val="7030A0"/>
                </a:solidFill>
                <a:effectLst/>
                <a:latin typeface="IBM Plex Sans" panose="020B0503050203000203" pitchFamily="34" charset="0"/>
                <a:ea typeface="Times New Roman" panose="02020603050405020304" pitchFamily="18" charset="0"/>
              </a:rPr>
              <a:t> </a:t>
            </a:r>
            <a:r>
              <a:rPr lang="ru-RU" sz="1800" u="sng" dirty="0" err="1">
                <a:solidFill>
                  <a:srgbClr val="99CA3C"/>
                </a:solidFill>
                <a:effectLst/>
                <a:latin typeface="IBM Plex Sans" panose="020B0503050203000203" pitchFamily="34" charset="0"/>
                <a:ea typeface="Times New Roman" panose="02020603050405020304" pitchFamily="18" charset="0"/>
                <a:hlinkClick r:id="rId5" tooltip="Chorvachilik">
                  <a:extLst>
                    <a:ext uri="{A12FA001-AC4F-418D-AE19-62706E023703}">
                      <ahyp:hlinkClr xmlns:ahyp="http://schemas.microsoft.com/office/drawing/2018/hyperlinkcolor" val="tx"/>
                    </a:ext>
                  </a:extLst>
                </a:hlinkClick>
              </a:rPr>
              <a:t>chorva</a:t>
            </a:r>
            <a:r>
              <a:rPr lang="ru-RU" sz="1800" u="sng" dirty="0">
                <a:solidFill>
                  <a:srgbClr val="99CA3C"/>
                </a:solidFill>
                <a:effectLst/>
                <a:latin typeface="IBM Plex Sans" panose="020B0503050203000203" pitchFamily="34" charset="0"/>
                <a:ea typeface="Times New Roman" panose="02020603050405020304" pitchFamily="18" charset="0"/>
                <a:hlinkClick r:id="rId5" tooltip="Chorvachilik">
                  <a:extLst>
                    <a:ext uri="{A12FA001-AC4F-418D-AE19-62706E023703}">
                      <ahyp:hlinkClr xmlns:ahyp="http://schemas.microsoft.com/office/drawing/2018/hyperlinkcolor" val="tx"/>
                    </a:ext>
                  </a:extLst>
                </a:hlinkClick>
              </a:rPr>
              <a:t> </a:t>
            </a:r>
            <a:r>
              <a:rPr lang="ru-RU" sz="1800" u="sng" dirty="0" err="1">
                <a:solidFill>
                  <a:srgbClr val="7030A0"/>
                </a:solidFill>
                <a:effectLst/>
                <a:latin typeface="IBM Plex Sans" panose="020B0503050203000203" pitchFamily="34" charset="0"/>
                <a:ea typeface="Times New Roman" panose="02020603050405020304" pitchFamily="18" charset="0"/>
                <a:hlinkClick r:id="rId5" tooltip="Chorvachilik">
                  <a:extLst>
                    <a:ext uri="{A12FA001-AC4F-418D-AE19-62706E023703}">
                      <ahyp:hlinkClr xmlns:ahyp="http://schemas.microsoft.com/office/drawing/2018/hyperlinkcolor" val="tx"/>
                    </a:ext>
                  </a:extLst>
                </a:hlinkClick>
              </a:rPr>
              <a:t>mollari</a:t>
            </a:r>
            <a:r>
              <a:rPr lang="ru-RU" sz="1800" dirty="0">
                <a:solidFill>
                  <a:srgbClr val="7030A0"/>
                </a:solidFill>
                <a:effectLst/>
                <a:latin typeface="IBM Plex Sans" panose="020B0503050203000203" pitchFamily="34" charset="0"/>
                <a:ea typeface="Times New Roman" panose="02020603050405020304" pitchFamily="18" charset="0"/>
              </a:rPr>
              <a:t>, </a:t>
            </a:r>
            <a:r>
              <a:rPr lang="ru-RU" sz="1800" u="sng" dirty="0" err="1">
                <a:solidFill>
                  <a:srgbClr val="99CA3C"/>
                </a:solidFill>
                <a:effectLst/>
                <a:latin typeface="IBM Plex Sans" panose="020B0503050203000203" pitchFamily="34" charset="0"/>
                <a:ea typeface="Times New Roman" panose="02020603050405020304" pitchFamily="18" charset="0"/>
                <a:hlinkClick r:id="rId6" tooltip="Dust suppression">
                  <a:extLst>
                    <a:ext uri="{A12FA001-AC4F-418D-AE19-62706E023703}">
                      <ahyp:hlinkClr xmlns:ahyp="http://schemas.microsoft.com/office/drawing/2018/hyperlinkcolor" val="tx"/>
                    </a:ext>
                  </a:extLst>
                </a:hlinkClick>
              </a:rPr>
              <a:t>changni</a:t>
            </a:r>
            <a:r>
              <a:rPr lang="ru-RU" sz="1800" u="sng" dirty="0">
                <a:solidFill>
                  <a:srgbClr val="99CA3C"/>
                </a:solidFill>
                <a:effectLst/>
                <a:latin typeface="IBM Plex Sans" panose="020B0503050203000203" pitchFamily="34" charset="0"/>
                <a:ea typeface="Times New Roman" panose="02020603050405020304" pitchFamily="18" charset="0"/>
                <a:hlinkClick r:id="rId6" tooltip="Dust suppression">
                  <a:extLst>
                    <a:ext uri="{A12FA001-AC4F-418D-AE19-62706E023703}">
                      <ahyp:hlinkClr xmlns:ahyp="http://schemas.microsoft.com/office/drawing/2018/hyperlinkcolor" val="tx"/>
                    </a:ext>
                  </a:extLst>
                </a:hlinkClick>
              </a:rPr>
              <a:t> </a:t>
            </a:r>
            <a:r>
              <a:rPr lang="ru-RU" sz="1800" u="sng" dirty="0" err="1">
                <a:solidFill>
                  <a:srgbClr val="7030A0"/>
                </a:solidFill>
                <a:effectLst/>
                <a:latin typeface="IBM Plex Sans" panose="020B0503050203000203" pitchFamily="34" charset="0"/>
                <a:ea typeface="Times New Roman" panose="02020603050405020304" pitchFamily="18" charset="0"/>
                <a:hlinkClick r:id="rId6" tooltip="Dust suppression">
                  <a:extLst>
                    <a:ext uri="{A12FA001-AC4F-418D-AE19-62706E023703}">
                      <ahyp:hlinkClr xmlns:ahyp="http://schemas.microsoft.com/office/drawing/2018/hyperlinkcolor" val="tx"/>
                    </a:ext>
                  </a:extLst>
                </a:hlinkClick>
              </a:rPr>
              <a:t>bostirish</a:t>
            </a:r>
            <a:r>
              <a:rPr lang="ru-RU" sz="1800" dirty="0">
                <a:solidFill>
                  <a:srgbClr val="7030A0"/>
                </a:solidFill>
                <a:effectLst/>
                <a:latin typeface="IBM Plex Sans" panose="020B0503050203000203" pitchFamily="34" charset="0"/>
                <a:ea typeface="Times New Roman" panose="02020603050405020304" pitchFamily="18" charset="0"/>
              </a:rPr>
              <a:t>, </a:t>
            </a:r>
            <a:r>
              <a:rPr lang="ru-RU" sz="1800" dirty="0" err="1">
                <a:solidFill>
                  <a:srgbClr val="7030A0"/>
                </a:solidFill>
                <a:effectLst/>
                <a:latin typeface="IBM Plex Sans" panose="020B0503050203000203" pitchFamily="34" charset="0"/>
                <a:ea typeface="Times New Roman" panose="02020603050405020304" pitchFamily="18" charset="0"/>
              </a:rPr>
              <a:t>yo'q</a:t>
            </a:r>
            <a:r>
              <a:rPr lang="ru-RU" sz="1800" dirty="0">
                <a:solidFill>
                  <a:srgbClr val="7030A0"/>
                </a:solidFill>
                <a:effectLst/>
                <a:latin typeface="IBM Plex Sans" panose="020B0503050203000203" pitchFamily="34" charset="0"/>
                <a:ea typeface="Times New Roman" panose="02020603050405020304" pitchFamily="18" charset="0"/>
              </a:rPr>
              <a:t> </a:t>
            </a:r>
            <a:r>
              <a:rPr lang="ru-RU" sz="1800" dirty="0" err="1">
                <a:solidFill>
                  <a:srgbClr val="7030A0"/>
                </a:solidFill>
                <a:effectLst/>
                <a:latin typeface="IBM Plex Sans" panose="020B0503050203000203" pitchFamily="34" charset="0"/>
                <a:ea typeface="Times New Roman" panose="02020603050405020304" pitchFamily="18" charset="0"/>
              </a:rPr>
              <a:t>qilish</a:t>
            </a:r>
            <a:r>
              <a:rPr lang="ru-RU" sz="1800" dirty="0">
                <a:solidFill>
                  <a:srgbClr val="7030A0"/>
                </a:solidFill>
                <a:effectLst/>
                <a:latin typeface="IBM Plex Sans" panose="020B0503050203000203" pitchFamily="34" charset="0"/>
                <a:ea typeface="Times New Roman" panose="02020603050405020304" pitchFamily="18" charset="0"/>
              </a:rPr>
              <a:t> </a:t>
            </a:r>
            <a:r>
              <a:rPr lang="ru-RU" sz="1800" u="sng" dirty="0" err="1">
                <a:solidFill>
                  <a:srgbClr val="7030A0"/>
                </a:solidFill>
                <a:effectLst/>
                <a:latin typeface="IBM Plex Sans" panose="020B0503050203000203" pitchFamily="34" charset="0"/>
                <a:ea typeface="Times New Roman" panose="02020603050405020304" pitchFamily="18" charset="0"/>
                <a:hlinkClick r:id="rId7" tooltip="Kanalizatsiya">
                  <a:extLst>
                    <a:ext uri="{A12FA001-AC4F-418D-AE19-62706E023703}">
                      <ahyp:hlinkClr xmlns:ahyp="http://schemas.microsoft.com/office/drawing/2018/hyperlinkcolor" val="tx"/>
                    </a:ext>
                  </a:extLst>
                </a:hlinkClick>
              </a:rPr>
              <a:t>kanalizatsiya</a:t>
            </a:r>
            <a:r>
              <a:rPr lang="ru-RU" sz="1800" dirty="0" err="1">
                <a:solidFill>
                  <a:srgbClr val="7030A0"/>
                </a:solidFill>
                <a:effectLst/>
                <a:latin typeface="IBM Plex Sans" panose="020B0503050203000203" pitchFamily="34" charset="0"/>
                <a:ea typeface="Times New Roman" panose="02020603050405020304" pitchFamily="18" charset="0"/>
              </a:rPr>
              <a:t>va</a:t>
            </a:r>
            <a:r>
              <a:rPr lang="ru-RU" sz="1800" dirty="0">
                <a:solidFill>
                  <a:srgbClr val="7030A0"/>
                </a:solidFill>
                <a:effectLst/>
                <a:latin typeface="IBM Plex Sans" panose="020B0503050203000203" pitchFamily="34" charset="0"/>
                <a:ea typeface="Times New Roman" panose="02020603050405020304" pitchFamily="18" charset="0"/>
              </a:rPr>
              <a:t> </a:t>
            </a:r>
            <a:r>
              <a:rPr lang="ru-RU" sz="1800" u="sng" dirty="0" err="1">
                <a:solidFill>
                  <a:srgbClr val="99CA3C"/>
                </a:solidFill>
                <a:effectLst/>
                <a:latin typeface="IBM Plex Sans" panose="020B0503050203000203" pitchFamily="34" charset="0"/>
                <a:ea typeface="Times New Roman" panose="02020603050405020304" pitchFamily="18" charset="0"/>
                <a:hlinkClick r:id="rId8" tooltip="Heap leaching">
                  <a:extLst>
                    <a:ext uri="{A12FA001-AC4F-418D-AE19-62706E023703}">
                      <ahyp:hlinkClr xmlns:ahyp="http://schemas.microsoft.com/office/drawing/2018/hyperlinkcolor" val="tx"/>
                    </a:ext>
                  </a:extLst>
                </a:hlinkClick>
              </a:rPr>
              <a:t>kon</a:t>
            </a:r>
            <a:r>
              <a:rPr lang="ru-RU" sz="1800" u="sng" dirty="0">
                <a:solidFill>
                  <a:srgbClr val="99CA3C"/>
                </a:solidFill>
                <a:effectLst/>
                <a:latin typeface="IBM Plex Sans" panose="020B0503050203000203" pitchFamily="34" charset="0"/>
                <a:ea typeface="Times New Roman" panose="02020603050405020304" pitchFamily="18" charset="0"/>
                <a:hlinkClick r:id="rId8" tooltip="Heap leaching">
                  <a:extLst>
                    <a:ext uri="{A12FA001-AC4F-418D-AE19-62706E023703}">
                      <ahyp:hlinkClr xmlns:ahyp="http://schemas.microsoft.com/office/drawing/2018/hyperlinkcolor" val="tx"/>
                    </a:ext>
                  </a:extLst>
                </a:hlinkClick>
              </a:rPr>
              <a:t> </a:t>
            </a:r>
            <a:r>
              <a:rPr lang="ru-RU" sz="1800" u="sng" dirty="0" err="1">
                <a:solidFill>
                  <a:srgbClr val="99CA3C"/>
                </a:solidFill>
                <a:effectLst/>
                <a:latin typeface="IBM Plex Sans" panose="020B0503050203000203" pitchFamily="34" charset="0"/>
                <a:ea typeface="Times New Roman" panose="02020603050405020304" pitchFamily="18" charset="0"/>
                <a:hlinkClick r:id="rId8" tooltip="Heap leaching">
                  <a:extLst>
                    <a:ext uri="{A12FA001-AC4F-418D-AE19-62706E023703}">
                      <ahyp:hlinkClr xmlns:ahyp="http://schemas.microsoft.com/office/drawing/2018/hyperlinkcolor" val="tx"/>
                    </a:ext>
                  </a:extLst>
                </a:hlinkClick>
              </a:rPr>
              <a:t>qazib</a:t>
            </a:r>
            <a:r>
              <a:rPr lang="ru-RU" sz="1800" u="sng" dirty="0">
                <a:solidFill>
                  <a:srgbClr val="99CA3C"/>
                </a:solidFill>
                <a:effectLst/>
                <a:latin typeface="IBM Plex Sans" panose="020B0503050203000203" pitchFamily="34" charset="0"/>
                <a:ea typeface="Times New Roman" panose="02020603050405020304" pitchFamily="18" charset="0"/>
                <a:hlinkClick r:id="rId8" tooltip="Heap leaching">
                  <a:extLst>
                    <a:ext uri="{A12FA001-AC4F-418D-AE19-62706E023703}">
                      <ahyp:hlinkClr xmlns:ahyp="http://schemas.microsoft.com/office/drawing/2018/hyperlinkcolor" val="tx"/>
                    </a:ext>
                  </a:extLst>
                </a:hlinkClick>
              </a:rPr>
              <a:t> </a:t>
            </a:r>
            <a:r>
              <a:rPr lang="ru-RU" sz="1800" u="sng" dirty="0" err="1">
                <a:solidFill>
                  <a:srgbClr val="7030A0"/>
                </a:solidFill>
                <a:effectLst/>
                <a:latin typeface="IBM Plex Sans" panose="020B0503050203000203" pitchFamily="34" charset="0"/>
                <a:ea typeface="Times New Roman" panose="02020603050405020304" pitchFamily="18" charset="0"/>
                <a:hlinkClick r:id="rId8" tooltip="Heap leaching">
                  <a:extLst>
                    <a:ext uri="{A12FA001-AC4F-418D-AE19-62706E023703}">
                      <ahyp:hlinkClr xmlns:ahyp="http://schemas.microsoft.com/office/drawing/2018/hyperlinkcolor" val="tx"/>
                    </a:ext>
                  </a:extLst>
                </a:hlinkClick>
              </a:rPr>
              <a:t>olish</a:t>
            </a:r>
            <a:r>
              <a:rPr lang="ru-RU" sz="1800" dirty="0">
                <a:solidFill>
                  <a:srgbClr val="7030A0"/>
                </a:solidFill>
                <a:effectLst/>
                <a:latin typeface="IBM Plex Sans" panose="020B0503050203000203" pitchFamily="34" charset="0"/>
                <a:ea typeface="Times New Roman" panose="02020603050405020304" pitchFamily="18" charset="0"/>
              </a:rPr>
              <a:t>. </a:t>
            </a:r>
            <a:r>
              <a:rPr lang="ru-RU" sz="1800" dirty="0" err="1">
                <a:solidFill>
                  <a:srgbClr val="7030A0"/>
                </a:solidFill>
                <a:effectLst/>
                <a:latin typeface="IBM Plex Sans" panose="020B0503050203000203" pitchFamily="34" charset="0"/>
                <a:ea typeface="Times New Roman" panose="02020603050405020304" pitchFamily="18" charset="0"/>
              </a:rPr>
              <a:t>Sug'orish</a:t>
            </a:r>
            <a:r>
              <a:rPr lang="ru-RU" sz="1800" dirty="0">
                <a:solidFill>
                  <a:srgbClr val="7030A0"/>
                </a:solidFill>
                <a:effectLst/>
                <a:latin typeface="IBM Plex Sans" panose="020B0503050203000203" pitchFamily="34" charset="0"/>
                <a:ea typeface="Times New Roman" panose="02020603050405020304" pitchFamily="18" charset="0"/>
              </a:rPr>
              <a:t> </a:t>
            </a:r>
            <a:r>
              <a:rPr lang="ru-RU" sz="1800" dirty="0" err="1">
                <a:solidFill>
                  <a:srgbClr val="7030A0"/>
                </a:solidFill>
                <a:effectLst/>
                <a:latin typeface="IBM Plex Sans" panose="020B0503050203000203" pitchFamily="34" charset="0"/>
                <a:ea typeface="Times New Roman" panose="02020603050405020304" pitchFamily="18" charset="0"/>
              </a:rPr>
              <a:t>ko'pincha</a:t>
            </a:r>
            <a:r>
              <a:rPr lang="ru-RU" sz="1800" dirty="0">
                <a:solidFill>
                  <a:srgbClr val="7030A0"/>
                </a:solidFill>
                <a:effectLst/>
                <a:latin typeface="IBM Plex Sans" panose="020B0503050203000203" pitchFamily="34" charset="0"/>
                <a:ea typeface="Times New Roman" panose="02020603050405020304" pitchFamily="18" charset="0"/>
              </a:rPr>
              <a:t> </a:t>
            </a:r>
            <a:r>
              <a:rPr lang="ru-RU" sz="1800" dirty="0" err="1">
                <a:solidFill>
                  <a:srgbClr val="7030A0"/>
                </a:solidFill>
                <a:effectLst/>
                <a:latin typeface="IBM Plex Sans" panose="020B0503050203000203" pitchFamily="34" charset="0"/>
                <a:ea typeface="Times New Roman" panose="02020603050405020304" pitchFamily="18" charset="0"/>
              </a:rPr>
              <a:t>birgalikda</a:t>
            </a:r>
            <a:r>
              <a:rPr lang="ru-RU" sz="1800" dirty="0">
                <a:solidFill>
                  <a:srgbClr val="7030A0"/>
                </a:solidFill>
                <a:effectLst/>
                <a:latin typeface="IBM Plex Sans" panose="020B0503050203000203" pitchFamily="34" charset="0"/>
                <a:ea typeface="Times New Roman" panose="02020603050405020304" pitchFamily="18" charset="0"/>
              </a:rPr>
              <a:t> </a:t>
            </a:r>
            <a:r>
              <a:rPr lang="ru-RU" sz="1800" dirty="0" err="1">
                <a:solidFill>
                  <a:srgbClr val="7030A0"/>
                </a:solidFill>
                <a:effectLst/>
                <a:latin typeface="IBM Plex Sans" panose="020B0503050203000203" pitchFamily="34" charset="0"/>
                <a:ea typeface="Times New Roman" panose="02020603050405020304" pitchFamily="18" charset="0"/>
              </a:rPr>
              <a:t>o'rganiladi</a:t>
            </a:r>
            <a:r>
              <a:rPr lang="ru-RU" sz="1800" dirty="0">
                <a:solidFill>
                  <a:srgbClr val="7030A0"/>
                </a:solidFill>
                <a:effectLst/>
                <a:latin typeface="IBM Plex Sans" panose="020B0503050203000203" pitchFamily="34" charset="0"/>
                <a:ea typeface="Times New Roman" panose="02020603050405020304" pitchFamily="18" charset="0"/>
              </a:rPr>
              <a:t> </a:t>
            </a:r>
            <a:r>
              <a:rPr lang="ru-RU" sz="1800" u="sng" dirty="0" err="1">
                <a:solidFill>
                  <a:srgbClr val="7030A0"/>
                </a:solidFill>
                <a:effectLst/>
                <a:latin typeface="IBM Plex Sans" panose="020B0503050203000203" pitchFamily="34" charset="0"/>
                <a:ea typeface="Times New Roman" panose="02020603050405020304" pitchFamily="18" charset="0"/>
                <a:hlinkClick r:id="rId9" tooltip="Drenaj">
                  <a:extLst>
                    <a:ext uri="{A12FA001-AC4F-418D-AE19-62706E023703}">
                      <ahyp:hlinkClr xmlns:ahyp="http://schemas.microsoft.com/office/drawing/2018/hyperlinkcolor" val="tx"/>
                    </a:ext>
                  </a:extLst>
                </a:hlinkClick>
              </a:rPr>
              <a:t>drenaj</a:t>
            </a:r>
            <a:r>
              <a:rPr lang="ru-RU" sz="1800" dirty="0">
                <a:solidFill>
                  <a:srgbClr val="7030A0"/>
                </a:solidFill>
                <a:effectLst/>
                <a:latin typeface="IBM Plex Sans" panose="020B0503050203000203" pitchFamily="34" charset="0"/>
                <a:ea typeface="Times New Roman" panose="02020603050405020304" pitchFamily="18" charset="0"/>
              </a:rPr>
              <a:t>, </a:t>
            </a:r>
            <a:r>
              <a:rPr lang="ru-RU" sz="1800" dirty="0" err="1">
                <a:solidFill>
                  <a:srgbClr val="7030A0"/>
                </a:solidFill>
                <a:effectLst/>
                <a:latin typeface="IBM Plex Sans" panose="020B0503050203000203" pitchFamily="34" charset="0"/>
                <a:ea typeface="Times New Roman" panose="02020603050405020304" pitchFamily="18" charset="0"/>
              </a:rPr>
              <a:t>bu</a:t>
            </a:r>
            <a:r>
              <a:rPr lang="ru-RU" sz="1800" dirty="0">
                <a:solidFill>
                  <a:srgbClr val="7030A0"/>
                </a:solidFill>
                <a:effectLst/>
                <a:latin typeface="IBM Plex Sans" panose="020B0503050203000203" pitchFamily="34" charset="0"/>
                <a:ea typeface="Times New Roman" panose="02020603050405020304" pitchFamily="18" charset="0"/>
              </a:rPr>
              <a:t> </a:t>
            </a:r>
            <a:r>
              <a:rPr lang="ru-RU" sz="1800" dirty="0" err="1">
                <a:solidFill>
                  <a:srgbClr val="7030A0"/>
                </a:solidFill>
                <a:effectLst/>
                <a:latin typeface="IBM Plex Sans" panose="020B0503050203000203" pitchFamily="34" charset="0"/>
                <a:ea typeface="Times New Roman" panose="02020603050405020304" pitchFamily="18" charset="0"/>
              </a:rPr>
              <a:t>ma'lum</a:t>
            </a:r>
            <a:r>
              <a:rPr lang="ru-RU" sz="1800" dirty="0">
                <a:solidFill>
                  <a:srgbClr val="7030A0"/>
                </a:solidFill>
                <a:effectLst/>
                <a:latin typeface="IBM Plex Sans" panose="020B0503050203000203" pitchFamily="34" charset="0"/>
                <a:ea typeface="Times New Roman" panose="02020603050405020304" pitchFamily="18" charset="0"/>
              </a:rPr>
              <a:t> </a:t>
            </a:r>
            <a:r>
              <a:rPr lang="ru-RU" sz="1800" dirty="0" err="1">
                <a:solidFill>
                  <a:srgbClr val="7030A0"/>
                </a:solidFill>
                <a:effectLst/>
                <a:latin typeface="IBM Plex Sans" panose="020B0503050203000203" pitchFamily="34" charset="0"/>
                <a:ea typeface="Times New Roman" panose="02020603050405020304" pitchFamily="18" charset="0"/>
              </a:rPr>
              <a:t>bir</a:t>
            </a:r>
            <a:r>
              <a:rPr lang="ru-RU" sz="1800" dirty="0">
                <a:solidFill>
                  <a:srgbClr val="7030A0"/>
                </a:solidFill>
                <a:effectLst/>
                <a:latin typeface="IBM Plex Sans" panose="020B0503050203000203" pitchFamily="34" charset="0"/>
                <a:ea typeface="Times New Roman" panose="02020603050405020304" pitchFamily="18" charset="0"/>
              </a:rPr>
              <a:t> </a:t>
            </a:r>
            <a:r>
              <a:rPr lang="ru-RU" sz="1800" dirty="0" err="1">
                <a:solidFill>
                  <a:srgbClr val="7030A0"/>
                </a:solidFill>
                <a:effectLst/>
                <a:latin typeface="IBM Plex Sans" panose="020B0503050203000203" pitchFamily="34" charset="0"/>
                <a:ea typeface="Times New Roman" panose="02020603050405020304" pitchFamily="18" charset="0"/>
              </a:rPr>
              <a:t>maydondan</a:t>
            </a:r>
            <a:r>
              <a:rPr lang="ru-RU" sz="1800" dirty="0">
                <a:solidFill>
                  <a:srgbClr val="7030A0"/>
                </a:solidFill>
                <a:effectLst/>
                <a:latin typeface="IBM Plex Sans" panose="020B0503050203000203" pitchFamily="34" charset="0"/>
                <a:ea typeface="Times New Roman" panose="02020603050405020304" pitchFamily="18" charset="0"/>
              </a:rPr>
              <a:t> </a:t>
            </a:r>
            <a:r>
              <a:rPr lang="ru-RU" sz="1800" dirty="0" err="1">
                <a:solidFill>
                  <a:srgbClr val="7030A0"/>
                </a:solidFill>
                <a:effectLst/>
                <a:latin typeface="IBM Plex Sans" panose="020B0503050203000203" pitchFamily="34" charset="0"/>
                <a:ea typeface="Times New Roman" panose="02020603050405020304" pitchFamily="18" charset="0"/>
              </a:rPr>
              <a:t>er</a:t>
            </a:r>
            <a:r>
              <a:rPr lang="ru-RU" sz="1800" dirty="0">
                <a:solidFill>
                  <a:srgbClr val="7030A0"/>
                </a:solidFill>
                <a:effectLst/>
                <a:latin typeface="IBM Plex Sans" panose="020B0503050203000203" pitchFamily="34" charset="0"/>
                <a:ea typeface="Times New Roman" panose="02020603050405020304" pitchFamily="18" charset="0"/>
              </a:rPr>
              <a:t> </a:t>
            </a:r>
            <a:r>
              <a:rPr lang="ru-RU" sz="1800" dirty="0" err="1">
                <a:solidFill>
                  <a:srgbClr val="7030A0"/>
                </a:solidFill>
                <a:effectLst/>
                <a:latin typeface="IBM Plex Sans" panose="020B0503050203000203" pitchFamily="34" charset="0"/>
                <a:ea typeface="Times New Roman" panose="02020603050405020304" pitchFamily="18" charset="0"/>
              </a:rPr>
              <a:t>usti</a:t>
            </a:r>
            <a:r>
              <a:rPr lang="ru-RU" sz="1800" dirty="0">
                <a:solidFill>
                  <a:srgbClr val="7030A0"/>
                </a:solidFill>
                <a:effectLst/>
                <a:latin typeface="IBM Plex Sans" panose="020B0503050203000203" pitchFamily="34" charset="0"/>
                <a:ea typeface="Times New Roman" panose="02020603050405020304" pitchFamily="18" charset="0"/>
              </a:rPr>
              <a:t> </a:t>
            </a:r>
            <a:r>
              <a:rPr lang="ru-RU" sz="1800" dirty="0" err="1">
                <a:solidFill>
                  <a:srgbClr val="7030A0"/>
                </a:solidFill>
                <a:effectLst/>
                <a:latin typeface="IBM Plex Sans" panose="020B0503050203000203" pitchFamily="34" charset="0"/>
                <a:ea typeface="Times New Roman" panose="02020603050405020304" pitchFamily="18" charset="0"/>
              </a:rPr>
              <a:t>va</a:t>
            </a:r>
            <a:r>
              <a:rPr lang="ru-RU" sz="1800" dirty="0">
                <a:solidFill>
                  <a:srgbClr val="7030A0"/>
                </a:solidFill>
                <a:effectLst/>
                <a:latin typeface="IBM Plex Sans" panose="020B0503050203000203" pitchFamily="34" charset="0"/>
                <a:ea typeface="Times New Roman" panose="02020603050405020304" pitchFamily="18" charset="0"/>
              </a:rPr>
              <a:t> </a:t>
            </a:r>
            <a:r>
              <a:rPr lang="ru-RU" sz="1800" dirty="0" err="1">
                <a:solidFill>
                  <a:srgbClr val="7030A0"/>
                </a:solidFill>
                <a:effectLst/>
                <a:latin typeface="IBM Plex Sans" panose="020B0503050203000203" pitchFamily="34" charset="0"/>
                <a:ea typeface="Times New Roman" panose="02020603050405020304" pitchFamily="18" charset="0"/>
              </a:rPr>
              <a:t>er</a:t>
            </a:r>
            <a:r>
              <a:rPr lang="ru-RU" sz="1800" dirty="0">
                <a:solidFill>
                  <a:srgbClr val="7030A0"/>
                </a:solidFill>
                <a:effectLst/>
                <a:latin typeface="IBM Plex Sans" panose="020B0503050203000203" pitchFamily="34" charset="0"/>
                <a:ea typeface="Times New Roman" panose="02020603050405020304" pitchFamily="18" charset="0"/>
              </a:rPr>
              <a:t> </a:t>
            </a:r>
            <a:r>
              <a:rPr lang="ru-RU" sz="1800" dirty="0" err="1">
                <a:solidFill>
                  <a:srgbClr val="7030A0"/>
                </a:solidFill>
                <a:effectLst/>
                <a:latin typeface="IBM Plex Sans" panose="020B0503050203000203" pitchFamily="34" charset="0"/>
                <a:ea typeface="Times New Roman" panose="02020603050405020304" pitchFamily="18" charset="0"/>
              </a:rPr>
              <a:t>osti</a:t>
            </a:r>
            <a:r>
              <a:rPr lang="ru-RU" sz="1800" dirty="0">
                <a:solidFill>
                  <a:srgbClr val="7030A0"/>
                </a:solidFill>
                <a:effectLst/>
                <a:latin typeface="IBM Plex Sans" panose="020B0503050203000203" pitchFamily="34" charset="0"/>
                <a:ea typeface="Times New Roman" panose="02020603050405020304" pitchFamily="18" charset="0"/>
              </a:rPr>
              <a:t> </a:t>
            </a:r>
            <a:r>
              <a:rPr lang="ru-RU" sz="1800" dirty="0" err="1">
                <a:solidFill>
                  <a:srgbClr val="7030A0"/>
                </a:solidFill>
                <a:effectLst/>
                <a:latin typeface="IBM Plex Sans" panose="020B0503050203000203" pitchFamily="34" charset="0"/>
                <a:ea typeface="Times New Roman" panose="02020603050405020304" pitchFamily="18" charset="0"/>
              </a:rPr>
              <a:t>suvlarini</a:t>
            </a:r>
            <a:r>
              <a:rPr lang="ru-RU" sz="1800" dirty="0">
                <a:solidFill>
                  <a:srgbClr val="7030A0"/>
                </a:solidFill>
                <a:effectLst/>
                <a:latin typeface="IBM Plex Sans" panose="020B0503050203000203" pitchFamily="34" charset="0"/>
                <a:ea typeface="Times New Roman" panose="02020603050405020304" pitchFamily="18" charset="0"/>
              </a:rPr>
              <a:t> </a:t>
            </a:r>
            <a:r>
              <a:rPr lang="ru-RU" sz="1800" dirty="0" err="1">
                <a:solidFill>
                  <a:srgbClr val="7030A0"/>
                </a:solidFill>
                <a:effectLst/>
                <a:latin typeface="IBM Plex Sans" panose="020B0503050203000203" pitchFamily="34" charset="0"/>
                <a:ea typeface="Times New Roman" panose="02020603050405020304" pitchFamily="18" charset="0"/>
              </a:rPr>
              <a:t>olib</a:t>
            </a:r>
            <a:r>
              <a:rPr lang="ru-RU" sz="1800" dirty="0">
                <a:solidFill>
                  <a:srgbClr val="7030A0"/>
                </a:solidFill>
                <a:effectLst/>
                <a:latin typeface="IBM Plex Sans" panose="020B0503050203000203" pitchFamily="34" charset="0"/>
                <a:ea typeface="Times New Roman" panose="02020603050405020304" pitchFamily="18" charset="0"/>
              </a:rPr>
              <a:t> </a:t>
            </a:r>
            <a:r>
              <a:rPr lang="ru-RU" sz="1800" dirty="0" err="1">
                <a:solidFill>
                  <a:srgbClr val="7030A0"/>
                </a:solidFill>
                <a:effectLst/>
                <a:latin typeface="IBM Plex Sans" panose="020B0503050203000203" pitchFamily="34" charset="0"/>
                <a:ea typeface="Times New Roman" panose="02020603050405020304" pitchFamily="18" charset="0"/>
              </a:rPr>
              <a:t>tashlash</a:t>
            </a:r>
            <a:r>
              <a:rPr lang="ru-RU" sz="1800" dirty="0">
                <a:solidFill>
                  <a:srgbClr val="7030A0"/>
                </a:solidFill>
                <a:effectLst/>
                <a:latin typeface="IBM Plex Sans" panose="020B0503050203000203" pitchFamily="34" charset="0"/>
                <a:ea typeface="Times New Roman" panose="02020603050405020304" pitchFamily="18" charset="0"/>
              </a:rPr>
              <a:t>.</a:t>
            </a:r>
            <a:br>
              <a:rPr lang="ru-RU" sz="1800" dirty="0">
                <a:solidFill>
                  <a:srgbClr val="7030A0"/>
                </a:solidFill>
                <a:effectLst/>
                <a:latin typeface="Times New Roman" panose="02020603050405020304" pitchFamily="18" charset="0"/>
                <a:ea typeface="Times New Roman" panose="02020603050405020304" pitchFamily="18" charset="0"/>
              </a:rPr>
            </a:br>
            <a:br>
              <a:rPr lang="en-US"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br>
            <a:endParaRPr lang="ru-RU" sz="1800" dirty="0">
              <a:solidFill>
                <a:srgbClr val="7030A0"/>
              </a:solidFill>
            </a:endParaRPr>
          </a:p>
        </p:txBody>
      </p:sp>
      <p:pic>
        <p:nvPicPr>
          <p:cNvPr id="4" name="Объект 3">
            <a:hlinkClick r:id="rId10"/>
            <a:extLst>
              <a:ext uri="{FF2B5EF4-FFF2-40B4-BE49-F238E27FC236}">
                <a16:creationId xmlns:a16="http://schemas.microsoft.com/office/drawing/2014/main" id="{FC6C20B6-2A0F-43FB-A4CC-1D8CAA6C8EA8}"/>
              </a:ext>
            </a:extLst>
          </p:cNvPr>
          <p:cNvPicPr>
            <a:picLocks noGrp="1" noChangeAspect="1"/>
          </p:cNvPicPr>
          <p:nvPr>
            <p:ph idx="1"/>
          </p:nvPr>
        </p:nvPicPr>
        <p:blipFill>
          <a:blip r:embed="rId11">
            <a:extLst>
              <a:ext uri="{28A0092B-C50C-407E-A947-70E740481C1C}">
                <a14:useLocalDpi xmlns:a14="http://schemas.microsoft.com/office/drawing/2010/main" val="0"/>
              </a:ext>
            </a:extLst>
          </a:blip>
          <a:srcRect/>
          <a:stretch>
            <a:fillRect/>
          </a:stretch>
        </p:blipFill>
        <p:spPr bwMode="auto">
          <a:xfrm>
            <a:off x="1551963" y="2617364"/>
            <a:ext cx="7189365" cy="4085440"/>
          </a:xfrm>
          <a:prstGeom prst="rect">
            <a:avLst/>
          </a:prstGeom>
          <a:noFill/>
          <a:ln>
            <a:noFill/>
          </a:ln>
        </p:spPr>
      </p:pic>
    </p:spTree>
    <p:extLst>
      <p:ext uri="{BB962C8B-B14F-4D97-AF65-F5344CB8AC3E}">
        <p14:creationId xmlns:p14="http://schemas.microsoft.com/office/powerpoint/2010/main" val="37099780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E704F62-E9A6-4673-811B-BC02F7E15C98}"/>
              </a:ext>
            </a:extLst>
          </p:cNvPr>
          <p:cNvSpPr>
            <a:spLocks noGrp="1"/>
          </p:cNvSpPr>
          <p:nvPr>
            <p:ph type="title"/>
          </p:nvPr>
        </p:nvSpPr>
        <p:spPr>
          <a:xfrm>
            <a:off x="192947" y="95184"/>
            <a:ext cx="9697673" cy="2699282"/>
          </a:xfrm>
        </p:spPr>
        <p:txBody>
          <a:bodyPr>
            <a:normAutofit fontScale="90000"/>
          </a:bodyPr>
          <a:lstStyle/>
          <a:p>
            <a:r>
              <a:rPr lang="en-US" sz="1800" dirty="0" err="1">
                <a:solidFill>
                  <a:srgbClr val="7030A0"/>
                </a:solidFill>
                <a:effectLst/>
                <a:latin typeface="IBM Plex Sans" panose="020B0503050203000203" pitchFamily="34" charset="0"/>
                <a:ea typeface="Times New Roman" panose="02020603050405020304" pitchFamily="18" charset="0"/>
              </a:rPr>
              <a:t>Arxeologik</a:t>
            </a:r>
            <a:r>
              <a:rPr lang="en-US" sz="1800" dirty="0">
                <a:solidFill>
                  <a:srgbClr val="7030A0"/>
                </a:solidFill>
                <a:effectLst/>
                <a:latin typeface="IBM Plex Sans" panose="020B0503050203000203" pitchFamily="34" charset="0"/>
                <a:ea typeface="Times New Roman" panose="02020603050405020304" pitchFamily="18" charset="0"/>
              </a:rPr>
              <a:t> </a:t>
            </a:r>
            <a:r>
              <a:rPr lang="en-US" sz="1800" dirty="0" err="1">
                <a:solidFill>
                  <a:srgbClr val="7030A0"/>
                </a:solidFill>
                <a:effectLst/>
                <a:latin typeface="IBM Plex Sans" panose="020B0503050203000203" pitchFamily="34" charset="0"/>
                <a:ea typeface="Times New Roman" panose="02020603050405020304" pitchFamily="18" charset="0"/>
              </a:rPr>
              <a:t>tadqiqotlar</a:t>
            </a:r>
            <a:r>
              <a:rPr lang="en-US" sz="1800" dirty="0">
                <a:solidFill>
                  <a:srgbClr val="7030A0"/>
                </a:solidFill>
                <a:effectLst/>
                <a:latin typeface="IBM Plex Sans" panose="020B0503050203000203" pitchFamily="34" charset="0"/>
                <a:ea typeface="Times New Roman" panose="02020603050405020304" pitchFamily="18" charset="0"/>
              </a:rPr>
              <a:t> </a:t>
            </a:r>
            <a:r>
              <a:rPr lang="en-US" sz="1800" dirty="0" err="1">
                <a:solidFill>
                  <a:srgbClr val="7030A0"/>
                </a:solidFill>
                <a:effectLst/>
                <a:latin typeface="IBM Plex Sans" panose="020B0503050203000203" pitchFamily="34" charset="0"/>
                <a:ea typeface="Times New Roman" panose="02020603050405020304" pitchFamily="18" charset="0"/>
              </a:rPr>
              <a:t>natijasida</a:t>
            </a:r>
            <a:r>
              <a:rPr lang="en-US" sz="1800" dirty="0">
                <a:solidFill>
                  <a:srgbClr val="7030A0"/>
                </a:solidFill>
                <a:effectLst/>
                <a:latin typeface="IBM Plex Sans" panose="020B0503050203000203" pitchFamily="34" charset="0"/>
                <a:ea typeface="Times New Roman" panose="02020603050405020304" pitchFamily="18" charset="0"/>
              </a:rPr>
              <a:t> </a:t>
            </a:r>
            <a:r>
              <a:rPr lang="en-US" sz="1800" dirty="0" err="1">
                <a:solidFill>
                  <a:srgbClr val="7030A0"/>
                </a:solidFill>
                <a:effectLst/>
                <a:latin typeface="IBM Plex Sans" panose="020B0503050203000203" pitchFamily="34" charset="0"/>
                <a:ea typeface="Times New Roman" panose="02020603050405020304" pitchFamily="18" charset="0"/>
              </a:rPr>
              <a:t>tabiiy</a:t>
            </a:r>
            <a:r>
              <a:rPr lang="en-US" sz="1800" dirty="0">
                <a:solidFill>
                  <a:srgbClr val="7030A0"/>
                </a:solidFill>
                <a:effectLst/>
                <a:latin typeface="IBM Plex Sans" panose="020B0503050203000203" pitchFamily="34" charset="0"/>
                <a:ea typeface="Times New Roman" panose="02020603050405020304" pitchFamily="18" charset="0"/>
              </a:rPr>
              <a:t> </a:t>
            </a:r>
            <a:r>
              <a:rPr lang="en-US" sz="1800" dirty="0" err="1">
                <a:solidFill>
                  <a:srgbClr val="7030A0"/>
                </a:solidFill>
                <a:effectLst/>
                <a:latin typeface="IBM Plex Sans" panose="020B0503050203000203" pitchFamily="34" charset="0"/>
                <a:ea typeface="Times New Roman" panose="02020603050405020304" pitchFamily="18" charset="0"/>
              </a:rPr>
              <a:t>etarli</a:t>
            </a:r>
            <a:r>
              <a:rPr lang="en-US" sz="1800" dirty="0">
                <a:solidFill>
                  <a:srgbClr val="7030A0"/>
                </a:solidFill>
                <a:effectLst/>
                <a:latin typeface="IBM Plex Sans" panose="020B0503050203000203" pitchFamily="34" charset="0"/>
                <a:ea typeface="Times New Roman" panose="02020603050405020304" pitchFamily="18" charset="0"/>
              </a:rPr>
              <a:t> </a:t>
            </a:r>
            <a:r>
              <a:rPr lang="en-US" sz="1800" dirty="0" err="1">
                <a:solidFill>
                  <a:srgbClr val="7030A0"/>
                </a:solidFill>
                <a:effectLst/>
                <a:latin typeface="IBM Plex Sans" panose="020B0503050203000203" pitchFamily="34" charset="0"/>
                <a:ea typeface="Times New Roman" panose="02020603050405020304" pitchFamily="18" charset="0"/>
              </a:rPr>
              <a:t>bo'lmagan</a:t>
            </a:r>
            <a:r>
              <a:rPr lang="en-US" sz="1800" dirty="0">
                <a:solidFill>
                  <a:srgbClr val="7030A0"/>
                </a:solidFill>
                <a:effectLst/>
                <a:latin typeface="IBM Plex Sans" panose="020B0503050203000203" pitchFamily="34" charset="0"/>
                <a:ea typeface="Times New Roman" panose="02020603050405020304" pitchFamily="18" charset="0"/>
              </a:rPr>
              <a:t> </a:t>
            </a:r>
            <a:r>
              <a:rPr lang="en-US" sz="1800" dirty="0" err="1">
                <a:solidFill>
                  <a:srgbClr val="7030A0"/>
                </a:solidFill>
                <a:effectLst/>
                <a:latin typeface="IBM Plex Sans" panose="020B0503050203000203" pitchFamily="34" charset="0"/>
                <a:ea typeface="Times New Roman" panose="02020603050405020304" pitchFamily="18" charset="0"/>
              </a:rPr>
              <a:t>joylarda</a:t>
            </a:r>
            <a:r>
              <a:rPr lang="en-US" sz="1800" dirty="0">
                <a:solidFill>
                  <a:srgbClr val="7030A0"/>
                </a:solidFill>
                <a:effectLst/>
                <a:latin typeface="IBM Plex Sans" panose="020B0503050203000203" pitchFamily="34" charset="0"/>
                <a:ea typeface="Times New Roman" panose="02020603050405020304" pitchFamily="18" charset="0"/>
              </a:rPr>
              <a:t> </a:t>
            </a:r>
            <a:r>
              <a:rPr lang="en-US" sz="1800" dirty="0" err="1">
                <a:solidFill>
                  <a:srgbClr val="7030A0"/>
                </a:solidFill>
                <a:effectLst/>
                <a:latin typeface="IBM Plex Sans" panose="020B0503050203000203" pitchFamily="34" charset="0"/>
                <a:ea typeface="Times New Roman" panose="02020603050405020304" pitchFamily="18" charset="0"/>
              </a:rPr>
              <a:t>sug'orish</a:t>
            </a:r>
            <a:r>
              <a:rPr lang="en-US" sz="1800" dirty="0">
                <a:solidFill>
                  <a:srgbClr val="7030A0"/>
                </a:solidFill>
                <a:effectLst/>
                <a:latin typeface="IBM Plex Sans" panose="020B0503050203000203" pitchFamily="34" charset="0"/>
                <a:ea typeface="Times New Roman" panose="02020603050405020304" pitchFamily="18" charset="0"/>
              </a:rPr>
              <a:t> </a:t>
            </a:r>
            <a:r>
              <a:rPr lang="en-US" sz="1800" dirty="0" err="1">
                <a:solidFill>
                  <a:srgbClr val="7030A0"/>
                </a:solidFill>
                <a:effectLst/>
                <a:latin typeface="IBM Plex Sans" panose="020B0503050203000203" pitchFamily="34" charset="0"/>
                <a:ea typeface="Times New Roman" panose="02020603050405020304" pitchFamily="18" charset="0"/>
              </a:rPr>
              <a:t>dalillari</a:t>
            </a:r>
            <a:r>
              <a:rPr lang="en-US" sz="1800" dirty="0">
                <a:solidFill>
                  <a:srgbClr val="7030A0"/>
                </a:solidFill>
                <a:effectLst/>
                <a:latin typeface="IBM Plex Sans" panose="020B0503050203000203" pitchFamily="34" charset="0"/>
                <a:ea typeface="Times New Roman" panose="02020603050405020304" pitchFamily="18" charset="0"/>
              </a:rPr>
              <a:t> </a:t>
            </a:r>
            <a:r>
              <a:rPr lang="en-US" sz="1800" dirty="0" err="1">
                <a:solidFill>
                  <a:srgbClr val="7030A0"/>
                </a:solidFill>
                <a:effectLst/>
                <a:latin typeface="IBM Plex Sans" panose="020B0503050203000203" pitchFamily="34" charset="0"/>
                <a:ea typeface="Times New Roman" panose="02020603050405020304" pitchFamily="18" charset="0"/>
              </a:rPr>
              <a:t>topildi</a:t>
            </a:r>
            <a:r>
              <a:rPr lang="en-US" sz="1800" dirty="0">
                <a:solidFill>
                  <a:srgbClr val="7030A0"/>
                </a:solidFill>
                <a:effectLst/>
                <a:latin typeface="IBM Plex Sans" panose="020B0503050203000203" pitchFamily="34" charset="0"/>
                <a:ea typeface="Times New Roman" panose="02020603050405020304" pitchFamily="18" charset="0"/>
              </a:rPr>
              <a:t> </a:t>
            </a:r>
            <a:r>
              <a:rPr lang="en-US" sz="1800" u="sng" dirty="0" err="1">
                <a:solidFill>
                  <a:srgbClr val="7030A0"/>
                </a:solidFill>
                <a:effectLst/>
                <a:latin typeface="IBM Plex Sans" panose="020B0503050203000203" pitchFamily="34" charset="0"/>
                <a:ea typeface="Times New Roman" panose="02020603050405020304" pitchFamily="18" charset="0"/>
                <a:hlinkClick r:id="rId2" tooltip="Yomg'ir">
                  <a:extLst>
                    <a:ext uri="{A12FA001-AC4F-418D-AE19-62706E023703}">
                      <ahyp:hlinkClr xmlns:ahyp="http://schemas.microsoft.com/office/drawing/2018/hyperlinkcolor" val="tx"/>
                    </a:ext>
                  </a:extLst>
                </a:hlinkClick>
              </a:rPr>
              <a:t>yog'ingarchilik</a:t>
            </a:r>
            <a:r>
              <a:rPr lang="en-US" sz="1800" dirty="0">
                <a:solidFill>
                  <a:srgbClr val="7030A0"/>
                </a:solidFill>
                <a:effectLst/>
                <a:latin typeface="IBM Plex Sans" panose="020B0503050203000203" pitchFamily="34" charset="0"/>
                <a:ea typeface="Times New Roman" panose="02020603050405020304" pitchFamily="18" charset="0"/>
              </a:rPr>
              <a:t> </a:t>
            </a:r>
            <a:r>
              <a:rPr lang="en-US" sz="1800" dirty="0" err="1">
                <a:solidFill>
                  <a:srgbClr val="7030A0"/>
                </a:solidFill>
                <a:effectLst/>
                <a:latin typeface="IBM Plex Sans" panose="020B0503050203000203" pitchFamily="34" charset="0"/>
                <a:ea typeface="Times New Roman" panose="02020603050405020304" pitchFamily="18" charset="0"/>
              </a:rPr>
              <a:t>uchun</a:t>
            </a:r>
            <a:r>
              <a:rPr lang="en-US" sz="1800" dirty="0">
                <a:solidFill>
                  <a:srgbClr val="7030A0"/>
                </a:solidFill>
                <a:effectLst/>
                <a:latin typeface="IBM Plex Sans" panose="020B0503050203000203" pitchFamily="34" charset="0"/>
                <a:ea typeface="Times New Roman" panose="02020603050405020304" pitchFamily="18" charset="0"/>
              </a:rPr>
              <a:t> </a:t>
            </a:r>
            <a:r>
              <a:rPr lang="en-US" sz="1800" dirty="0" err="1">
                <a:solidFill>
                  <a:srgbClr val="7030A0"/>
                </a:solidFill>
                <a:effectLst/>
                <a:latin typeface="IBM Plex Sans" panose="020B0503050203000203" pitchFamily="34" charset="0"/>
                <a:ea typeface="Times New Roman" panose="02020603050405020304" pitchFamily="18" charset="0"/>
              </a:rPr>
              <a:t>ekinlarni</a:t>
            </a:r>
            <a:r>
              <a:rPr lang="en-US" sz="1800" dirty="0">
                <a:solidFill>
                  <a:srgbClr val="7030A0"/>
                </a:solidFill>
                <a:effectLst/>
                <a:latin typeface="IBM Plex Sans" panose="020B0503050203000203" pitchFamily="34" charset="0"/>
                <a:ea typeface="Times New Roman" panose="02020603050405020304" pitchFamily="18" charset="0"/>
              </a:rPr>
              <a:t> </a:t>
            </a:r>
            <a:r>
              <a:rPr lang="en-US" sz="1800" dirty="0" err="1">
                <a:solidFill>
                  <a:srgbClr val="7030A0"/>
                </a:solidFill>
                <a:effectLst/>
                <a:latin typeface="IBM Plex Sans" panose="020B0503050203000203" pitchFamily="34" charset="0"/>
                <a:ea typeface="Times New Roman" panose="02020603050405020304" pitchFamily="18" charset="0"/>
              </a:rPr>
              <a:t>qo'llab-quvvatlash</a:t>
            </a:r>
            <a:r>
              <a:rPr lang="en-US" sz="1800" dirty="0">
                <a:solidFill>
                  <a:srgbClr val="7030A0"/>
                </a:solidFill>
                <a:effectLst/>
                <a:latin typeface="IBM Plex Sans" panose="020B0503050203000203" pitchFamily="34" charset="0"/>
                <a:ea typeface="Times New Roman" panose="02020603050405020304" pitchFamily="18" charset="0"/>
              </a:rPr>
              <a:t> </a:t>
            </a:r>
            <a:r>
              <a:rPr lang="en-US" sz="1800" u="sng" dirty="0" err="1">
                <a:solidFill>
                  <a:srgbClr val="99CA3C"/>
                </a:solidFill>
                <a:effectLst/>
                <a:latin typeface="IBM Plex Sans" panose="020B0503050203000203" pitchFamily="34" charset="0"/>
                <a:ea typeface="Times New Roman" panose="02020603050405020304" pitchFamily="18" charset="0"/>
                <a:hlinkClick r:id="rId3" tooltip="Yomg'irli qishloq xo'jaligi">
                  <a:extLst>
                    <a:ext uri="{A12FA001-AC4F-418D-AE19-62706E023703}">
                      <ahyp:hlinkClr xmlns:ahyp="http://schemas.microsoft.com/office/drawing/2018/hyperlinkcolor" val="tx"/>
                    </a:ext>
                  </a:extLst>
                </a:hlinkClick>
              </a:rPr>
              <a:t>yomg'irli</a:t>
            </a:r>
            <a:r>
              <a:rPr lang="en-US" sz="1800" u="sng" dirty="0">
                <a:solidFill>
                  <a:srgbClr val="99CA3C"/>
                </a:solidFill>
                <a:effectLst/>
                <a:latin typeface="IBM Plex Sans" panose="020B0503050203000203" pitchFamily="34" charset="0"/>
                <a:ea typeface="Times New Roman" panose="02020603050405020304" pitchFamily="18" charset="0"/>
                <a:hlinkClick r:id="rId3" tooltip="Yomg'irli qishloq xo'jaligi">
                  <a:extLst>
                    <a:ext uri="{A12FA001-AC4F-418D-AE19-62706E023703}">
                      <ahyp:hlinkClr xmlns:ahyp="http://schemas.microsoft.com/office/drawing/2018/hyperlinkcolor" val="tx"/>
                    </a:ext>
                  </a:extLst>
                </a:hlinkClick>
              </a:rPr>
              <a:t> </a:t>
            </a:r>
            <a:r>
              <a:rPr lang="en-US" sz="1800" u="sng" dirty="0" err="1">
                <a:solidFill>
                  <a:srgbClr val="99CA3C"/>
                </a:solidFill>
                <a:effectLst/>
                <a:latin typeface="IBM Plex Sans" panose="020B0503050203000203" pitchFamily="34" charset="0"/>
                <a:ea typeface="Times New Roman" panose="02020603050405020304" pitchFamily="18" charset="0"/>
                <a:hlinkClick r:id="rId3" tooltip="Yomg'irli qishloq xo'jaligi">
                  <a:extLst>
                    <a:ext uri="{A12FA001-AC4F-418D-AE19-62706E023703}">
                      <ahyp:hlinkClr xmlns:ahyp="http://schemas.microsoft.com/office/drawing/2018/hyperlinkcolor" val="tx"/>
                    </a:ext>
                  </a:extLst>
                </a:hlinkClick>
              </a:rPr>
              <a:t>qishloq</a:t>
            </a:r>
            <a:r>
              <a:rPr lang="en-US" sz="1800" u="sng" dirty="0">
                <a:solidFill>
                  <a:srgbClr val="99CA3C"/>
                </a:solidFill>
                <a:effectLst/>
                <a:latin typeface="IBM Plex Sans" panose="020B0503050203000203" pitchFamily="34" charset="0"/>
                <a:ea typeface="Times New Roman" panose="02020603050405020304" pitchFamily="18" charset="0"/>
                <a:hlinkClick r:id="rId3" tooltip="Yomg'irli qishloq xo'jaligi">
                  <a:extLst>
                    <a:ext uri="{A12FA001-AC4F-418D-AE19-62706E023703}">
                      <ahyp:hlinkClr xmlns:ahyp="http://schemas.microsoft.com/office/drawing/2018/hyperlinkcolor" val="tx"/>
                    </a:ext>
                  </a:extLst>
                </a:hlinkClick>
              </a:rPr>
              <a:t> </a:t>
            </a:r>
            <a:r>
              <a:rPr lang="en-US" sz="1800" u="sng" dirty="0" err="1">
                <a:solidFill>
                  <a:srgbClr val="7030A0"/>
                </a:solidFill>
                <a:effectLst/>
                <a:latin typeface="IBM Plex Sans" panose="020B0503050203000203" pitchFamily="34" charset="0"/>
                <a:ea typeface="Times New Roman" panose="02020603050405020304" pitchFamily="18" charset="0"/>
                <a:hlinkClick r:id="rId3" tooltip="Yomg'irli qishloq xo'jaligi">
                  <a:extLst>
                    <a:ext uri="{A12FA001-AC4F-418D-AE19-62706E023703}">
                      <ahyp:hlinkClr xmlns:ahyp="http://schemas.microsoft.com/office/drawing/2018/hyperlinkcolor" val="tx"/>
                    </a:ext>
                  </a:extLst>
                </a:hlinkClick>
              </a:rPr>
              <a:t>xo'jaligi</a:t>
            </a:r>
            <a:r>
              <a:rPr lang="en-US" sz="1800" dirty="0">
                <a:solidFill>
                  <a:srgbClr val="7030A0"/>
                </a:solidFill>
                <a:effectLst/>
                <a:latin typeface="IBM Plex Sans" panose="020B0503050203000203" pitchFamily="34" charset="0"/>
                <a:ea typeface="Times New Roman" panose="02020603050405020304" pitchFamily="18" charset="0"/>
              </a:rPr>
              <a:t>. </a:t>
            </a:r>
            <a:r>
              <a:rPr lang="en-US" sz="1800" dirty="0" err="1">
                <a:solidFill>
                  <a:srgbClr val="7030A0"/>
                </a:solidFill>
                <a:effectLst/>
                <a:latin typeface="IBM Plex Sans" panose="020B0503050203000203" pitchFamily="34" charset="0"/>
                <a:ea typeface="Times New Roman" panose="02020603050405020304" pitchFamily="18" charset="0"/>
              </a:rPr>
              <a:t>Texnologiyalardan</a:t>
            </a:r>
            <a:r>
              <a:rPr lang="en-US" sz="1800" dirty="0">
                <a:solidFill>
                  <a:srgbClr val="7030A0"/>
                </a:solidFill>
                <a:effectLst/>
                <a:latin typeface="IBM Plex Sans" panose="020B0503050203000203" pitchFamily="34" charset="0"/>
                <a:ea typeface="Times New Roman" panose="02020603050405020304" pitchFamily="18" charset="0"/>
              </a:rPr>
              <a:t> </a:t>
            </a:r>
            <a:r>
              <a:rPr lang="en-US" sz="1800" dirty="0" err="1">
                <a:solidFill>
                  <a:srgbClr val="7030A0"/>
                </a:solidFill>
                <a:effectLst/>
                <a:latin typeface="IBM Plex Sans" panose="020B0503050203000203" pitchFamily="34" charset="0"/>
                <a:ea typeface="Times New Roman" panose="02020603050405020304" pitchFamily="18" charset="0"/>
              </a:rPr>
              <a:t>ma'lum</a:t>
            </a:r>
            <a:r>
              <a:rPr lang="en-US" sz="1800" dirty="0">
                <a:solidFill>
                  <a:srgbClr val="7030A0"/>
                </a:solidFill>
                <a:effectLst/>
                <a:latin typeface="IBM Plex Sans" panose="020B0503050203000203" pitchFamily="34" charset="0"/>
                <a:ea typeface="Times New Roman" panose="02020603050405020304" pitchFamily="18" charset="0"/>
              </a:rPr>
              <a:t> </a:t>
            </a:r>
            <a:r>
              <a:rPr lang="en-US" sz="1800" dirty="0" err="1">
                <a:solidFill>
                  <a:srgbClr val="7030A0"/>
                </a:solidFill>
                <a:effectLst/>
                <a:latin typeface="IBM Plex Sans" panose="020B0503050203000203" pitchFamily="34" charset="0"/>
                <a:ea typeface="Times New Roman" panose="02020603050405020304" pitchFamily="18" charset="0"/>
              </a:rPr>
              <a:t>bo'lgan</a:t>
            </a:r>
            <a:r>
              <a:rPr lang="en-US" sz="1800" dirty="0">
                <a:solidFill>
                  <a:srgbClr val="7030A0"/>
                </a:solidFill>
                <a:effectLst/>
                <a:latin typeface="IBM Plex Sans" panose="020B0503050203000203" pitchFamily="34" charset="0"/>
                <a:ea typeface="Times New Roman" panose="02020603050405020304" pitchFamily="18" charset="0"/>
              </a:rPr>
              <a:t> </a:t>
            </a:r>
            <a:r>
              <a:rPr lang="en-US" sz="1800" dirty="0" err="1">
                <a:solidFill>
                  <a:srgbClr val="7030A0"/>
                </a:solidFill>
                <a:effectLst/>
                <a:latin typeface="IBM Plex Sans" panose="020B0503050203000203" pitchFamily="34" charset="0"/>
                <a:ea typeface="Times New Roman" panose="02020603050405020304" pitchFamily="18" charset="0"/>
              </a:rPr>
              <a:t>eng</a:t>
            </a:r>
            <a:r>
              <a:rPr lang="en-US" sz="1800" dirty="0">
                <a:solidFill>
                  <a:srgbClr val="7030A0"/>
                </a:solidFill>
                <a:effectLst/>
                <a:latin typeface="IBM Plex Sans" panose="020B0503050203000203" pitchFamily="34" charset="0"/>
                <a:ea typeface="Times New Roman" panose="02020603050405020304" pitchFamily="18" charset="0"/>
              </a:rPr>
              <a:t> </a:t>
            </a:r>
            <a:r>
              <a:rPr lang="en-US" sz="1800" dirty="0" err="1">
                <a:solidFill>
                  <a:srgbClr val="7030A0"/>
                </a:solidFill>
                <a:effectLst/>
                <a:latin typeface="IBM Plex Sans" panose="020B0503050203000203" pitchFamily="34" charset="0"/>
                <a:ea typeface="Times New Roman" panose="02020603050405020304" pitchFamily="18" charset="0"/>
              </a:rPr>
              <a:t>qadimgi</a:t>
            </a:r>
            <a:r>
              <a:rPr lang="en-US" sz="1800" dirty="0">
                <a:solidFill>
                  <a:srgbClr val="7030A0"/>
                </a:solidFill>
                <a:effectLst/>
                <a:latin typeface="IBM Plex Sans" panose="020B0503050203000203" pitchFamily="34" charset="0"/>
                <a:ea typeface="Times New Roman" panose="02020603050405020304" pitchFamily="18" charset="0"/>
              </a:rPr>
              <a:t> </a:t>
            </a:r>
            <a:r>
              <a:rPr lang="en-US" sz="1800" dirty="0" err="1">
                <a:solidFill>
                  <a:srgbClr val="7030A0"/>
                </a:solidFill>
                <a:effectLst/>
                <a:latin typeface="IBM Plex Sans" panose="020B0503050203000203" pitchFamily="34" charset="0"/>
                <a:ea typeface="Times New Roman" panose="02020603050405020304" pitchFamily="18" charset="0"/>
              </a:rPr>
              <a:t>foydalanish</a:t>
            </a:r>
            <a:r>
              <a:rPr lang="en-US" sz="1800" dirty="0">
                <a:solidFill>
                  <a:srgbClr val="7030A0"/>
                </a:solidFill>
                <a:effectLst/>
                <a:latin typeface="IBM Plex Sans" panose="020B0503050203000203" pitchFamily="34" charset="0"/>
                <a:ea typeface="Times New Roman" panose="02020603050405020304" pitchFamily="18" charset="0"/>
              </a:rPr>
              <a:t> </a:t>
            </a:r>
            <a:r>
              <a:rPr lang="en-US" sz="1800" dirty="0" err="1">
                <a:solidFill>
                  <a:srgbClr val="7030A0"/>
                </a:solidFill>
                <a:effectLst/>
                <a:latin typeface="IBM Plex Sans" panose="020B0503050203000203" pitchFamily="34" charset="0"/>
                <a:ea typeface="Times New Roman" panose="02020603050405020304" pitchFamily="18" charset="0"/>
              </a:rPr>
              <a:t>miloddan</a:t>
            </a:r>
            <a:r>
              <a:rPr lang="en-US" sz="1800" dirty="0">
                <a:solidFill>
                  <a:srgbClr val="7030A0"/>
                </a:solidFill>
                <a:effectLst/>
                <a:latin typeface="IBM Plex Sans" panose="020B0503050203000203" pitchFamily="34" charset="0"/>
                <a:ea typeface="Times New Roman" panose="02020603050405020304" pitchFamily="18" charset="0"/>
              </a:rPr>
              <a:t> </a:t>
            </a:r>
            <a:r>
              <a:rPr lang="en-US" sz="1800" dirty="0" err="1">
                <a:solidFill>
                  <a:srgbClr val="7030A0"/>
                </a:solidFill>
                <a:effectLst/>
                <a:latin typeface="IBM Plex Sans" panose="020B0503050203000203" pitchFamily="34" charset="0"/>
                <a:ea typeface="Times New Roman" panose="02020603050405020304" pitchFamily="18" charset="0"/>
              </a:rPr>
              <a:t>avvalgi</a:t>
            </a:r>
            <a:r>
              <a:rPr lang="en-US" sz="1800" dirty="0">
                <a:solidFill>
                  <a:srgbClr val="7030A0"/>
                </a:solidFill>
                <a:effectLst/>
                <a:latin typeface="IBM Plex Sans" panose="020B0503050203000203" pitchFamily="34" charset="0"/>
                <a:ea typeface="Times New Roman" panose="02020603050405020304" pitchFamily="18" charset="0"/>
              </a:rPr>
              <a:t> VI </a:t>
            </a:r>
            <a:r>
              <a:rPr lang="en-US" sz="1800" dirty="0" err="1">
                <a:solidFill>
                  <a:srgbClr val="7030A0"/>
                </a:solidFill>
                <a:effectLst/>
                <a:latin typeface="IBM Plex Sans" panose="020B0503050203000203" pitchFamily="34" charset="0"/>
                <a:ea typeface="Times New Roman" panose="02020603050405020304" pitchFamily="18" charset="0"/>
              </a:rPr>
              <a:t>ming</a:t>
            </a:r>
            <a:r>
              <a:rPr lang="en-US" sz="1800" dirty="0">
                <a:solidFill>
                  <a:srgbClr val="7030A0"/>
                </a:solidFill>
                <a:effectLst/>
                <a:latin typeface="IBM Plex Sans" panose="020B0503050203000203" pitchFamily="34" charset="0"/>
                <a:ea typeface="Times New Roman" panose="02020603050405020304" pitchFamily="18" charset="0"/>
              </a:rPr>
              <a:t> </a:t>
            </a:r>
            <a:r>
              <a:rPr lang="en-US" sz="1800" dirty="0" err="1">
                <a:solidFill>
                  <a:srgbClr val="7030A0"/>
                </a:solidFill>
                <a:effectLst/>
                <a:latin typeface="IBM Plex Sans" panose="020B0503050203000203" pitchFamily="34" charset="0"/>
                <a:ea typeface="Times New Roman" panose="02020603050405020304" pitchFamily="18" charset="0"/>
              </a:rPr>
              <a:t>yillikka</a:t>
            </a:r>
            <a:r>
              <a:rPr lang="en-US" sz="1800" dirty="0">
                <a:solidFill>
                  <a:srgbClr val="7030A0"/>
                </a:solidFill>
                <a:effectLst/>
                <a:latin typeface="IBM Plex Sans" panose="020B0503050203000203" pitchFamily="34" charset="0"/>
                <a:ea typeface="Times New Roman" panose="02020603050405020304" pitchFamily="18" charset="0"/>
              </a:rPr>
              <a:t> </a:t>
            </a:r>
            <a:r>
              <a:rPr lang="en-US" sz="1800" dirty="0" err="1">
                <a:solidFill>
                  <a:srgbClr val="7030A0"/>
                </a:solidFill>
                <a:effectLst/>
                <a:latin typeface="IBM Plex Sans" panose="020B0503050203000203" pitchFamily="34" charset="0"/>
                <a:ea typeface="Times New Roman" panose="02020603050405020304" pitchFamily="18" charset="0"/>
              </a:rPr>
              <a:t>to'g'ri</a:t>
            </a:r>
            <a:r>
              <a:rPr lang="en-US" sz="1800" dirty="0">
                <a:solidFill>
                  <a:srgbClr val="7030A0"/>
                </a:solidFill>
                <a:effectLst/>
                <a:latin typeface="IBM Plex Sans" panose="020B0503050203000203" pitchFamily="34" charset="0"/>
                <a:ea typeface="Times New Roman" panose="02020603050405020304" pitchFamily="18" charset="0"/>
              </a:rPr>
              <a:t> </a:t>
            </a:r>
            <a:r>
              <a:rPr lang="en-US" sz="1800" dirty="0" err="1">
                <a:solidFill>
                  <a:srgbClr val="7030A0"/>
                </a:solidFill>
                <a:effectLst/>
                <a:latin typeface="IBM Plex Sans" panose="020B0503050203000203" pitchFamily="34" charset="0"/>
                <a:ea typeface="Times New Roman" panose="02020603050405020304" pitchFamily="18" charset="0"/>
              </a:rPr>
              <a:t>keladi</a:t>
            </a:r>
            <a:r>
              <a:rPr lang="en-US" sz="1800" dirty="0">
                <a:solidFill>
                  <a:srgbClr val="7030A0"/>
                </a:solidFill>
                <a:effectLst/>
                <a:latin typeface="IBM Plex Sans" panose="020B0503050203000203" pitchFamily="34" charset="0"/>
                <a:ea typeface="Times New Roman" panose="02020603050405020304" pitchFamily="18" charset="0"/>
              </a:rPr>
              <a:t> </a:t>
            </a:r>
            <a:r>
              <a:rPr lang="en-US" sz="1800" u="sng" dirty="0" err="1">
                <a:solidFill>
                  <a:srgbClr val="7030A0"/>
                </a:solidFill>
                <a:effectLst/>
                <a:latin typeface="IBM Plex Sans" panose="020B0503050203000203" pitchFamily="34" charset="0"/>
                <a:ea typeface="Times New Roman" panose="02020603050405020304" pitchFamily="18" charset="0"/>
                <a:hlinkClick r:id="rId4" tooltip="Xuziston viloyati">
                  <a:extLst>
                    <a:ext uri="{A12FA001-AC4F-418D-AE19-62706E023703}">
                      <ahyp:hlinkClr xmlns:ahyp="http://schemas.microsoft.com/office/drawing/2018/hyperlinkcolor" val="tx"/>
                    </a:ext>
                  </a:extLst>
                </a:hlinkClick>
              </a:rPr>
              <a:t>Xuziston</a:t>
            </a:r>
            <a:r>
              <a:rPr lang="en-US" sz="1800" dirty="0">
                <a:solidFill>
                  <a:srgbClr val="7030A0"/>
                </a:solidFill>
                <a:effectLst/>
                <a:latin typeface="IBM Plex Sans" panose="020B0503050203000203" pitchFamily="34" charset="0"/>
                <a:ea typeface="Times New Roman" panose="02020603050405020304" pitchFamily="18" charset="0"/>
              </a:rPr>
              <a:t> </a:t>
            </a:r>
            <a:r>
              <a:rPr lang="en-US" sz="1800" dirty="0" err="1">
                <a:solidFill>
                  <a:srgbClr val="7030A0"/>
                </a:solidFill>
                <a:effectLst/>
                <a:latin typeface="IBM Plex Sans" panose="020B0503050203000203" pitchFamily="34" charset="0"/>
                <a:ea typeface="Times New Roman" panose="02020603050405020304" pitchFamily="18" charset="0"/>
              </a:rPr>
              <a:t>hozirgi</a:t>
            </a:r>
            <a:r>
              <a:rPr lang="en-US" sz="1800" dirty="0">
                <a:solidFill>
                  <a:srgbClr val="7030A0"/>
                </a:solidFill>
                <a:effectLst/>
                <a:latin typeface="IBM Plex Sans" panose="020B0503050203000203" pitchFamily="34" charset="0"/>
                <a:ea typeface="Times New Roman" panose="02020603050405020304" pitchFamily="18" charset="0"/>
              </a:rPr>
              <a:t> </a:t>
            </a:r>
            <a:r>
              <a:rPr lang="en-US" sz="1800" dirty="0" err="1">
                <a:solidFill>
                  <a:srgbClr val="7030A0"/>
                </a:solidFill>
                <a:effectLst/>
                <a:latin typeface="IBM Plex Sans" panose="020B0503050203000203" pitchFamily="34" charset="0"/>
                <a:ea typeface="Times New Roman" panose="02020603050405020304" pitchFamily="18" charset="0"/>
              </a:rPr>
              <a:t>Eronning</a:t>
            </a:r>
            <a:r>
              <a:rPr lang="en-US" sz="1800" dirty="0">
                <a:solidFill>
                  <a:srgbClr val="7030A0"/>
                </a:solidFill>
                <a:effectLst/>
                <a:latin typeface="IBM Plex Sans" panose="020B0503050203000203" pitchFamily="34" charset="0"/>
                <a:ea typeface="Times New Roman" panose="02020603050405020304" pitchFamily="18" charset="0"/>
              </a:rPr>
              <a:t> </a:t>
            </a:r>
            <a:r>
              <a:rPr lang="en-US" sz="1800" dirty="0" err="1">
                <a:solidFill>
                  <a:srgbClr val="7030A0"/>
                </a:solidFill>
                <a:effectLst/>
                <a:latin typeface="IBM Plex Sans" panose="020B0503050203000203" pitchFamily="34" charset="0"/>
                <a:ea typeface="Times New Roman" panose="02020603050405020304" pitchFamily="18" charset="0"/>
              </a:rPr>
              <a:t>janubi-g'arbiy</a:t>
            </a:r>
            <a:r>
              <a:rPr lang="en-US" sz="1800" dirty="0">
                <a:solidFill>
                  <a:srgbClr val="7030A0"/>
                </a:solidFill>
                <a:effectLst/>
                <a:latin typeface="IBM Plex Sans" panose="020B0503050203000203" pitchFamily="34" charset="0"/>
                <a:ea typeface="Times New Roman" panose="02020603050405020304" pitchFamily="18" charset="0"/>
              </a:rPr>
              <a:t> </a:t>
            </a:r>
            <a:r>
              <a:rPr lang="en-US" sz="1800" dirty="0" err="1">
                <a:solidFill>
                  <a:srgbClr val="7030A0"/>
                </a:solidFill>
                <a:effectLst/>
                <a:latin typeface="IBM Plex Sans" panose="020B0503050203000203" pitchFamily="34" charset="0"/>
                <a:ea typeface="Times New Roman" panose="02020603050405020304" pitchFamily="18" charset="0"/>
              </a:rPr>
              <a:t>qismida</a:t>
            </a:r>
            <a:r>
              <a:rPr lang="en-US" sz="1800" dirty="0">
                <a:solidFill>
                  <a:srgbClr val="7030A0"/>
                </a:solidFill>
                <a:effectLst/>
                <a:latin typeface="IBM Plex Sans" panose="020B0503050203000203" pitchFamily="34" charset="0"/>
                <a:ea typeface="Times New Roman" panose="02020603050405020304" pitchFamily="18" charset="0"/>
              </a:rPr>
              <a:t>.</a:t>
            </a:r>
            <a:r>
              <a:rPr lang="ru-RU" sz="1800" u="sng" baseline="30000" dirty="0">
                <a:solidFill>
                  <a:srgbClr val="7030A0"/>
                </a:solidFill>
                <a:effectLst/>
                <a:latin typeface="IBM Plex Sans" panose="020B0503050203000203" pitchFamily="34" charset="0"/>
                <a:ea typeface="Times New Roman" panose="02020603050405020304" pitchFamily="18" charset="0"/>
                <a:hlinkClick r:id="rId5">
                  <a:extLst>
                    <a:ext uri="{A12FA001-AC4F-418D-AE19-62706E023703}">
                      <ahyp:hlinkClr xmlns:ahyp="http://schemas.microsoft.com/office/drawing/2018/hyperlinkcolor" val="tx"/>
                    </a:ext>
                  </a:extLst>
                </a:hlinkClick>
              </a:rPr>
              <a:t>[4]</a:t>
            </a:r>
            <a:r>
              <a:rPr lang="ru-RU" sz="1800" u="sng" baseline="30000" dirty="0">
                <a:solidFill>
                  <a:srgbClr val="7030A0"/>
                </a:solidFill>
                <a:effectLst/>
                <a:latin typeface="IBM Plex Sans" panose="020B0503050203000203" pitchFamily="34" charset="0"/>
                <a:ea typeface="Times New Roman" panose="02020603050405020304" pitchFamily="18" charset="0"/>
                <a:hlinkClick r:id="rId6">
                  <a:extLst>
                    <a:ext uri="{A12FA001-AC4F-418D-AE19-62706E023703}">
                      <ahyp:hlinkClr xmlns:ahyp="http://schemas.microsoft.com/office/drawing/2018/hyperlinkcolor" val="tx"/>
                    </a:ext>
                  </a:extLst>
                </a:hlinkClick>
              </a:rPr>
              <a:t>[5]</a:t>
            </a:r>
            <a:br>
              <a:rPr lang="ru-RU" sz="1800" dirty="0">
                <a:solidFill>
                  <a:srgbClr val="7030A0"/>
                </a:solidFill>
                <a:effectLst/>
                <a:latin typeface="Times New Roman" panose="02020603050405020304" pitchFamily="18" charset="0"/>
                <a:ea typeface="Times New Roman" panose="02020603050405020304" pitchFamily="18" charset="0"/>
              </a:rPr>
            </a:b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Sug'orish</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allyuvial</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tekisliklarda</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suvni</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manipulyatsiya</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qilish</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vositasi</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sifatida</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ishlatilgan</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u="sng" dirty="0" err="1">
                <a:solidFill>
                  <a:srgbClr val="99CA3C"/>
                </a:solidFill>
                <a:effectLst/>
                <a:latin typeface="IBM Plex Sans" panose="020B0503050203000203" pitchFamily="34" charset="0"/>
                <a:ea typeface="Calibri" panose="020F0502020204030204" pitchFamily="34" charset="0"/>
                <a:cs typeface="Times New Roman" panose="02020603050405020304" pitchFamily="18" charset="0"/>
                <a:hlinkClick r:id="rId7" tooltip="Hind vodiysi tsivilizatsiyasi">
                  <a:extLst>
                    <a:ext uri="{A12FA001-AC4F-418D-AE19-62706E023703}">
                      <ahyp:hlinkClr xmlns:ahyp="http://schemas.microsoft.com/office/drawing/2018/hyperlinkcolor" val="tx"/>
                    </a:ext>
                  </a:extLst>
                </a:hlinkClick>
              </a:rPr>
              <a:t>Hind</a:t>
            </a:r>
            <a:r>
              <a:rPr lang="ru-RU" sz="1800" u="sng" dirty="0">
                <a:solidFill>
                  <a:srgbClr val="99CA3C"/>
                </a:solidFill>
                <a:effectLst/>
                <a:latin typeface="IBM Plex Sans" panose="020B0503050203000203" pitchFamily="34" charset="0"/>
                <a:ea typeface="Calibri" panose="020F0502020204030204" pitchFamily="34" charset="0"/>
                <a:cs typeface="Times New Roman" panose="02020603050405020304" pitchFamily="18" charset="0"/>
                <a:hlinkClick r:id="rId7" tooltip="Hind vodiysi tsivilizatsiyasi">
                  <a:extLst>
                    <a:ext uri="{A12FA001-AC4F-418D-AE19-62706E023703}">
                      <ahyp:hlinkClr xmlns:ahyp="http://schemas.microsoft.com/office/drawing/2018/hyperlinkcolor" val="tx"/>
                    </a:ext>
                  </a:extLst>
                </a:hlinkClick>
              </a:rPr>
              <a:t> </a:t>
            </a:r>
            <a:r>
              <a:rPr lang="ru-RU" sz="1800" u="sng" dirty="0" err="1">
                <a:solidFill>
                  <a:srgbClr val="99CA3C"/>
                </a:solidFill>
                <a:effectLst/>
                <a:latin typeface="IBM Plex Sans" panose="020B0503050203000203" pitchFamily="34" charset="0"/>
                <a:ea typeface="Calibri" panose="020F0502020204030204" pitchFamily="34" charset="0"/>
                <a:cs typeface="Times New Roman" panose="02020603050405020304" pitchFamily="18" charset="0"/>
                <a:hlinkClick r:id="rId7" tooltip="Hind vodiysi tsivilizatsiyasi">
                  <a:extLst>
                    <a:ext uri="{A12FA001-AC4F-418D-AE19-62706E023703}">
                      <ahyp:hlinkClr xmlns:ahyp="http://schemas.microsoft.com/office/drawing/2018/hyperlinkcolor" val="tx"/>
                    </a:ext>
                  </a:extLst>
                </a:hlinkClick>
              </a:rPr>
              <a:t>vodiysi</a:t>
            </a:r>
            <a:r>
              <a:rPr lang="ru-RU" sz="1800" u="sng" dirty="0">
                <a:solidFill>
                  <a:srgbClr val="99CA3C"/>
                </a:solidFill>
                <a:effectLst/>
                <a:latin typeface="IBM Plex Sans" panose="020B0503050203000203" pitchFamily="34" charset="0"/>
                <a:ea typeface="Calibri" panose="020F0502020204030204" pitchFamily="34" charset="0"/>
                <a:cs typeface="Times New Roman" panose="02020603050405020304" pitchFamily="18" charset="0"/>
                <a:hlinkClick r:id="rId7" tooltip="Hind vodiysi tsivilizatsiyasi">
                  <a:extLst>
                    <a:ext uri="{A12FA001-AC4F-418D-AE19-62706E023703}">
                      <ahyp:hlinkClr xmlns:ahyp="http://schemas.microsoft.com/office/drawing/2018/hyperlinkcolor" val="tx"/>
                    </a:ext>
                  </a:extLst>
                </a:hlinkClick>
              </a:rPr>
              <a:t> </a:t>
            </a:r>
            <a:r>
              <a:rPr lang="ru-RU" sz="1800" u="sng"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hlinkClick r:id="rId7" tooltip="Hind vodiysi tsivilizatsiyasi">
                  <a:extLst>
                    <a:ext uri="{A12FA001-AC4F-418D-AE19-62706E023703}">
                      <ahyp:hlinkClr xmlns:ahyp="http://schemas.microsoft.com/office/drawing/2018/hyperlinkcolor" val="tx"/>
                    </a:ext>
                  </a:extLst>
                </a:hlinkClick>
              </a:rPr>
              <a:t>tsivilizatsiyasi</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uni</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qo'llash</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miloddan</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avvalgi</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4500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yillarda</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boshlangan</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va</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ularning</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qishloq</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xo'jaligi</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aholi</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punktlarining</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hajmi</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va</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farovonligini</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keskin</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oshirgan</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deb</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taxmin</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qilinadi</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a:t>
            </a:r>
            <a:r>
              <a:rPr lang="ru-RU" sz="1800" u="sng" baseline="300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[6]</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Hind</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vodiysi</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tsivilizatsiyasi</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zamonaviy</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sug'orish</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va</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suvni</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saqlash</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tizimini</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shu</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jumladan</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sun'iy</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usulni</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ishlab</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chiqdi</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u="sng" dirty="0" err="1">
                <a:solidFill>
                  <a:srgbClr val="99CA3C"/>
                </a:solidFill>
                <a:effectLst/>
                <a:latin typeface="IBM Plex Sans" panose="020B0503050203000203" pitchFamily="34" charset="0"/>
                <a:ea typeface="Calibri" panose="020F0502020204030204" pitchFamily="34" charset="0"/>
                <a:cs typeface="Times New Roman" panose="02020603050405020304" pitchFamily="18" charset="0"/>
                <a:hlinkClick r:id="rId9" tooltip="Suv ombori">
                  <a:extLst>
                    <a:ext uri="{A12FA001-AC4F-418D-AE19-62706E023703}">
                      <ahyp:hlinkClr xmlns:ahyp="http://schemas.microsoft.com/office/drawing/2018/hyperlinkcolor" val="tx"/>
                    </a:ext>
                  </a:extLst>
                </a:hlinkClick>
              </a:rPr>
              <a:t>suv</a:t>
            </a:r>
            <a:r>
              <a:rPr lang="ru-RU" sz="1800" u="sng" dirty="0">
                <a:solidFill>
                  <a:srgbClr val="99CA3C"/>
                </a:solidFill>
                <a:effectLst/>
                <a:latin typeface="IBM Plex Sans" panose="020B0503050203000203" pitchFamily="34" charset="0"/>
                <a:ea typeface="Calibri" panose="020F0502020204030204" pitchFamily="34" charset="0"/>
                <a:cs typeface="Times New Roman" panose="02020603050405020304" pitchFamily="18" charset="0"/>
                <a:hlinkClick r:id="rId9" tooltip="Suv ombori">
                  <a:extLst>
                    <a:ext uri="{A12FA001-AC4F-418D-AE19-62706E023703}">
                      <ahyp:hlinkClr xmlns:ahyp="http://schemas.microsoft.com/office/drawing/2018/hyperlinkcolor" val="tx"/>
                    </a:ext>
                  </a:extLst>
                </a:hlinkClick>
              </a:rPr>
              <a:t> </a:t>
            </a:r>
            <a:r>
              <a:rPr lang="ru-RU" sz="1800" u="sng"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hlinkClick r:id="rId9" tooltip="Suv ombori">
                  <a:extLst>
                    <a:ext uri="{A12FA001-AC4F-418D-AE19-62706E023703}">
                      <ahyp:hlinkClr xmlns:ahyp="http://schemas.microsoft.com/office/drawing/2018/hyperlinkcolor" val="tx"/>
                    </a:ext>
                  </a:extLst>
                </a:hlinkClick>
              </a:rPr>
              <a:t>omborlari</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da</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u="sng"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hlinkClick r:id="rId10" tooltip="Girnar">
                  <a:extLst>
                    <a:ext uri="{A12FA001-AC4F-418D-AE19-62706E023703}">
                      <ahyp:hlinkClr xmlns:ahyp="http://schemas.microsoft.com/office/drawing/2018/hyperlinkcolor" val="tx"/>
                    </a:ext>
                  </a:extLst>
                </a:hlinkClick>
              </a:rPr>
              <a:t>Girnar</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miloddan</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avvalgi</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3000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yilga</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oid</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va</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erta</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u="sng"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hlinkClick r:id="rId11" tooltip="Kanal">
                  <a:extLst>
                    <a:ext uri="{A12FA001-AC4F-418D-AE19-62706E023703}">
                      <ahyp:hlinkClr xmlns:ahyp="http://schemas.microsoft.com/office/drawing/2018/hyperlinkcolor" val="tx"/>
                    </a:ext>
                  </a:extLst>
                </a:hlinkClick>
              </a:rPr>
              <a:t>kanal</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dan</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sug'orish</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tizimi</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v.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Miloddan</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avvalgi</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2600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yil</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Sug'orish</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maqsadida</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ishlatiladigan</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keng</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kanallar</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tarmog'i</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bo'lgan</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yirik</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qishloq</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xo'jaligi</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amalda</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 </a:t>
            </a:r>
            <a:r>
              <a:rPr lang="ru-RU" sz="1800" dirty="0" err="1">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bo'lgan</a:t>
            </a:r>
            <a:r>
              <a:rPr lang="ru-RU" sz="18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rPr>
              <a:t>.</a:t>
            </a:r>
            <a:r>
              <a:rPr lang="en-US" sz="1800" u="sng" baseline="30000" dirty="0">
                <a:solidFill>
                  <a:srgbClr val="7030A0"/>
                </a:solidFill>
                <a:effectLst/>
                <a:latin typeface="IBM Plex Sans" panose="020B0503050203000203" pitchFamily="34" charset="0"/>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[6]</a:t>
            </a:r>
            <a:endParaRPr lang="ru-RU" sz="2000" dirty="0">
              <a:solidFill>
                <a:srgbClr val="7030A0"/>
              </a:solidFill>
            </a:endParaRPr>
          </a:p>
        </p:txBody>
      </p:sp>
      <p:pic>
        <p:nvPicPr>
          <p:cNvPr id="4" name="Объект 3">
            <a:hlinkClick r:id="rId12"/>
            <a:extLst>
              <a:ext uri="{FF2B5EF4-FFF2-40B4-BE49-F238E27FC236}">
                <a16:creationId xmlns:a16="http://schemas.microsoft.com/office/drawing/2014/main" id="{C7DFA336-B070-4F39-B949-ED4B874400F5}"/>
              </a:ext>
            </a:extLst>
          </p:cNvPr>
          <p:cNvPicPr>
            <a:picLocks noGrp="1" noChangeAspect="1"/>
          </p:cNvPicPr>
          <p:nvPr>
            <p:ph idx="1"/>
          </p:nvPr>
        </p:nvPicPr>
        <p:blipFill>
          <a:blip r:embed="rId13">
            <a:extLst>
              <a:ext uri="{28A0092B-C50C-407E-A947-70E740481C1C}">
                <a14:useLocalDpi xmlns:a14="http://schemas.microsoft.com/office/drawing/2010/main" val="0"/>
              </a:ext>
            </a:extLst>
          </a:blip>
          <a:srcRect/>
          <a:stretch>
            <a:fillRect/>
          </a:stretch>
        </p:blipFill>
        <p:spPr bwMode="auto">
          <a:xfrm>
            <a:off x="1744910" y="2794466"/>
            <a:ext cx="6778305" cy="3968349"/>
          </a:xfrm>
          <a:prstGeom prst="rect">
            <a:avLst/>
          </a:prstGeom>
          <a:noFill/>
          <a:ln>
            <a:noFill/>
          </a:ln>
        </p:spPr>
      </p:pic>
    </p:spTree>
    <p:extLst>
      <p:ext uri="{BB962C8B-B14F-4D97-AF65-F5344CB8AC3E}">
        <p14:creationId xmlns:p14="http://schemas.microsoft.com/office/powerpoint/2010/main" val="2699750529"/>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374</TotalTime>
  <Words>534</Words>
  <Application>Microsoft Office PowerPoint</Application>
  <PresentationFormat>Широкоэкранный</PresentationFormat>
  <Paragraphs>6</Paragraphs>
  <Slides>6</Slides>
  <Notes>0</Notes>
  <HiddenSlides>0</HiddenSlides>
  <MMClips>0</MMClips>
  <ScaleCrop>false</ScaleCrop>
  <HeadingPairs>
    <vt:vector size="6" baseType="variant">
      <vt:variant>
        <vt:lpstr>Использованные шрифты</vt:lpstr>
      </vt:variant>
      <vt:variant>
        <vt:i4>8</vt:i4>
      </vt:variant>
      <vt:variant>
        <vt:lpstr>Тема</vt:lpstr>
      </vt:variant>
      <vt:variant>
        <vt:i4>1</vt:i4>
      </vt:variant>
      <vt:variant>
        <vt:lpstr>Заголовки слайдов</vt:lpstr>
      </vt:variant>
      <vt:variant>
        <vt:i4>6</vt:i4>
      </vt:variant>
    </vt:vector>
  </HeadingPairs>
  <TitlesOfParts>
    <vt:vector size="15" baseType="lpstr">
      <vt:lpstr>Arial</vt:lpstr>
      <vt:lpstr>Calibri</vt:lpstr>
      <vt:lpstr>IBM Plex Sans</vt:lpstr>
      <vt:lpstr>Poppins</vt:lpstr>
      <vt:lpstr>Source Sans Pro</vt:lpstr>
      <vt:lpstr>Times New Roman</vt:lpstr>
      <vt:lpstr>Trebuchet MS</vt:lpstr>
      <vt:lpstr>Wingdings 3</vt:lpstr>
      <vt:lpstr>Аспект</vt:lpstr>
      <vt:lpstr>Презентация PowerPoint</vt:lpstr>
      <vt:lpstr>O‘simlik materialida suv va quruq modda miqdorini aniqlash  O‘simliklar tarkibidagi suvning miqdorini barglarda o‘rganish qulay. Ko‘pchilik o‘simlik barglarining tarkibidagi suvning miqdori ho‘l o‘g‘irligiga nisbatan 65-82% ni tashkil etadi. Namsevar o‘simliklar tarkibida suvning miqdori ko‘p bo‘ladi. Lekin bu o‘simliklardagi suvning miqdori tuproq tarkibidagi namlik miqdoriga bog‘liq bo‘ladi. Qurg‘oqchilikka chidamki o‘simliklar tarkibida esa suvning miqdori nam bo‘ladi. Ular namsevar o‘simliklar kabi suvni tez yo‘qotmaydi va shu sababli qurg‘oqchilikka chidamli bo‘ladi. </vt:lpstr>
      <vt:lpstr>Kichik asirlarni sug'orish . U ko'chatlarga zarar bermaslik uchun ehtiyotkorlik bilan ishlab chiqariladi. Yer ildizlari yaqinida suv hosil bo'lishining oldini olish uchun er o'simliklar atrofida namlanadi. Bu kasallik qora oyoqni rivojlantirmasligi uchun amalga oshiriladi, bu erdan chiqishda ildiz bilan aloqa qilish nuqtasida sodir bo'lishi mumkin. Ko'chatlar chashka bilan ekilgan bo'lsa, qutilarda suv maxsus er osti oluklarida tayyorlangan bo'lsa, ularni atrofida suv bilan ta'minlash tavsiya etiladi. Saqlab olingan ko'chatlarni sug'orish . O'simliklar o'sib ulg'ayganidan so'ng, ularning ildiz tizimi kuchliroq bo'lganda, sug'orish idishni ichiga suv quyib berilishi mumkin. Ildizlari pastdan suv olish uchun etarli kuchga ega bo'ladi. </vt:lpstr>
      <vt:lpstr>Urug'lar "salyangoz" usuli yordamida ekilgan holatlar mavjud. Ushbu novice shunoslar qiziqish: Salyangozlarda ko'chat qanday qilib suv? Ko'chatlar yuqoridan namlanadi, sug'orish juda ehtiyotkorlik bilan amalga oshiriladi. Urug'larni ekish paytida sug'orish . Urug'larni ekish uchun tayyorlangan tuproq yaxshi sug'oriladi. Uning yuzasida urug'lar qo'yiladi, ularning ustiga quruq, bo'sh joy bilan uxlaydi. Ko'chatlarni sug'orishda ishlatiladigan suv yuqori sifatli bo'lishi va quyidagi talablarga javob berishi kerak </vt:lpstr>
      <vt:lpstr>Sug'orish zarur bo'lgan vaqt oralig'ida o'simliklarga boshqariladigan suv miqdorini qo'llash jarayoni. Sug'orish o'sishga yordam beradi qishloq xo'jaligi ekinlari, saqlash landshaftlarva o'simlik quruq hududlarda va o'rtacha yog'ingarchilikdan kam vaqtlarda bezovta qilingan tuproqlar. Sug'orish o'simlik etishtirishda boshqa maqsadlarga, shu jumladan sovuqda chidamli. Sug'orish tizimlari sovutish uchun ham ishlatiladi chorva mollari, changni bostirish, yo'q qilish kanalizatsiyava kon qazib olish. Sug'orish ko'pincha birgalikda o'rganiladi drenaj, bu ma'lum bir maydondan er usti va er osti suvlarini olib tashlash.  </vt:lpstr>
      <vt:lpstr>Arxeologik tadqiqotlar natijasida tabiiy etarli bo'lmagan joylarda sug'orish dalillari topildi yog'ingarchilik uchun ekinlarni qo'llab-quvvatlash yomg'irli qishloq xo'jaligi. Texnologiyalardan ma'lum bo'lgan eng qadimgi foydalanish miloddan avvalgi VI ming yillikka to'g'ri keladi Xuziston hozirgi Eronning janubi-g'arbiy qismida.[4][5] Sug'orish allyuvial tekisliklarda suvni manipulyatsiya qilish vositasi sifatida ishlatilgan Hind vodiysi tsivilizatsiyasi, uni qo'llash miloddan avvalgi 4500 yillarda boshlangan va ularning qishloq xo'jaligi aholi punktlarining hajmi va farovonligini keskin oshirgan deb taxmin qilinadi.[6] Hind vodiysi tsivilizatsiyasi zamonaviy sug'orish va suvni saqlash tizimini, shu jumladan sun'iy usulni ishlab chiqdi suv omborlari da Girnar miloddan avvalgi 3000 yilga oid va erta kanal dan sug'orish tizimi v. Miloddan avvalgi 2600 yil. Sug'orish maqsadida ishlatiladigan keng kanallar tarmog'i bo'lgan yirik qishloq xo'jaligi amalda bo'lgan.[6]</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3</cp:revision>
  <dcterms:created xsi:type="dcterms:W3CDTF">2022-01-24T06:44:03Z</dcterms:created>
  <dcterms:modified xsi:type="dcterms:W3CDTF">2022-02-24T04:16:52Z</dcterms:modified>
</cp:coreProperties>
</file>