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193677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280730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8486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76369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495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136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2999436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269624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126935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CE5519-4A04-48BA-8C0E-41903D23BECB}" type="datetimeFigureOut">
              <a:rPr lang="ru-RU" smtClean="0"/>
              <a:t>21.02.2022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240023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CE5519-4A04-48BA-8C0E-41903D23BECB}" type="datetimeFigureOut">
              <a:rPr lang="ru-RU" smtClean="0"/>
              <a:t>21.02.2022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270768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0CE5519-4A04-48BA-8C0E-41903D23BECB}" type="datetimeFigureOut">
              <a:rPr lang="ru-RU" smtClean="0"/>
              <a:t>21.02.2022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153101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0CE5519-4A04-48BA-8C0E-41903D23BECB}" type="datetimeFigureOut">
              <a:rPr lang="ru-RU" smtClean="0"/>
              <a:t>21.02.2022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195288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5519-4A04-48BA-8C0E-41903D23BECB}" type="datetimeFigureOut">
              <a:rPr lang="ru-RU" smtClean="0"/>
              <a:t>21.02.2022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259858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0CE5519-4A04-48BA-8C0E-41903D23BECB}" type="datetimeFigureOut">
              <a:rPr lang="ru-RU" smtClean="0"/>
              <a:t>21.02.2022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277386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0CE5519-4A04-48BA-8C0E-41903D23BECB}" type="datetimeFigureOut">
              <a:rPr lang="ru-RU" smtClean="0"/>
              <a:t>21.02.2022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C4F908-CA18-49DF-9ECC-64537558D41A}" type="slidenum">
              <a:rPr lang="ru-RU" smtClean="0"/>
              <a:t>‹#›</a:t>
            </a:fld>
            <a:endParaRPr lang="ru-RU"/>
          </a:p>
        </p:txBody>
      </p:sp>
    </p:spTree>
    <p:extLst>
      <p:ext uri="{BB962C8B-B14F-4D97-AF65-F5344CB8AC3E}">
        <p14:creationId xmlns:p14="http://schemas.microsoft.com/office/powerpoint/2010/main" val="70727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CE5519-4A04-48BA-8C0E-41903D23BECB}" type="datetimeFigureOut">
              <a:rPr lang="ru-RU" smtClean="0"/>
              <a:t>21.02.2022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C4F908-CA18-49DF-9ECC-64537558D41A}" type="slidenum">
              <a:rPr lang="ru-RU" smtClean="0"/>
              <a:t>‹#›</a:t>
            </a:fld>
            <a:endParaRPr lang="ru-RU"/>
          </a:p>
        </p:txBody>
      </p:sp>
    </p:spTree>
    <p:extLst>
      <p:ext uri="{BB962C8B-B14F-4D97-AF65-F5344CB8AC3E}">
        <p14:creationId xmlns:p14="http://schemas.microsoft.com/office/powerpoint/2010/main" val="3029840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BF66464-A2AD-4958-B5B0-F1C654D16581}"/>
              </a:ext>
            </a:extLst>
          </p:cNvPr>
          <p:cNvSpPr>
            <a:spLocks noGrp="1"/>
          </p:cNvSpPr>
          <p:nvPr>
            <p:ph type="subTitle" idx="1"/>
          </p:nvPr>
        </p:nvSpPr>
        <p:spPr>
          <a:xfrm>
            <a:off x="626379" y="1999741"/>
            <a:ext cx="9144000" cy="1655762"/>
          </a:xfrm>
        </p:spPr>
        <p:txBody>
          <a:bodyPr>
            <a:normAutofit fontScale="92500" lnSpcReduction="10000"/>
          </a:bodyPr>
          <a:lstStyle/>
          <a:p>
            <a:pPr indent="449580" algn="ctr">
              <a:lnSpc>
                <a:spcPct val="115000"/>
              </a:lnSpc>
              <a:spcAft>
                <a:spcPts val="1000"/>
              </a:spcAft>
            </a:pPr>
            <a:r>
              <a:rPr lang="en-US" sz="3000" dirty="0">
                <a:solidFill>
                  <a:srgbClr val="FF0000"/>
                </a:solidFill>
              </a:rPr>
              <a:t>MAVZU:</a:t>
            </a:r>
            <a:r>
              <a:rPr lang="en-US" sz="26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KO`CHIRIB O`TQAZILGAN KO`CHATLARNI PARVARISHLASH.</a:t>
            </a:r>
            <a:endParaRPr lang="ru-RU" sz="2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sz="4000" dirty="0">
              <a:solidFill>
                <a:srgbClr val="002060"/>
              </a:solidFill>
            </a:endParaRPr>
          </a:p>
        </p:txBody>
      </p:sp>
    </p:spTree>
    <p:extLst>
      <p:ext uri="{BB962C8B-B14F-4D97-AF65-F5344CB8AC3E}">
        <p14:creationId xmlns:p14="http://schemas.microsoft.com/office/powerpoint/2010/main" val="168302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C00C9-AD7F-45B0-95C8-1A589A89C28B}"/>
              </a:ext>
            </a:extLst>
          </p:cNvPr>
          <p:cNvSpPr>
            <a:spLocks noGrp="1"/>
          </p:cNvSpPr>
          <p:nvPr>
            <p:ph type="title"/>
          </p:nvPr>
        </p:nvSpPr>
        <p:spPr>
          <a:xfrm>
            <a:off x="192947" y="120351"/>
            <a:ext cx="9647339" cy="2648948"/>
          </a:xfrm>
        </p:spPr>
        <p:txBody>
          <a:bodyPr>
            <a:noAutofit/>
          </a:bodyPr>
          <a:lstStyle/>
          <a:p>
            <a:pPr indent="449580">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faol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hayotini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ko‘rsatuvchi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belgilardan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o‘sishdir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yangidan-yangi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organlar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vujudga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natijada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umumiy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og‘irlik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oshadi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meristema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faoliyatiga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bog‘liq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ushbu</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bo‘linib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hisobiga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eniga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o‘sishni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ta’minlaydigan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to‘qimalarni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birlamchi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meristema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deb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ataladi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Birlamchi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meristema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novda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ildiz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uchlarida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Ikkilamchi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meristema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kambiy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bo‘linib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hisobiga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rivojlanishi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maksimalniy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xarorat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yoruglik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B0F0"/>
              </a:solidFill>
            </a:endParaRPr>
          </a:p>
        </p:txBody>
      </p:sp>
      <p:pic>
        <p:nvPicPr>
          <p:cNvPr id="1026" name="Picture 2">
            <a:extLst>
              <a:ext uri="{FF2B5EF4-FFF2-40B4-BE49-F238E27FC236}">
                <a16:creationId xmlns:a16="http://schemas.microsoft.com/office/drawing/2014/main" id="{C85D7145-6000-453D-8F51-98ACA2E657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3574" y="2769299"/>
            <a:ext cx="7080309" cy="396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7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595597-C428-46A9-8A0A-AE480FEB736F}"/>
              </a:ext>
            </a:extLst>
          </p:cNvPr>
          <p:cNvSpPr>
            <a:spLocks noGrp="1"/>
          </p:cNvSpPr>
          <p:nvPr>
            <p:ph type="title"/>
          </p:nvPr>
        </p:nvSpPr>
        <p:spPr>
          <a:xfrm>
            <a:off x="243281" y="111961"/>
            <a:ext cx="9563449" cy="2840963"/>
          </a:xfrm>
        </p:spPr>
        <p:txBody>
          <a:bodyPr>
            <a:noAutofit/>
          </a:bodyPr>
          <a:lstStyle/>
          <a:p>
            <a:pPr algn="ctr"/>
            <a:r>
              <a:rPr lang="en-US" sz="1600" b="0" i="0" dirty="0" err="1">
                <a:solidFill>
                  <a:srgbClr val="00B0F0"/>
                </a:solidFill>
                <a:effectLst/>
                <a:latin typeface="Tahoma" panose="020B0604030504040204" pitchFamily="34" charset="0"/>
              </a:rPr>
              <a:t>Geotropizm</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O’simliklarda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ildizning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doimo</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vertikal</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yer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ostiga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kirib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borishiga</a:t>
            </a:r>
            <a:r>
              <a:rPr lang="en-US" sz="1600" b="0" i="0" dirty="0">
                <a:solidFill>
                  <a:srgbClr val="00B0F0"/>
                </a:solidFill>
                <a:effectLst/>
                <a:latin typeface="Tahoma" panose="020B0604030504040204" pitchFamily="34" charset="0"/>
              </a:rPr>
              <a:t> </a:t>
            </a:r>
            <a:r>
              <a:rPr lang="en-US" sz="1600" b="0" i="1" dirty="0" err="1">
                <a:solidFill>
                  <a:srgbClr val="00B0F0"/>
                </a:solidFill>
                <a:effectLst/>
                <a:latin typeface="Tahoma" panose="020B0604030504040204" pitchFamily="34" charset="0"/>
              </a:rPr>
              <a:t>geotropizm</a:t>
            </a:r>
            <a:r>
              <a:rPr lang="en-US" sz="1600" b="0" i="1"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deyiladi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O’q</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ildiz</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doimo</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yer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ostiga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qarab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kirib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boradi.Geotropizmga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salbiy</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ta‘sir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etuvchi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omillar</a:t>
            </a:r>
            <a:r>
              <a:rPr lang="en-US" sz="1600" b="0" i="0" dirty="0">
                <a:solidFill>
                  <a:srgbClr val="00B0F0"/>
                </a:solidFill>
                <a:effectLst/>
                <a:latin typeface="Tahoma" panose="020B0604030504040204" pitchFamily="34" charset="0"/>
              </a:rPr>
              <a:t> past </a:t>
            </a:r>
            <a:r>
              <a:rPr lang="en-US" sz="1600" b="0" i="0" dirty="0" err="1">
                <a:solidFill>
                  <a:srgbClr val="00B0F0"/>
                </a:solidFill>
                <a:effectLst/>
                <a:latin typeface="Tahoma" panose="020B0604030504040204" pitchFamily="34" charset="0"/>
              </a:rPr>
              <a:t>temperatura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oziq</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moddalarning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tuproqda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yetishmasligi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namlikning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yetishmasligi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boshqalar</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Fototropizm.</a:t>
            </a:r>
            <a:r>
              <a:rPr lang="en-US" sz="1600" dirty="0" err="1">
                <a:solidFill>
                  <a:srgbClr val="00B0F0"/>
                </a:solidFill>
                <a:latin typeface="Tahoma" panose="020B0604030504040204" pitchFamily="34" charset="0"/>
              </a:rPr>
              <a:t>O’</a:t>
            </a:r>
            <a:r>
              <a:rPr lang="en-US" sz="1600" b="0" i="0" dirty="0" err="1">
                <a:solidFill>
                  <a:srgbClr val="00B0F0"/>
                </a:solidFill>
                <a:effectLst/>
                <a:latin typeface="Tahoma" panose="020B0604030504040204" pitchFamily="34" charset="0"/>
              </a:rPr>
              <a:t>simliklar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doimo</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yoruglikka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intiladi.Yuksak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o’simliklarning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poyasi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qorongilikdan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qochib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yoruglikka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tomon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harakatlanadi</a:t>
            </a:r>
            <a:r>
              <a:rPr lang="en-US" sz="1600" b="0" i="0" dirty="0">
                <a:solidFill>
                  <a:srgbClr val="00B0F0"/>
                </a:solidFill>
                <a:effectLst/>
                <a:latin typeface="Tahoma" panose="020B0604030504040204" pitchFamily="34" charset="0"/>
              </a:rPr>
              <a:t>. Bu </a:t>
            </a:r>
            <a:r>
              <a:rPr lang="en-US" sz="1600" b="0" i="0" dirty="0" err="1">
                <a:solidFill>
                  <a:srgbClr val="00B0F0"/>
                </a:solidFill>
                <a:effectLst/>
                <a:latin typeface="Tahoma" panose="020B0604030504040204" pitchFamily="34" charset="0"/>
              </a:rPr>
              <a:t>hodisaga</a:t>
            </a:r>
            <a:r>
              <a:rPr lang="en-US" sz="1600" b="0" i="0" dirty="0">
                <a:solidFill>
                  <a:srgbClr val="00B0F0"/>
                </a:solidFill>
                <a:effectLst/>
                <a:latin typeface="Tahoma" panose="020B0604030504040204" pitchFamily="34" charset="0"/>
              </a:rPr>
              <a:t> </a:t>
            </a:r>
            <a:r>
              <a:rPr lang="en-US" sz="1600" b="0" i="1" dirty="0" err="1">
                <a:solidFill>
                  <a:srgbClr val="00B0F0"/>
                </a:solidFill>
                <a:effectLst/>
                <a:latin typeface="Tahoma" panose="020B0604030504040204" pitchFamily="34" charset="0"/>
              </a:rPr>
              <a:t>fototropizm</a:t>
            </a:r>
            <a:r>
              <a:rPr lang="en-US" sz="1600" b="0" i="1" dirty="0">
                <a:solidFill>
                  <a:srgbClr val="00B0F0"/>
                </a:solidFill>
                <a:effectLst/>
                <a:latin typeface="Tahoma" panose="020B0604030504040204" pitchFamily="34" charset="0"/>
              </a:rPr>
              <a:t> </a:t>
            </a:r>
            <a:r>
              <a:rPr lang="en-US" sz="1600" b="0" i="0" dirty="0">
                <a:solidFill>
                  <a:srgbClr val="00B0F0"/>
                </a:solidFill>
                <a:effectLst/>
                <a:latin typeface="Tahoma" panose="020B0604030504040204" pitchFamily="34" charset="0"/>
              </a:rPr>
              <a:t>deb </a:t>
            </a:r>
            <a:r>
              <a:rPr lang="en-US" sz="1600" b="0" i="0" dirty="0" err="1">
                <a:solidFill>
                  <a:srgbClr val="00B0F0"/>
                </a:solidFill>
                <a:effectLst/>
                <a:latin typeface="Tahoma" panose="020B0604030504040204" pitchFamily="34" charset="0"/>
              </a:rPr>
              <a:t>ataladi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Bunda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energiyasidan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toliq</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foydalanadi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tushib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turuvchi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tomonda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organlari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shoxlanadi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barglar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hosil</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Oftob</a:t>
            </a:r>
            <a:r>
              <a:rPr lang="en-US" sz="1600" b="0" i="0" dirty="0">
                <a:solidFill>
                  <a:srgbClr val="00B0F0"/>
                </a:solidFill>
                <a:effectLst/>
                <a:latin typeface="Tahoma" panose="020B0604030504040204" pitchFamily="34" charset="0"/>
              </a:rPr>
              <a:t> tik </a:t>
            </a:r>
            <a:r>
              <a:rPr lang="en-US" sz="1600" b="0" i="0" dirty="0" err="1">
                <a:solidFill>
                  <a:srgbClr val="00B0F0"/>
                </a:solidFill>
                <a:effectLst/>
                <a:latin typeface="Tahoma" panose="020B0604030504040204" pitchFamily="34" charset="0"/>
              </a:rPr>
              <a:t>tushgan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tomonda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mevalar</a:t>
            </a:r>
            <a:r>
              <a:rPr lang="en-US" sz="1600" b="0" i="0" dirty="0">
                <a:solidFill>
                  <a:srgbClr val="00B0F0"/>
                </a:solidFill>
                <a:effectLst/>
                <a:latin typeface="Tahoma" panose="020B0604030504040204" pitchFamily="34" charset="0"/>
              </a:rPr>
              <a:t> ham </a:t>
            </a:r>
            <a:br>
              <a:rPr lang="en-US" sz="1600" dirty="0">
                <a:solidFill>
                  <a:srgbClr val="00B0F0"/>
                </a:solidFill>
              </a:rPr>
            </a:br>
            <a:r>
              <a:rPr lang="en-US" sz="1600" b="0" i="0" dirty="0" err="1">
                <a:solidFill>
                  <a:srgbClr val="00B0F0"/>
                </a:solidFill>
                <a:effectLst/>
                <a:latin typeface="Tahoma" panose="020B0604030504040204" pitchFamily="34" charset="0"/>
              </a:rPr>
              <a:t>chiroyli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pishadi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Masalan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uzum</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olma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nok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boshqalar</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Xemotropizm</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Kimyoviy</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birikmalar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tomonlama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harakatlanishiga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yordam</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beradi</a:t>
            </a:r>
            <a:r>
              <a:rPr lang="en-US" sz="1600" b="0" i="0" dirty="0">
                <a:solidFill>
                  <a:srgbClr val="00B0F0"/>
                </a:solidFill>
                <a:effectLst/>
                <a:latin typeface="Tahoma" panose="020B0604030504040204" pitchFamily="34" charset="0"/>
              </a:rPr>
              <a:t>.</a:t>
            </a:r>
            <a:endParaRPr lang="ru-RU" sz="1600" dirty="0">
              <a:solidFill>
                <a:srgbClr val="00B0F0"/>
              </a:solidFill>
            </a:endParaRPr>
          </a:p>
        </p:txBody>
      </p:sp>
      <p:pic>
        <p:nvPicPr>
          <p:cNvPr id="2050" name="Picture 2">
            <a:extLst>
              <a:ext uri="{FF2B5EF4-FFF2-40B4-BE49-F238E27FC236}">
                <a16:creationId xmlns:a16="http://schemas.microsoft.com/office/drawing/2014/main" id="{74BF1CD1-52C0-4459-BF73-2AFB7E3C2F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4852" y="2952924"/>
            <a:ext cx="6476300" cy="379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6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5EB745-5F61-4DF0-B5FC-B19247DD7123}"/>
              </a:ext>
            </a:extLst>
          </p:cNvPr>
          <p:cNvSpPr>
            <a:spLocks noGrp="1"/>
          </p:cNvSpPr>
          <p:nvPr>
            <p:ph type="title"/>
          </p:nvPr>
        </p:nvSpPr>
        <p:spPr>
          <a:xfrm>
            <a:off x="167780" y="103572"/>
            <a:ext cx="9454392" cy="3008743"/>
          </a:xfrm>
        </p:spPr>
        <p:txBody>
          <a:bodyPr>
            <a:noAutofit/>
          </a:bodyPr>
          <a:lstStyle/>
          <a:p>
            <a:pPr algn="ctr"/>
            <a:r>
              <a:rPr lang="en-US" sz="1600" b="0" i="0" dirty="0" err="1">
                <a:solidFill>
                  <a:srgbClr val="00B0F0"/>
                </a:solidFill>
                <a:effectLst/>
                <a:latin typeface="Tahoma" panose="020B0604030504040204" pitchFamily="34" charset="0"/>
              </a:rPr>
              <a:t>Rivojlanish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protsessi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vegetativ</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organlari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o’sgandan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songi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generativ</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organlari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hosil</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bolishi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bilan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bogliq</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Rivojlanishga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togridan-togri</a:t>
            </a:r>
            <a:r>
              <a:rPr lang="en-US" sz="1600" b="0" i="0" dirty="0">
                <a:solidFill>
                  <a:srgbClr val="00B0F0"/>
                </a:solidFill>
                <a:effectLst/>
                <a:latin typeface="Tahoma" panose="020B0604030504040204" pitchFamily="34" charset="0"/>
              </a:rPr>
              <a:t>  2  ta  </a:t>
            </a:r>
            <a:r>
              <a:rPr lang="en-US" sz="1600" b="0" i="0" dirty="0" err="1">
                <a:solidFill>
                  <a:srgbClr val="00B0F0"/>
                </a:solidFill>
                <a:effectLst/>
                <a:latin typeface="Tahoma" panose="020B0604030504040204" pitchFamily="34" charset="0"/>
              </a:rPr>
              <a:t>faktor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ta‘sir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etishi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mumkin</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Ulardan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temperatura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ikkinchisi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yorug‗likdir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Rivojlanishning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temperaturaga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bogliqligini</a:t>
            </a:r>
            <a:r>
              <a:rPr lang="en-US" sz="1600" b="0" i="0" dirty="0">
                <a:solidFill>
                  <a:srgbClr val="00B0F0"/>
                </a:solidFill>
                <a:effectLst/>
                <a:latin typeface="Tahoma" panose="020B0604030504040204" pitchFamily="34" charset="0"/>
              </a:rPr>
              <a:t> </a:t>
            </a:r>
            <a:r>
              <a:rPr lang="en-US" sz="1600" b="0" i="1" dirty="0" err="1">
                <a:solidFill>
                  <a:srgbClr val="00B0F0"/>
                </a:solidFill>
                <a:effectLst/>
                <a:latin typeface="Tahoma" panose="020B0604030504040204" pitchFamily="34" charset="0"/>
              </a:rPr>
              <a:t>yarovizatsiya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deyiladi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Bunda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uruglari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yoki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vegetativ</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organlari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ma‘lum</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temperaturada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ma‘lum</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muddat</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ushlab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turilishi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kerak.Osimlik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uruglarida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buni</a:t>
            </a:r>
            <a:r>
              <a:rPr lang="en-US" sz="1600" b="0" i="0" dirty="0">
                <a:solidFill>
                  <a:srgbClr val="00B0F0"/>
                </a:solidFill>
                <a:effectLst/>
                <a:latin typeface="Tahoma" panose="020B0604030504040204" pitchFamily="34" charset="0"/>
              </a:rPr>
              <a:t>  </a:t>
            </a:r>
            <a:r>
              <a:rPr lang="en-US" sz="1600" b="0" i="1" dirty="0" err="1">
                <a:solidFill>
                  <a:srgbClr val="00B0F0"/>
                </a:solidFill>
                <a:effectLst/>
                <a:latin typeface="Tahoma" panose="020B0604030504040204" pitchFamily="34" charset="0"/>
              </a:rPr>
              <a:t>tinim</a:t>
            </a:r>
            <a:r>
              <a:rPr lang="en-US" sz="1600" b="0" i="1" dirty="0">
                <a:solidFill>
                  <a:srgbClr val="00B0F0"/>
                </a:solidFill>
                <a:effectLst/>
                <a:latin typeface="Tahoma" panose="020B0604030504040204" pitchFamily="34" charset="0"/>
              </a:rPr>
              <a:t>  </a:t>
            </a:r>
            <a:r>
              <a:rPr lang="en-US" sz="1600" b="0" i="1" dirty="0" err="1">
                <a:solidFill>
                  <a:srgbClr val="00B0F0"/>
                </a:solidFill>
                <a:effectLst/>
                <a:latin typeface="Tahoma" panose="020B0604030504040204" pitchFamily="34" charset="0"/>
              </a:rPr>
              <a:t>davri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deyiladi</a:t>
            </a:r>
            <a:r>
              <a:rPr lang="en-US" sz="1600" b="0" i="0" dirty="0">
                <a:solidFill>
                  <a:srgbClr val="00B0F0"/>
                </a:solidFill>
                <a:effectLst/>
                <a:latin typeface="Tahoma" panose="020B0604030504040204" pitchFamily="34" charset="0"/>
              </a:rPr>
              <a:t>.  Mana  </a:t>
            </a:r>
            <a:r>
              <a:rPr lang="en-US" sz="1600" b="0" i="0" dirty="0" err="1">
                <a:solidFill>
                  <a:srgbClr val="00B0F0"/>
                </a:solidFill>
                <a:effectLst/>
                <a:latin typeface="Tahoma" panose="020B0604030504040204" pitchFamily="34" charset="0"/>
              </a:rPr>
              <a:t>butinim</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davri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turli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o’simliklarda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turlicha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vaqtni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egallaydi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Masalan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ba‘zan</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o’simliklarda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birnecha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kun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bolsa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boshqa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osimliklarda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bu</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necha</a:t>
            </a:r>
            <a:r>
              <a:rPr lang="en-US" sz="1600" b="0" i="0" dirty="0">
                <a:solidFill>
                  <a:srgbClr val="00B0F0"/>
                </a:solidFill>
                <a:effectLst/>
                <a:latin typeface="Tahoma" panose="020B0604030504040204" pitchFamily="34" charset="0"/>
              </a:rPr>
              <a:t> oy </a:t>
            </a:r>
            <a:r>
              <a:rPr lang="en-US" sz="1600" b="0" i="0" dirty="0" err="1">
                <a:solidFill>
                  <a:srgbClr val="00B0F0"/>
                </a:solidFill>
                <a:effectLst/>
                <a:latin typeface="Tahoma" panose="020B0604030504040204" pitchFamily="34" charset="0"/>
              </a:rPr>
              <a:t>yillarni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tashkil</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qiladi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Tinim</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davrida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turgan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o’simliklarni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ekologik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faktorlar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orqali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uygotish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yoki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kokartirish</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mumkin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Ayrim</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o’simliklarda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urugposti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qalinlashib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unish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xususiyatini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uzoq</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vaqtgacha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saqlab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qolishi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mumkin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Ular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tashqaridan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ta‘sirbolgandagina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kokarib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chiqishi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mumkin.Bu</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narsa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urugining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uzoq</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muddat</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saqlanganda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turlarning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saqlanib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qolishiga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yordam</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beradi</a:t>
            </a:r>
            <a:r>
              <a:rPr lang="en-US" sz="1600" b="0" i="0" dirty="0">
                <a:solidFill>
                  <a:srgbClr val="00B0F0"/>
                </a:solidFill>
                <a:effectLst/>
                <a:latin typeface="Tahoma" panose="020B0604030504040204" pitchFamily="34" charset="0"/>
              </a:rPr>
              <a:t>.  </a:t>
            </a:r>
            <a:endParaRPr lang="ru-RU" sz="1600" dirty="0">
              <a:solidFill>
                <a:srgbClr val="00B0F0"/>
              </a:solidFill>
            </a:endParaRPr>
          </a:p>
        </p:txBody>
      </p:sp>
      <p:pic>
        <p:nvPicPr>
          <p:cNvPr id="3074" name="Picture 2">
            <a:extLst>
              <a:ext uri="{FF2B5EF4-FFF2-40B4-BE49-F238E27FC236}">
                <a16:creationId xmlns:a16="http://schemas.microsoft.com/office/drawing/2014/main" id="{38A74DE3-BC8A-4A8D-B17E-79D9471936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4242" y="3195638"/>
            <a:ext cx="6635691" cy="355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6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938110-6134-46E1-BB1D-0C390A9C1255}"/>
              </a:ext>
            </a:extLst>
          </p:cNvPr>
          <p:cNvSpPr>
            <a:spLocks noGrp="1"/>
          </p:cNvSpPr>
          <p:nvPr>
            <p:ph type="title"/>
          </p:nvPr>
        </p:nvSpPr>
        <p:spPr>
          <a:xfrm>
            <a:off x="125835" y="103573"/>
            <a:ext cx="9638950" cy="2657337"/>
          </a:xfrm>
        </p:spPr>
        <p:txBody>
          <a:bodyPr>
            <a:normAutofit/>
          </a:bodyPr>
          <a:lstStyle/>
          <a:p>
            <a:pPr algn="ct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Yoruglik.O</a:t>
            </a:r>
            <a:r>
              <a:rPr lang="en-US" sz="1600" dirty="0" err="1">
                <a:solidFill>
                  <a:srgbClr val="00B0F0"/>
                </a:solidFill>
                <a:latin typeface="Tahoma" panose="020B0604030504040204" pitchFamily="34" charset="0"/>
              </a:rPr>
              <a:t>’</a:t>
            </a:r>
            <a:r>
              <a:rPr lang="en-US" sz="1600" b="0" i="0" dirty="0" err="1">
                <a:solidFill>
                  <a:srgbClr val="00B0F0"/>
                </a:solidFill>
                <a:effectLst/>
                <a:latin typeface="Tahoma" panose="020B0604030504040204" pitchFamily="34" charset="0"/>
              </a:rPr>
              <a:t>sayotgan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o’simlikka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yoruglikni</a:t>
            </a:r>
            <a:r>
              <a:rPr lang="en-US" sz="1600" b="0" i="0" dirty="0">
                <a:solidFill>
                  <a:srgbClr val="00B0F0"/>
                </a:solidFill>
                <a:effectLst/>
                <a:latin typeface="Tahoma" panose="020B0604030504040204" pitchFamily="34" charset="0"/>
              </a:rPr>
              <a:t>  normal  </a:t>
            </a:r>
            <a:r>
              <a:rPr lang="en-US" sz="1600" b="0" i="0" dirty="0" err="1">
                <a:solidFill>
                  <a:srgbClr val="00B0F0"/>
                </a:solidFill>
                <a:effectLst/>
                <a:latin typeface="Tahoma" panose="020B0604030504040204" pitchFamily="34" charset="0"/>
              </a:rPr>
              <a:t>tushib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turishi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juda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katta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ahamiyatga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Aks</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holda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unib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kelayotgan</a:t>
            </a:r>
            <a:r>
              <a:rPr lang="en-US" sz="1600" b="0" i="0" dirty="0">
                <a:solidFill>
                  <a:srgbClr val="00B0F0"/>
                </a:solidFill>
                <a:effectLst/>
                <a:latin typeface="Tahoma" panose="020B0604030504040204" pitchFamily="34" charset="0"/>
              </a:rPr>
              <a:t> </a:t>
            </a:r>
            <a:r>
              <a:rPr lang="en-US" sz="1600" dirty="0" err="1">
                <a:solidFill>
                  <a:srgbClr val="00B0F0"/>
                </a:solidFill>
                <a:latin typeface="Tahoma" panose="020B0604030504040204" pitchFamily="34" charset="0"/>
              </a:rPr>
              <a:t>o’</a:t>
            </a:r>
            <a:r>
              <a:rPr lang="en-US" sz="1600" b="0" i="0" dirty="0" err="1">
                <a:solidFill>
                  <a:srgbClr val="00B0F0"/>
                </a:solidFill>
                <a:effectLst/>
                <a:latin typeface="Tahoma" panose="020B0604030504040204" pitchFamily="34" charset="0"/>
              </a:rPr>
              <a:t>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osishdan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toxtaydi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natijasida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o’simlikda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fotosintez</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protsessi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ketadi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asta-sekin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avtotrof</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oziqlanishga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otadi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SHuni</a:t>
            </a:r>
            <a:r>
              <a:rPr lang="en-US" sz="1600" b="0" i="0" dirty="0">
                <a:solidFill>
                  <a:srgbClr val="00B0F0"/>
                </a:solidFill>
                <a:effectLst/>
                <a:latin typeface="Tahoma" panose="020B0604030504040204" pitchFamily="34" charset="0"/>
              </a:rPr>
              <a:t>  ham  </a:t>
            </a:r>
            <a:r>
              <a:rPr lang="en-US" sz="1600" b="0" i="0" dirty="0" err="1">
                <a:solidFill>
                  <a:srgbClr val="00B0F0"/>
                </a:solidFill>
                <a:effectLst/>
                <a:latin typeface="Tahoma" panose="020B0604030504040204" pitchFamily="34" charset="0"/>
              </a:rPr>
              <a:t>aytib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o’tish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kerakki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o’simliklarni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yoruglikka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bolgan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talabi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turli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xildagi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o’simliklarda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turlicha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boladi</a:t>
            </a:r>
            <a:r>
              <a:rPr lang="en-US" sz="1600" b="0" i="0" dirty="0">
                <a:solidFill>
                  <a:srgbClr val="00B0F0"/>
                </a:solidFill>
                <a:effectLst/>
                <a:latin typeface="Tahoma" panose="020B0604030504040204" pitchFamily="34" charset="0"/>
              </a:rPr>
              <a:t>.  Agar  </a:t>
            </a:r>
            <a:r>
              <a:rPr lang="en-US" sz="1600" b="0" i="0" dirty="0" err="1">
                <a:solidFill>
                  <a:srgbClr val="00B0F0"/>
                </a:solidFill>
                <a:effectLst/>
                <a:latin typeface="Tahoma" panose="020B0604030504040204" pitchFamily="34" charset="0"/>
              </a:rPr>
              <a:t>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uchun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yoruglik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etarli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bolmasa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bargda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ustunsimon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hujayralar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yaxshi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taraqqiy</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etmaydi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poyada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mexanik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toqimalar</a:t>
            </a:r>
            <a:r>
              <a:rPr lang="en-US" sz="1600" b="0" i="0" dirty="0">
                <a:solidFill>
                  <a:srgbClr val="00B0F0"/>
                </a:solidFill>
                <a:effectLst/>
                <a:latin typeface="Tahoma" panose="020B0604030504040204" pitchFamily="34" charset="0"/>
              </a:rPr>
              <a:t>  ham  </a:t>
            </a:r>
            <a:r>
              <a:rPr lang="en-US" sz="1600" b="0" i="0" dirty="0" err="1">
                <a:solidFill>
                  <a:srgbClr val="00B0F0"/>
                </a:solidFill>
                <a:effectLst/>
                <a:latin typeface="Tahoma" panose="020B0604030504040204" pitchFamily="34" charset="0"/>
              </a:rPr>
              <a:t>yaxshi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taraqqiy</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etmaydi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Masalan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qamish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zich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ekilgan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makkajoxori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yoki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go’za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osimliklari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o’zini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a:solidFill>
                  <a:srgbClr val="00B0F0"/>
                </a:solidFill>
                <a:effectLst/>
                <a:latin typeface="Tahoma" panose="020B0604030504040204" pitchFamily="34" charset="0"/>
              </a:rPr>
              <a:t>tik </a:t>
            </a:r>
            <a:r>
              <a:rPr lang="en-US" sz="1600" b="0" i="0" dirty="0" err="1">
                <a:solidFill>
                  <a:srgbClr val="00B0F0"/>
                </a:solidFill>
                <a:effectLst/>
                <a:latin typeface="Tahoma" panose="020B0604030504040204" pitchFamily="34" charset="0"/>
              </a:rPr>
              <a:t>tuta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olmasdan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tez</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yiqilib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yotib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qoladi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Bulardan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tashqari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guza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o’simligi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davrida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yoruglik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yuqori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bo’lgan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uzun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kunlarni</a:t>
            </a:r>
            <a:r>
              <a:rPr lang="en-US" sz="1600" b="0" i="0" dirty="0">
                <a:solidFill>
                  <a:srgbClr val="00B0F0"/>
                </a:solidFill>
                <a:effectLst/>
                <a:latin typeface="Tahoma" panose="020B0604030504040204" pitchFamily="34" charset="0"/>
              </a:rPr>
              <a:t>  talab  </a:t>
            </a:r>
            <a:r>
              <a:rPr lang="en-US" sz="1600" b="0" i="0" dirty="0" err="1">
                <a:solidFill>
                  <a:srgbClr val="00B0F0"/>
                </a:solidFill>
                <a:effectLst/>
                <a:latin typeface="Tahoma" panose="020B0604030504040204" pitchFamily="34" charset="0"/>
              </a:rPr>
              <a:t>qiladi.Yozning</a:t>
            </a:r>
            <a:r>
              <a:rPr lang="en-US" sz="1600" b="0" i="0" dirty="0">
                <a:solidFill>
                  <a:srgbClr val="00B0F0"/>
                </a:solidFill>
                <a:effectLst/>
                <a:latin typeface="Tahoma" panose="020B0604030504040204" pitchFamily="34" charset="0"/>
              </a:rPr>
              <a:t>  </a:t>
            </a:r>
            <a:r>
              <a:rPr lang="en-US" sz="1600" dirty="0" err="1">
                <a:solidFill>
                  <a:srgbClr val="00B0F0"/>
                </a:solidFill>
                <a:latin typeface="Tahoma" panose="020B0604030504040204" pitchFamily="34" charset="0"/>
              </a:rPr>
              <a:t>u</a:t>
            </a:r>
            <a:r>
              <a:rPr lang="en-US" sz="1600" b="0" i="0" dirty="0" err="1">
                <a:solidFill>
                  <a:srgbClr val="00B0F0"/>
                </a:solidFill>
                <a:effectLst/>
                <a:latin typeface="Tahoma" panose="020B0604030504040204" pitchFamily="34" charset="0"/>
              </a:rPr>
              <a:t>rtalarida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bizning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iqlimda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kunduz</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kuni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uzoq</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SHuning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hisobiga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tez</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shonalab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gullashga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o’tadi</a:t>
            </a:r>
            <a:r>
              <a:rPr lang="en-US" sz="1600" b="0" i="0" dirty="0">
                <a:solidFill>
                  <a:srgbClr val="00B0F0"/>
                </a:solidFill>
                <a:effectLst/>
                <a:latin typeface="Tahoma" panose="020B0604030504040204" pitchFamily="34" charset="0"/>
              </a:rPr>
              <a:t>. </a:t>
            </a:r>
            <a:endParaRPr lang="ru-RU" sz="1600" dirty="0">
              <a:solidFill>
                <a:srgbClr val="00B0F0"/>
              </a:solidFill>
            </a:endParaRPr>
          </a:p>
        </p:txBody>
      </p:sp>
      <p:pic>
        <p:nvPicPr>
          <p:cNvPr id="4102" name="Picture 6">
            <a:extLst>
              <a:ext uri="{FF2B5EF4-FFF2-40B4-BE49-F238E27FC236}">
                <a16:creationId xmlns:a16="http://schemas.microsoft.com/office/drawing/2014/main" id="{0D123A07-1A81-43C8-8A13-80BBD424EF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7130" y="2760910"/>
            <a:ext cx="6853806" cy="399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42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7992CF-C50C-4CF6-8910-C05084B0DA84}"/>
              </a:ext>
            </a:extLst>
          </p:cNvPr>
          <p:cNvSpPr>
            <a:spLocks noGrp="1"/>
          </p:cNvSpPr>
          <p:nvPr>
            <p:ph type="title"/>
          </p:nvPr>
        </p:nvSpPr>
        <p:spPr>
          <a:xfrm>
            <a:off x="117446" y="111961"/>
            <a:ext cx="9588616" cy="2807407"/>
          </a:xfrm>
        </p:spPr>
        <p:txBody>
          <a:bodyPr>
            <a:noAutofit/>
          </a:bodyPr>
          <a:lstStyle/>
          <a:p>
            <a:pPr algn="ctr"/>
            <a:r>
              <a:rPr lang="en-US" sz="1600" b="0" i="0" dirty="0" err="1">
                <a:solidFill>
                  <a:srgbClr val="00B0F0"/>
                </a:solidFill>
                <a:effectLst/>
                <a:latin typeface="Tahoma" panose="020B0604030504040204" pitchFamily="34" charset="0"/>
              </a:rPr>
              <a:t>Gulli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o’simlikka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chang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onalik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tugunchasiga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tushgandan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so’ng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otalanish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protsessi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sodir</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bo’ladi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SHundan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so’ng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zigota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hosil</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bo’ladi.Mana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shu</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zigota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hosil</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bo’lgandan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so’ng</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o’simlikning</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gullab</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yana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zigota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hosil</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bulgungacha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o’tgan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vaqtga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o’simlikning</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1" dirty="0" err="1">
                <a:solidFill>
                  <a:srgbClr val="00B0F0"/>
                </a:solidFill>
                <a:effectLst/>
                <a:latin typeface="Tahoma" panose="020B0604030504040204" pitchFamily="34" charset="0"/>
              </a:rPr>
              <a:t>ontogenezi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deyiladi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a:solidFill>
                  <a:srgbClr val="00B0F0"/>
                </a:solidFill>
                <a:effectLst/>
                <a:latin typeface="Tahoma" panose="020B0604030504040204" pitchFamily="34" charset="0"/>
              </a:rPr>
              <a:t>Har  </a:t>
            </a:r>
            <a:r>
              <a:rPr lang="en-US" sz="1600" b="0" i="0" dirty="0" err="1">
                <a:solidFill>
                  <a:srgbClr val="00B0F0"/>
                </a:solidFill>
                <a:effectLst/>
                <a:latin typeface="Tahoma" panose="020B0604030504040204" pitchFamily="34" charset="0"/>
              </a:rPr>
              <a:t>bir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o’z</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ontogenez</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davrida</a:t>
            </a:r>
            <a:r>
              <a:rPr lang="en-US" sz="1600" b="0" i="0" dirty="0">
                <a:solidFill>
                  <a:srgbClr val="00B0F0"/>
                </a:solidFill>
                <a:effectLst/>
                <a:latin typeface="Tahoma" panose="020B0604030504040204" pitchFamily="34" charset="0"/>
              </a:rPr>
              <a:t>  </a:t>
            </a:r>
            <a:r>
              <a:rPr lang="en-US" sz="1600" dirty="0" err="1">
                <a:solidFill>
                  <a:srgbClr val="00B0F0"/>
                </a:solidFill>
                <a:latin typeface="Tahoma" panose="020B0604030504040204" pitchFamily="34" charset="0"/>
              </a:rPr>
              <a:t>u</a:t>
            </a:r>
            <a:r>
              <a:rPr lang="en-US" sz="1600" b="0" i="0" dirty="0" err="1">
                <a:solidFill>
                  <a:srgbClr val="00B0F0"/>
                </a:solidFill>
                <a:effectLst/>
                <a:latin typeface="Tahoma" panose="020B0604030504040204" pitchFamily="34" charset="0"/>
              </a:rPr>
              <a:t>sish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rivojlanish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xususiyatiga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ega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bo’ladi.Bu</a:t>
            </a:r>
            <a:r>
              <a:rPr lang="en-US" sz="1600" b="0" i="0" dirty="0">
                <a:solidFill>
                  <a:srgbClr val="00B0F0"/>
                </a:solidFill>
                <a:effectLst/>
                <a:latin typeface="Tahoma" panose="020B0604030504040204" pitchFamily="34" charset="0"/>
              </a:rPr>
              <a:t>  2 </a:t>
            </a:r>
            <a:br>
              <a:rPr lang="en-US" sz="1600" dirty="0">
                <a:solidFill>
                  <a:srgbClr val="00B0F0"/>
                </a:solidFill>
              </a:rPr>
            </a:br>
            <a:r>
              <a:rPr lang="en-US" sz="1600" b="0" i="0" dirty="0" err="1">
                <a:solidFill>
                  <a:srgbClr val="00B0F0"/>
                </a:solidFill>
                <a:effectLst/>
                <a:latin typeface="Tahoma" panose="020B0604030504040204" pitchFamily="34" charset="0"/>
              </a:rPr>
              <a:t>xususiyat</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bir-biriga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bogliq</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aloqador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shu</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bilan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ikkinchisiz</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sodir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bulmaydigan</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protsessdir</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O’simlikni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o’sishiga</a:t>
            </a:r>
            <a:r>
              <a:rPr lang="en-US" sz="1600" b="0" i="0" dirty="0">
                <a:solidFill>
                  <a:srgbClr val="00B0F0"/>
                </a:solidFill>
                <a:effectLst/>
                <a:latin typeface="Tahoma" panose="020B0604030504040204" pitchFamily="34" charset="0"/>
              </a:rPr>
              <a:t>  </a:t>
            </a:r>
            <a:r>
              <a:rPr lang="en-US" sz="1600" dirty="0" err="1">
                <a:solidFill>
                  <a:srgbClr val="00B0F0"/>
                </a:solidFill>
                <a:latin typeface="Tahoma" panose="020B0604030504040204" pitchFamily="34" charset="0"/>
              </a:rPr>
              <a:t>u</a:t>
            </a:r>
            <a:r>
              <a:rPr lang="en-US" sz="1600" b="0" i="0" dirty="0" err="1">
                <a:solidFill>
                  <a:srgbClr val="00B0F0"/>
                </a:solidFill>
                <a:effectLst/>
                <a:latin typeface="Tahoma" panose="020B0604030504040204" pitchFamily="34" charset="0"/>
              </a:rPr>
              <a:t>stirish</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garmonlari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ta‘sir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qiladi.O’simlik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hujayralarini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organlarini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dirty="0" err="1">
                <a:solidFill>
                  <a:srgbClr val="00B0F0"/>
                </a:solidFill>
                <a:latin typeface="Tahoma" panose="020B0604030504040204" pitchFamily="34" charset="0"/>
              </a:rPr>
              <a:t>u</a:t>
            </a:r>
            <a:r>
              <a:rPr lang="en-US" sz="1600" b="0" i="0" dirty="0" err="1">
                <a:solidFill>
                  <a:srgbClr val="00B0F0"/>
                </a:solidFill>
                <a:effectLst/>
                <a:latin typeface="Tahoma" panose="020B0604030504040204" pitchFamily="34" charset="0"/>
              </a:rPr>
              <a:t>sishini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ta‘minlovchi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moddalarni</a:t>
            </a:r>
            <a:r>
              <a:rPr lang="en-US" sz="1600" b="0" i="0" dirty="0">
                <a:solidFill>
                  <a:srgbClr val="00B0F0"/>
                </a:solidFill>
                <a:effectLst/>
                <a:latin typeface="Tahoma" panose="020B0604030504040204" pitchFamily="34" charset="0"/>
              </a:rPr>
              <a:t>  </a:t>
            </a:r>
            <a:r>
              <a:rPr lang="en-US" sz="1600" b="0" i="1" dirty="0" err="1">
                <a:solidFill>
                  <a:srgbClr val="00B0F0"/>
                </a:solidFill>
                <a:effectLst/>
                <a:latin typeface="Tahoma" panose="020B0604030504040204" pitchFamily="34" charset="0"/>
              </a:rPr>
              <a:t>garmonlar</a:t>
            </a:r>
            <a:r>
              <a:rPr lang="en-US" sz="1600" b="0" i="0" dirty="0">
                <a:solidFill>
                  <a:srgbClr val="00B0F0"/>
                </a:solidFill>
                <a:effectLst/>
                <a:latin typeface="Tahoma" panose="020B0604030504040204" pitchFamily="34" charset="0"/>
              </a:rPr>
              <a:t>  deb  </a:t>
            </a:r>
            <a:r>
              <a:rPr lang="en-US" sz="1600" b="0" i="0" dirty="0" err="1">
                <a:solidFill>
                  <a:srgbClr val="00B0F0"/>
                </a:solidFill>
                <a:effectLst/>
                <a:latin typeface="Tahoma" panose="020B0604030504040204" pitchFamily="34" charset="0"/>
              </a:rPr>
              <a:t>ataladi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Garmonlar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organizmida</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hosil</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bo’ladi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Bunday</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garmonlarni</a:t>
            </a:r>
            <a:r>
              <a:rPr lang="en-US" sz="1600" b="0" i="0" dirty="0">
                <a:solidFill>
                  <a:srgbClr val="00B0F0"/>
                </a:solidFill>
                <a:effectLst/>
                <a:latin typeface="Tahoma" panose="020B0604030504040204" pitchFamily="34" charset="0"/>
              </a:rPr>
              <a:t> </a:t>
            </a:r>
            <a:r>
              <a:rPr lang="en-US" sz="1600" b="0" i="1" dirty="0" err="1">
                <a:solidFill>
                  <a:srgbClr val="00B0F0"/>
                </a:solidFill>
                <a:effectLst/>
                <a:latin typeface="Tahoma" panose="020B0604030504040204" pitchFamily="34" charset="0"/>
              </a:rPr>
              <a:t>fitogarmonlar</a:t>
            </a:r>
            <a:r>
              <a:rPr lang="en-US" sz="1600" b="0" i="0" dirty="0">
                <a:solidFill>
                  <a:srgbClr val="00B0F0"/>
                </a:solidFill>
                <a:effectLst/>
                <a:latin typeface="Tahoma" panose="020B0604030504040204" pitchFamily="34" charset="0"/>
              </a:rPr>
              <a:t> deb </a:t>
            </a:r>
            <a:r>
              <a:rPr lang="en-US" sz="1600" b="0" i="0" dirty="0" err="1">
                <a:solidFill>
                  <a:srgbClr val="00B0F0"/>
                </a:solidFill>
                <a:effectLst/>
                <a:latin typeface="Tahoma" panose="020B0604030504040204" pitchFamily="34" charset="0"/>
              </a:rPr>
              <a:t>ataladi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Garmonlar</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o’simlikni</a:t>
            </a:r>
            <a:r>
              <a:rPr lang="en-US" sz="1600" b="0" i="0" dirty="0">
                <a:solidFill>
                  <a:srgbClr val="00B0F0"/>
                </a:solidFill>
                <a:effectLst/>
                <a:latin typeface="Tahoma" panose="020B0604030504040204" pitchFamily="34" charset="0"/>
              </a:rPr>
              <a:t> </a:t>
            </a:r>
            <a:r>
              <a:rPr lang="en-US" sz="1600" dirty="0" err="1">
                <a:solidFill>
                  <a:srgbClr val="00B0F0"/>
                </a:solidFill>
                <a:latin typeface="Tahoma" panose="020B0604030504040204" pitchFamily="34" charset="0"/>
              </a:rPr>
              <a:t>u</a:t>
            </a:r>
            <a:r>
              <a:rPr lang="en-US" sz="1600" b="0" i="0" dirty="0" err="1">
                <a:solidFill>
                  <a:srgbClr val="00B0F0"/>
                </a:solidFill>
                <a:effectLst/>
                <a:latin typeface="Tahoma" panose="020B0604030504040204" pitchFamily="34" charset="0"/>
              </a:rPr>
              <a:t>sishini</a:t>
            </a:r>
            <a:r>
              <a:rPr lang="en-US" sz="1600" b="0" i="0" dirty="0">
                <a:solidFill>
                  <a:srgbClr val="00B0F0"/>
                </a:solidFill>
                <a:effectLst/>
                <a:latin typeface="Tahoma" panose="020B0604030504040204" pitchFamily="34" charset="0"/>
              </a:rPr>
              <a:t>, </a:t>
            </a:r>
            <a:br>
              <a:rPr lang="en-US" sz="1600" dirty="0">
                <a:solidFill>
                  <a:srgbClr val="00B0F0"/>
                </a:solidFill>
              </a:rPr>
            </a:br>
            <a:r>
              <a:rPr lang="en-US" sz="1600" b="0" i="0" dirty="0" err="1">
                <a:solidFill>
                  <a:srgbClr val="00B0F0"/>
                </a:solidFill>
                <a:effectLst/>
                <a:latin typeface="Tahoma" panose="020B0604030504040204" pitchFamily="34" charset="0"/>
              </a:rPr>
              <a:t>rivojlanishini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va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shu</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bilan</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birga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o’simlikni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sharoitga</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moslashishini</a:t>
            </a:r>
            <a:r>
              <a:rPr lang="en-US" sz="1600" b="0" i="0" dirty="0">
                <a:solidFill>
                  <a:srgbClr val="00B0F0"/>
                </a:solidFill>
                <a:effectLst/>
                <a:latin typeface="Tahoma" panose="020B0604030504040204" pitchFamily="34" charset="0"/>
              </a:rPr>
              <a:t>  </a:t>
            </a:r>
            <a:r>
              <a:rPr lang="en-US" sz="1600" b="0" i="0" dirty="0" err="1">
                <a:solidFill>
                  <a:srgbClr val="00B0F0"/>
                </a:solidFill>
                <a:effectLst/>
                <a:latin typeface="Tahoma" panose="020B0604030504040204" pitchFamily="34" charset="0"/>
              </a:rPr>
              <a:t>ta‘minlaydi</a:t>
            </a:r>
            <a:r>
              <a:rPr lang="en-US" sz="1600" b="0" i="0" dirty="0">
                <a:solidFill>
                  <a:srgbClr val="00B0F0"/>
                </a:solidFill>
                <a:effectLst/>
                <a:latin typeface="Tahoma" panose="020B0604030504040204" pitchFamily="34" charset="0"/>
              </a:rPr>
              <a:t>. </a:t>
            </a:r>
            <a:endParaRPr lang="ru-RU" sz="1600" dirty="0">
              <a:solidFill>
                <a:srgbClr val="00B0F0"/>
              </a:solidFill>
            </a:endParaRPr>
          </a:p>
        </p:txBody>
      </p:sp>
      <p:pic>
        <p:nvPicPr>
          <p:cNvPr id="5122" name="Picture 2">
            <a:extLst>
              <a:ext uri="{FF2B5EF4-FFF2-40B4-BE49-F238E27FC236}">
                <a16:creationId xmlns:a16="http://schemas.microsoft.com/office/drawing/2014/main" id="{52BD8B8F-07B4-4B07-9843-547EEDB6BC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8073" y="2978150"/>
            <a:ext cx="6753137" cy="37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04157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93</TotalTime>
  <Words>692</Words>
  <Application>Microsoft Office PowerPoint</Application>
  <PresentationFormat>Широкоэкранный</PresentationFormat>
  <Paragraphs>7</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Calibri</vt:lpstr>
      <vt:lpstr>Tahoma</vt:lpstr>
      <vt:lpstr>Times New Roman</vt:lpstr>
      <vt:lpstr>Trebuchet MS</vt:lpstr>
      <vt:lpstr>Wingdings 3</vt:lpstr>
      <vt:lpstr>Аспект</vt:lpstr>
      <vt:lpstr>Презентация PowerPoint</vt:lpstr>
      <vt:lpstr>O‘simliklarning faol hayotini ko‘rsatuvchi belgilardan biri o‘sishdir. O‘sish jarayonida o‘simliklarda yangidan-yangi hujayra, to‘qima va organlar vujudga keladi, natijada umumiy og‘irlik oshadi. O‘simliklarning o‘sish jarayoni meristema to‘qimalarining faoliyatiga bog‘liq bo‘ladi, ya’ni ushbu to‘qima hujayralarining bo‘linib turishi hisobiga o‘simliklar bo‘yiga va eniga o‘sadi.  Bo‘yiga o‘sishni, ta’minlaydigan to‘qimalarni birlamchi meristema deb ataladi. Birlamchi meristema novda va ildiz uchlarida bo‘ladi. Ikkilamchi meristema, kambiy hujayralarning bo‘linib turishi hisobiga hosil bo‘ladi. Shuning uchun har bir o’simlik usib rivojlanishi uchun maksimalniy xarorat, namlik, yoruglik, kerak buladi. </vt:lpstr>
      <vt:lpstr>Geotropizm. O’simliklarda ildizning doimo vertikal yer ostiga kirib borishiga geotropizm  deyiladi.  O’q  ildiz  doimo  yer  ostiga  qarab  kirib  boradi.Geotropizmga  salbiy  ta‘sir  etuvchi  omillar past temperatura, oziq moddalarning tuproqda yetishmasligi, namlikning yetishmasligi va  boshqalar.  Fototropizm.O’simliklar  doimo  yoruglikka  intiladi.Yuksak  o’simliklarning  poyasi  qorongilikdan qochib  yoruglikka tomon harakatlanadi. Bu hodisaga fototropizm deb ataladi.  Bunda o’simlik yoruglik energiyasidan toliq foydalanadi. Yoruglik tushib turuvchi tomonda  o’simlik organlari shoxlanadi va barglar hosil bo’ladi. Oftob tik tushgan tomonda mevalar ham  chiroyli bolib pishadi. Masalan: uzum, olma, nok va boshqalar.  Xemotropizm.  Kimyoviy  birikmalar  o’simlikning  bir  tomonlama  harakatlanishiga  yordam beradi.</vt:lpstr>
      <vt:lpstr>Rivojlanish  protsessi  o’simlikning  vegetativ  organlari  o’sgandan  songi  generativ  organlari  hosil  bolishi  bilan  bogliq.  Rivojlanishga  togridan-togri  2  ta  faktor  ta‘sir  etishi  mumkin.  Ulardan  biri  temperatura  va  ikkinchisi  yorug‗likdir. Rivojlanishning  temperaturaga  bogliqligini yarovizatsiya deyiladi. Bunda o’simlik uruglari yoki vegetativ organlari ma‘lum  temperaturada  ma‘lum  muddat  ushlab  turilishi  kerak.Osimlik  uruglarida  buni  tinim  davri  deyiladi.  Mana  butinim  davri  turli  o’simliklarda  turlicha  vaqtni  egallaydi. Masalan:  ba‘zan  o’simliklarda birnecha kun bolsa, boshqa osimliklarda bu bir necha oy yillarni tashkil qiladi.  Tinim  davrida  turgan  o’simliklarni  ekologik  faktorlar  orqali  uygotish  yoki  kokartirish  mumkin.  Ayrim  o’simliklarda  urugposti  qalinlashib  unish  xususiyatini  uzoq  vaqtgacha  saqlab  qolishi  mumkin.  Ular  tashqaridan  ta‘sirbolgandagina  kokarib  chiqishi  mumkin.Bu  narsa  o’simlik  urugining  uzoq  muddat  saqlanganda  turlarning  saqlanib  qolishiga  yordam  beradi.  </vt:lpstr>
      <vt:lpstr> Yoruglik.O’sayotgan  o’simlikka  yoruglikni  normal  tushib  turishi  juda  katta  ahamiyatga ega. Aks holda unib kelayotgan o’simlik osishdan toxtaydi. Yoruglik natijasida  o’simlikda fotosintez protsessi ketadi va asta-sekin o’simlik avtotrof oziqlanishga otadi.    SHuni  ham  aytib  o’tish  kerakki  o’simliklarni  yoruglikka  bolgan  talabi  turli  xildagi  o’simliklarda  turlicha  boladi.  Agar  o’simlik  uchun  yoruglik  etarli  bolmasa  bargda  ustunsimon  hujayralar  yaxshi  taraqqiy  etmaydi,  poyada  mexanik  toqimalar  ham  yaxshi  taraqqiy etmaydi.  Masalan:  qamish,  zich ekilgan makkajoxori  yoki  go’za osimliklari  o’zini  tik tuta  olmasdan  tez  yiqilib  yotib  qoladi.  Bulardan  tashqari  guza  o’simligi  o’sish  davrida   yoruglik  yuqori    bo’lgan  uzun  kunlarni  talab  qiladi.Yozning  urtalarida  bizning  iqlimda  kunduz kuni uzoq bo’ladi. SHuning hisobiga tez o’sadi va shonalab gullashga o’tadi. </vt:lpstr>
      <vt:lpstr>Gulli  o’simlikka  chang  onalik  tugunchasiga  tushgandan  so’ng  otalanish  protsessi  sodir  bo’ladi. SHundan  so’ng  zigota  hosil  bo’ladi.Mana  shu  zigota  hosil  bo’lgandan  so’ng  o’simlikning  o’sib,  gullab  va  yana  zigota  hosil  bulgungacha  o’tgan  vaqtga  o’simlikning  ontogenezi deyiladi.  Har  bir  o’simlik  o’z  ontogenez  davrida  usish  va  rivojlanish  xususiyatiga  ega  bo’ladi.Bu  2  xususiyat  bir-biriga  bogliq,  aloqador  va  shu  bilan  birga  biri  ikkinchisiz  sodir  bulmaydigan  protsessdir.  O’simlikni  o’sishiga  ustirish  garmonlari  ta‘sir  qiladi.O’simlik  hujayralarini  va  organlarini  usishini  ta‘minlovchi  moddalarni  garmonlar  deb  ataladi.  Garmonlar  o’simlik  organizmida  hosil bo’ladi. Bunday garmonlarni fitogarmonlar deb ataladi. Garmonlar o’simlikni usishini,  rivojlanishini  va  shu  bilan  birga  o’simlikni  sharoitga  moslashishini  ta‘minlaydi.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cp:revision>
  <dcterms:created xsi:type="dcterms:W3CDTF">2022-01-24T06:57:08Z</dcterms:created>
  <dcterms:modified xsi:type="dcterms:W3CDTF">2022-02-21T05:19:22Z</dcterms:modified>
</cp:coreProperties>
</file>