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2"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E607D324-C94A-462E-BD8F-426BE5153C56}" type="datetimeFigureOut">
              <a:rPr lang="ru-RU" smtClean="0"/>
              <a:t>16.02.2022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2243885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607D324-C94A-462E-BD8F-426BE5153C56}" type="datetimeFigureOut">
              <a:rPr lang="ru-RU" smtClean="0"/>
              <a:t>16.02.2022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621373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607D324-C94A-462E-BD8F-426BE5153C56}" type="datetimeFigureOut">
              <a:rPr lang="ru-RU" smtClean="0"/>
              <a:t>16.02.2022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BAE02B-113C-45DF-9890-8FF148789D32}"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246597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607D324-C94A-462E-BD8F-426BE5153C56}" type="datetimeFigureOut">
              <a:rPr lang="ru-RU" smtClean="0"/>
              <a:t>16.02.2022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35968285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607D324-C94A-462E-BD8F-426BE5153C56}" type="datetimeFigureOut">
              <a:rPr lang="ru-RU" smtClean="0"/>
              <a:t>16.02.2022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BAE02B-113C-45DF-9890-8FF148789D32}"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615232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607D324-C94A-462E-BD8F-426BE5153C56}" type="datetimeFigureOut">
              <a:rPr lang="ru-RU" smtClean="0"/>
              <a:t>16.02.2022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33824246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607D324-C94A-462E-BD8F-426BE5153C56}" type="datetimeFigureOut">
              <a:rPr lang="ru-RU" smtClean="0"/>
              <a:t>16.02.2022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30744848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607D324-C94A-462E-BD8F-426BE5153C56}" type="datetimeFigureOut">
              <a:rPr lang="ru-RU" smtClean="0"/>
              <a:t>16.02.2022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1659939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607D324-C94A-462E-BD8F-426BE5153C56}" type="datetimeFigureOut">
              <a:rPr lang="ru-RU" smtClean="0"/>
              <a:t>16.02.2022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93816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607D324-C94A-462E-BD8F-426BE5153C56}" type="datetimeFigureOut">
              <a:rPr lang="ru-RU" smtClean="0"/>
              <a:t>16.02.2022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598103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607D324-C94A-462E-BD8F-426BE5153C56}" type="datetimeFigureOut">
              <a:rPr lang="ru-RU" smtClean="0"/>
              <a:t>16.02.2022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3315818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E607D324-C94A-462E-BD8F-426BE5153C56}" type="datetimeFigureOut">
              <a:rPr lang="ru-RU" smtClean="0"/>
              <a:t>16.02.2022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2824446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E607D324-C94A-462E-BD8F-426BE5153C56}" type="datetimeFigureOut">
              <a:rPr lang="ru-RU" smtClean="0"/>
              <a:t>16.02.2022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1537058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07D324-C94A-462E-BD8F-426BE5153C56}" type="datetimeFigureOut">
              <a:rPr lang="ru-RU" smtClean="0"/>
              <a:t>16.02.2022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1491041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E607D324-C94A-462E-BD8F-426BE5153C56}" type="datetimeFigureOut">
              <a:rPr lang="ru-RU" smtClean="0"/>
              <a:t>16.02.2022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352874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E607D324-C94A-462E-BD8F-426BE5153C56}" type="datetimeFigureOut">
              <a:rPr lang="ru-RU" smtClean="0"/>
              <a:t>16.02.2022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2541324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607D324-C94A-462E-BD8F-426BE5153C56}" type="datetimeFigureOut">
              <a:rPr lang="ru-RU" smtClean="0"/>
              <a:t>16.02.2022</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5BAE02B-113C-45DF-9890-8FF148789D32}" type="slidenum">
              <a:rPr lang="ru-RU" smtClean="0"/>
              <a:t>‹#›</a:t>
            </a:fld>
            <a:endParaRPr lang="ru-RU"/>
          </a:p>
        </p:txBody>
      </p:sp>
    </p:spTree>
    <p:extLst>
      <p:ext uri="{BB962C8B-B14F-4D97-AF65-F5344CB8AC3E}">
        <p14:creationId xmlns:p14="http://schemas.microsoft.com/office/powerpoint/2010/main" val="35908694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9AF2F8F2-D7E3-41F1-ACA1-0B506712B91F}"/>
              </a:ext>
            </a:extLst>
          </p:cNvPr>
          <p:cNvSpPr>
            <a:spLocks noGrp="1"/>
          </p:cNvSpPr>
          <p:nvPr>
            <p:ph type="subTitle" idx="1"/>
          </p:nvPr>
        </p:nvSpPr>
        <p:spPr>
          <a:xfrm>
            <a:off x="1129564" y="2063692"/>
            <a:ext cx="7766936" cy="1204829"/>
          </a:xfrm>
        </p:spPr>
        <p:txBody>
          <a:bodyPr>
            <a:normAutofit/>
          </a:bodyPr>
          <a:lstStyle/>
          <a:p>
            <a:pPr algn="ctr"/>
            <a:r>
              <a:rPr lang="en-US" sz="2800" dirty="0">
                <a:solidFill>
                  <a:srgbClr val="FF0000"/>
                </a:solidFill>
              </a:rPr>
              <a:t>MAVZU:</a:t>
            </a:r>
            <a:r>
              <a:rPr lang="en-US" sz="2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ISSIQXONADA KO`CHIRIB O`TQAZILADIGAN KO`CHATLAR TURLARI.</a:t>
            </a:r>
            <a:endParaRPr lang="ru-RU" sz="2800" dirty="0">
              <a:solidFill>
                <a:srgbClr val="0070C0"/>
              </a:solidFill>
            </a:endParaRPr>
          </a:p>
        </p:txBody>
      </p:sp>
    </p:spTree>
    <p:extLst>
      <p:ext uri="{BB962C8B-B14F-4D97-AF65-F5344CB8AC3E}">
        <p14:creationId xmlns:p14="http://schemas.microsoft.com/office/powerpoint/2010/main" val="1133498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1E5F4A-D47C-480A-BAEC-7849380CEE1B}"/>
              </a:ext>
            </a:extLst>
          </p:cNvPr>
          <p:cNvSpPr>
            <a:spLocks noGrp="1"/>
          </p:cNvSpPr>
          <p:nvPr>
            <p:ph type="title"/>
          </p:nvPr>
        </p:nvSpPr>
        <p:spPr>
          <a:xfrm>
            <a:off x="243281" y="111962"/>
            <a:ext cx="9487948" cy="2623781"/>
          </a:xfrm>
        </p:spPr>
        <p:txBody>
          <a:bodyPr>
            <a:normAutofit fontScale="90000"/>
          </a:bodyPr>
          <a:lstStyle/>
          <a:p>
            <a:pPr indent="449580">
              <a:lnSpc>
                <a:spcPct val="115000"/>
              </a:lnSpc>
              <a:spcAft>
                <a:spcPts val="1000"/>
              </a:spcAft>
            </a:pP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O‘simliklarning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suvga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ehtiyojini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o‘rganishda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plazmoliz</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usulidan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keng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foydalaniladi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Plazmoliz</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deb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o‘simlik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hujayrasidan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suvning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chiqib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ketishi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natijasida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protoplazmaning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hujayra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po‘stidan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ajralishiga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aytiladi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Plazmoliz</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ko‘rinishi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jihatidan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botiq</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qavariq</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qalpoqsimon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titroqsimon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formalarda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Agar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piyoz</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epidermisini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olib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biror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gipertonik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eritmaga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tushirsak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protoplazma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qavati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hujayra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po‘stidan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ajraladi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ya’ni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hujayra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tarkibidagi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suvning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tashqi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eritmaga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chiqib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ketishi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natijasida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hujayra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suvsizlanadi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Bu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holatni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plazmoliz</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deb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ataladi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Agar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plazmolizga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uchragan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hujayrani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gipotonik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eritmaga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tushirsak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esa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aksincha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tashqi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eritmadan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suvning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hujayra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ichiga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kirishi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kuzatiladi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Buning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natijasida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hujayra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yana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o‘zining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ilgarigi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holatiga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qaytib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keladi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bu</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holatni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deplazmoliz</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deb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ataladi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endParaRPr lang="ru-RU" sz="2000" dirty="0">
              <a:solidFill>
                <a:srgbClr val="0070C0"/>
              </a:solidFill>
            </a:endParaRPr>
          </a:p>
        </p:txBody>
      </p:sp>
      <p:pic>
        <p:nvPicPr>
          <p:cNvPr id="1026" name="Picture 2">
            <a:extLst>
              <a:ext uri="{FF2B5EF4-FFF2-40B4-BE49-F238E27FC236}">
                <a16:creationId xmlns:a16="http://schemas.microsoft.com/office/drawing/2014/main" id="{511CCAA0-E242-4AAD-8CEE-6DF818BAC08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71413" y="2936147"/>
            <a:ext cx="6090407" cy="36240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6954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6828CCD-FFDC-4CCE-9EA9-D91874BC3CF7}"/>
              </a:ext>
            </a:extLst>
          </p:cNvPr>
          <p:cNvSpPr>
            <a:spLocks noGrp="1"/>
          </p:cNvSpPr>
          <p:nvPr>
            <p:ph type="title"/>
          </p:nvPr>
        </p:nvSpPr>
        <p:spPr>
          <a:xfrm>
            <a:off x="151001" y="128740"/>
            <a:ext cx="9563449" cy="2573447"/>
          </a:xfrm>
        </p:spPr>
        <p:txBody>
          <a:bodyPr>
            <a:normAutofit fontScale="90000"/>
          </a:bodyPr>
          <a:lstStyle/>
          <a:p>
            <a:pPr indent="449580">
              <a:lnSpc>
                <a:spcPct val="115000"/>
              </a:lnSpc>
              <a:spcAft>
                <a:spcPts val="1000"/>
              </a:spcAft>
            </a:pP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Agar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plazmolizga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uchragan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hujayrani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gipotonik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eritmaga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tushirsak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esa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aksincha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tashqi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eritmadan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suvning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hujayra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ichiga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kirishi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kuzatiladi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Buning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natijasida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hujayra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yana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o‘zining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ilgarigi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holatiga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qaytib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keladi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bu</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holatni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deplazmoliz</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deb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ataladi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Kerakli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reaktiv</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asboblar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Piyoz</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epidermasi,1n li KNO2, NaCl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saxaroza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eritmalari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mikroskop</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buyum</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qoplag‘ich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oynalar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shisha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tayoqcha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bukc</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yoki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tigel</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idishlar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filtr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qog‘ozi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pipetka,vazelin,pichoq</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yoki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skalpel</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rPr>
              <a:t>Ishning</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bajarilishi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Buning</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uchun</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tarkibida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antotsion</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pigmentini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tutgan</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piyoz</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epidermisidan</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olib</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buyum</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oynasi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ustiga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qo‘yiladi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va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uning</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ustiga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pipetka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yoki</a:t>
            </a:r>
            <a:r>
              <a:rPr lang="en-US" sz="1800" dirty="0">
                <a:solidFill>
                  <a:srgbClr val="0070C0"/>
                </a:solidFill>
                <a:effectLst/>
                <a:latin typeface="Times New Roman" panose="02020603050405020304" pitchFamily="18" charset="0"/>
                <a:ea typeface="Calibri" panose="020F0502020204030204" pitchFamily="34" charset="0"/>
              </a:rPr>
              <a:t> shisha </a:t>
            </a:r>
            <a:r>
              <a:rPr lang="en-US" sz="1800" dirty="0" err="1">
                <a:solidFill>
                  <a:srgbClr val="0070C0"/>
                </a:solidFill>
                <a:effectLst/>
                <a:latin typeface="Times New Roman" panose="02020603050405020304" pitchFamily="18" charset="0"/>
                <a:ea typeface="Calibri" panose="020F0502020204030204" pitchFamily="34" charset="0"/>
              </a:rPr>
              <a:t>tayoqcha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yordamida</a:t>
            </a:r>
            <a:r>
              <a:rPr lang="en-US" sz="1800" dirty="0">
                <a:solidFill>
                  <a:srgbClr val="0070C0"/>
                </a:solidFill>
                <a:effectLst/>
                <a:latin typeface="Times New Roman" panose="02020603050405020304" pitchFamily="18" charset="0"/>
                <a:ea typeface="Calibri" panose="020F0502020204030204" pitchFamily="34" charset="0"/>
              </a:rPr>
              <a:t> 2-3 </a:t>
            </a:r>
            <a:r>
              <a:rPr lang="en-US" sz="1800" dirty="0" err="1">
                <a:solidFill>
                  <a:srgbClr val="0070C0"/>
                </a:solidFill>
                <a:effectLst/>
                <a:latin typeface="Times New Roman" panose="02020603050405020304" pitchFamily="18" charset="0"/>
                <a:ea typeface="Calibri" panose="020F0502020204030204" pitchFamily="34" charset="0"/>
              </a:rPr>
              <a:t>tomchi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distillangan</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suv</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tomiziladi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So‘ngra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buyum</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oynasi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ustiga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qoplag‘ich</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oynasini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bekitib</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mikroskop</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ostida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ko‘riladi</a:t>
            </a:r>
            <a:r>
              <a:rPr lang="en-US" sz="1800" dirty="0">
                <a:solidFill>
                  <a:srgbClr val="0070C0"/>
                </a:solidFill>
                <a:effectLst/>
                <a:latin typeface="Times New Roman" panose="02020603050405020304" pitchFamily="18" charset="0"/>
                <a:ea typeface="Calibri" panose="020F0502020204030204" pitchFamily="34" charset="0"/>
              </a:rPr>
              <a:t>. </a:t>
            </a:r>
            <a:endParaRPr lang="ru-RU" sz="2000" dirty="0">
              <a:solidFill>
                <a:srgbClr val="0070C0"/>
              </a:solidFill>
            </a:endParaRPr>
          </a:p>
        </p:txBody>
      </p:sp>
      <p:pic>
        <p:nvPicPr>
          <p:cNvPr id="2050" name="Picture 2">
            <a:extLst>
              <a:ext uri="{FF2B5EF4-FFF2-40B4-BE49-F238E27FC236}">
                <a16:creationId xmlns:a16="http://schemas.microsoft.com/office/drawing/2014/main" id="{037D6A7B-8D0C-43AF-92E8-A371B1AC174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17739" y="2600587"/>
            <a:ext cx="6744749" cy="4128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3780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787123B-2CB8-4C6E-B191-A08B4F1A8295}"/>
              </a:ext>
            </a:extLst>
          </p:cNvPr>
          <p:cNvSpPr>
            <a:spLocks noGrp="1"/>
          </p:cNvSpPr>
          <p:nvPr>
            <p:ph type="title"/>
          </p:nvPr>
        </p:nvSpPr>
        <p:spPr>
          <a:xfrm>
            <a:off x="125835" y="134223"/>
            <a:ext cx="9613783" cy="2801923"/>
          </a:xfrm>
        </p:spPr>
        <p:txBody>
          <a:bodyPr>
            <a:noAutofit/>
          </a:bodyPr>
          <a:lstStyle/>
          <a:p>
            <a:pPr algn="ctr"/>
            <a:r>
              <a:rPr lang="en-US" sz="1600" b="0" i="0" dirty="0" err="1">
                <a:solidFill>
                  <a:srgbClr val="0070C0"/>
                </a:solidFill>
                <a:effectLst/>
                <a:latin typeface="Tahoma" panose="020B0604030504040204" pitchFamily="34" charset="0"/>
              </a:rPr>
              <a:t>Ko’chatlar</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birinchi</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chinbarg</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chiqargach</a:t>
            </a:r>
            <a:r>
              <a:rPr lang="en-US" sz="1600" b="0" i="0" dirty="0">
                <a:solidFill>
                  <a:srgbClr val="0070C0"/>
                </a:solidFill>
                <a:effectLst/>
                <a:latin typeface="Tahoma" panose="020B0604030504040204" pitchFamily="34" charset="0"/>
              </a:rPr>
              <a:t>  4x4, 5x5, 6x6, 7x7  </a:t>
            </a:r>
            <a:r>
              <a:rPr lang="en-US" sz="1600" b="0" i="0" dirty="0" err="1">
                <a:solidFill>
                  <a:srgbClr val="0070C0"/>
                </a:solidFill>
                <a:effectLst/>
                <a:latin typeface="Tahoma" panose="020B0604030504040204" pitchFamily="34" charset="0"/>
              </a:rPr>
              <a:t>sm</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sxemalarda</a:t>
            </a:r>
            <a:r>
              <a:rPr lang="en-US" sz="1600" b="0" i="0" dirty="0">
                <a:solidFill>
                  <a:srgbClr val="0070C0"/>
                </a:solidFill>
                <a:effectLst/>
                <a:latin typeface="Tahoma" panose="020B0604030504040204" pitchFamily="34" charset="0"/>
              </a:rPr>
              <a:t> </a:t>
            </a:r>
            <a:br>
              <a:rPr lang="en-US" sz="1600" dirty="0">
                <a:solidFill>
                  <a:srgbClr val="0070C0"/>
                </a:solidFill>
              </a:rPr>
            </a:br>
            <a:r>
              <a:rPr lang="en-US" sz="1600" b="0" i="0" dirty="0" err="1">
                <a:solidFill>
                  <a:srgbClr val="0070C0"/>
                </a:solidFill>
                <a:effectLst/>
                <a:latin typeface="Tahoma" panose="020B0604030504040204" pitchFamily="34" charset="0"/>
              </a:rPr>
              <a:t>ekin</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turiga</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qarab</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pikirovka</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qilinadi</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So’ngra</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sug’orish</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haroratni</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kerakli</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darajada</a:t>
            </a:r>
            <a:r>
              <a:rPr lang="en-US" sz="1600" b="0" i="0" dirty="0">
                <a:solidFill>
                  <a:srgbClr val="0070C0"/>
                </a:solidFill>
                <a:effectLst/>
                <a:latin typeface="Tahoma" panose="020B0604030504040204" pitchFamily="34" charset="0"/>
              </a:rPr>
              <a:t> </a:t>
            </a:r>
            <a:br>
              <a:rPr lang="en-US" sz="1600" dirty="0">
                <a:solidFill>
                  <a:srgbClr val="0070C0"/>
                </a:solidFill>
              </a:rPr>
            </a:br>
            <a:r>
              <a:rPr lang="en-US" sz="1600" b="0" i="0" dirty="0" err="1">
                <a:solidFill>
                  <a:srgbClr val="0070C0"/>
                </a:solidFill>
                <a:effectLst/>
                <a:latin typeface="Tahoma" panose="020B0604030504040204" pitchFamily="34" charset="0"/>
              </a:rPr>
              <a:t>saqlab</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turish</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ishlari</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olib</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boriladi</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Pomidor</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qalampir</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boyimjon</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va</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bodring</a:t>
            </a:r>
            <a:r>
              <a:rPr lang="en-US" sz="1600" b="0" i="0" dirty="0">
                <a:solidFill>
                  <a:srgbClr val="0070C0"/>
                </a:solidFill>
                <a:effectLst/>
                <a:latin typeface="Tahoma" panose="020B0604030504040204" pitchFamily="34" charset="0"/>
              </a:rPr>
              <a:t> </a:t>
            </a:r>
            <a:br>
              <a:rPr lang="en-US" sz="1600" dirty="0">
                <a:solidFill>
                  <a:srgbClr val="0070C0"/>
                </a:solidFill>
              </a:rPr>
            </a:br>
            <a:r>
              <a:rPr lang="en-US" sz="1600" b="0" i="0" dirty="0" err="1">
                <a:solidFill>
                  <a:srgbClr val="0070C0"/>
                </a:solidFill>
                <a:effectLst/>
                <a:latin typeface="Tahoma" panose="020B0604030504040204" pitchFamily="34" charset="0"/>
              </a:rPr>
              <a:t>ko’chati</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uchun</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kunduzi</a:t>
            </a:r>
            <a:r>
              <a:rPr lang="en-US" sz="1600" b="0" i="0" dirty="0">
                <a:solidFill>
                  <a:srgbClr val="0070C0"/>
                </a:solidFill>
                <a:effectLst/>
                <a:latin typeface="Tahoma" panose="020B0604030504040204" pitchFamily="34" charset="0"/>
              </a:rPr>
              <a:t> 18-250S </a:t>
            </a:r>
            <a:r>
              <a:rPr lang="en-US" sz="1600" b="0" i="0" dirty="0" err="1">
                <a:solidFill>
                  <a:srgbClr val="0070C0"/>
                </a:solidFill>
                <a:effectLst/>
                <a:latin typeface="Tahoma" panose="020B0604030504040204" pitchFamily="34" charset="0"/>
              </a:rPr>
              <a:t>va</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kechasi</a:t>
            </a:r>
            <a:r>
              <a:rPr lang="en-US" sz="1600" b="0" i="0" dirty="0">
                <a:solidFill>
                  <a:srgbClr val="0070C0"/>
                </a:solidFill>
                <a:effectLst/>
                <a:latin typeface="Tahoma" panose="020B0604030504040204" pitchFamily="34" charset="0"/>
              </a:rPr>
              <a:t> 10-150S, </a:t>
            </a:r>
            <a:r>
              <a:rPr lang="en-US" sz="1600" b="0" i="0" dirty="0" err="1">
                <a:solidFill>
                  <a:srgbClr val="0070C0"/>
                </a:solidFill>
                <a:effectLst/>
                <a:latin typeface="Tahoma" panose="020B0604030504040204" pitchFamily="34" charset="0"/>
              </a:rPr>
              <a:t>karam</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uchun</a:t>
            </a:r>
            <a:r>
              <a:rPr lang="en-US" sz="1600" b="0" i="0" dirty="0">
                <a:solidFill>
                  <a:srgbClr val="0070C0"/>
                </a:solidFill>
                <a:effectLst/>
                <a:latin typeface="Tahoma" panose="020B0604030504040204" pitchFamily="34" charset="0"/>
              </a:rPr>
              <a:t> 12-180S </a:t>
            </a:r>
            <a:r>
              <a:rPr lang="en-US" sz="1600" b="0" i="0" dirty="0" err="1">
                <a:solidFill>
                  <a:srgbClr val="0070C0"/>
                </a:solidFill>
                <a:effectLst/>
                <a:latin typeface="Tahoma" panose="020B0604030504040204" pitchFamily="34" charset="0"/>
              </a:rPr>
              <a:t>va</a:t>
            </a:r>
            <a:r>
              <a:rPr lang="en-US" sz="1600" b="0" i="0" dirty="0">
                <a:solidFill>
                  <a:srgbClr val="0070C0"/>
                </a:solidFill>
                <a:effectLst/>
                <a:latin typeface="Tahoma" panose="020B0604030504040204" pitchFamily="34" charset="0"/>
              </a:rPr>
              <a:t> 8-</a:t>
            </a:r>
            <a:br>
              <a:rPr lang="en-US" sz="1600" dirty="0">
                <a:solidFill>
                  <a:srgbClr val="0070C0"/>
                </a:solidFill>
              </a:rPr>
            </a:br>
            <a:r>
              <a:rPr lang="en-US" sz="1600" b="0" i="0" dirty="0">
                <a:solidFill>
                  <a:srgbClr val="0070C0"/>
                </a:solidFill>
                <a:effectLst/>
                <a:latin typeface="Tahoma" panose="020B0604030504040204" pitchFamily="34" charset="0"/>
              </a:rPr>
              <a:t>100S </a:t>
            </a:r>
            <a:r>
              <a:rPr lang="en-US" sz="1600" b="0" i="0" dirty="0" err="1">
                <a:solidFill>
                  <a:srgbClr val="0070C0"/>
                </a:solidFill>
                <a:effectLst/>
                <a:latin typeface="Tahoma" panose="020B0604030504040204" pitchFamily="34" charset="0"/>
              </a:rPr>
              <a:t>hisobida</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harorat</a:t>
            </a:r>
            <a:r>
              <a:rPr lang="en-US" sz="1600" b="0" i="0" dirty="0">
                <a:solidFill>
                  <a:srgbClr val="0070C0"/>
                </a:solidFill>
                <a:effectLst/>
                <a:latin typeface="Tahoma" panose="020B0604030504040204" pitchFamily="34" charset="0"/>
              </a:rPr>
              <a:t> talab </a:t>
            </a:r>
            <a:r>
              <a:rPr lang="en-US" sz="1600" b="0" i="0" dirty="0" err="1">
                <a:solidFill>
                  <a:srgbClr val="0070C0"/>
                </a:solidFill>
                <a:effectLst/>
                <a:latin typeface="Tahoma" panose="020B0604030504040204" pitchFamily="34" charset="0"/>
              </a:rPr>
              <a:t>etiladi</a:t>
            </a:r>
            <a:r>
              <a:rPr lang="en-US" sz="1600" b="0" i="0" dirty="0">
                <a:solidFill>
                  <a:srgbClr val="0070C0"/>
                </a:solidFill>
                <a:effectLst/>
                <a:latin typeface="Tahoma" panose="020B0604030504040204" pitchFamily="34" charset="0"/>
              </a:rPr>
              <a:t>. </a:t>
            </a:r>
            <a:br>
              <a:rPr lang="en-US" sz="1600" dirty="0">
                <a:solidFill>
                  <a:srgbClr val="0070C0"/>
                </a:solidFill>
              </a:rPr>
            </a:br>
            <a:r>
              <a:rPr lang="en-US" sz="1600" b="0" i="0" dirty="0" err="1">
                <a:solidFill>
                  <a:srgbClr val="0070C0"/>
                </a:solidFill>
                <a:effectLst/>
                <a:latin typeface="Tahoma" panose="020B0604030504040204" pitchFamily="34" charset="0"/>
              </a:rPr>
              <a:t>Pikirovka</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qilingandan</a:t>
            </a:r>
            <a:r>
              <a:rPr lang="en-US" sz="1600" b="0" i="0" dirty="0">
                <a:solidFill>
                  <a:srgbClr val="0070C0"/>
                </a:solidFill>
                <a:effectLst/>
                <a:latin typeface="Tahoma" panose="020B0604030504040204" pitchFamily="34" charset="0"/>
              </a:rPr>
              <a:t> 8-10 </a:t>
            </a:r>
            <a:r>
              <a:rPr lang="en-US" sz="1600" b="0" i="0" dirty="0" err="1">
                <a:solidFill>
                  <a:srgbClr val="0070C0"/>
                </a:solidFill>
                <a:effectLst/>
                <a:latin typeface="Tahoma" panose="020B0604030504040204" pitchFamily="34" charset="0"/>
              </a:rPr>
              <a:t>kun</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o’tgach</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birinchi</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marta</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va</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dalaga</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chiqarishga</a:t>
            </a:r>
            <a:r>
              <a:rPr lang="en-US" sz="1600" b="0" i="0" dirty="0">
                <a:solidFill>
                  <a:srgbClr val="0070C0"/>
                </a:solidFill>
                <a:effectLst/>
                <a:latin typeface="Tahoma" panose="020B0604030504040204" pitchFamily="34" charset="0"/>
              </a:rPr>
              <a:t> </a:t>
            </a:r>
            <a:br>
              <a:rPr lang="en-US" sz="1600" dirty="0">
                <a:solidFill>
                  <a:srgbClr val="0070C0"/>
                </a:solidFill>
              </a:rPr>
            </a:br>
            <a:r>
              <a:rPr lang="en-US" sz="1600" b="0" i="0" dirty="0">
                <a:solidFill>
                  <a:srgbClr val="0070C0"/>
                </a:solidFill>
                <a:effectLst/>
                <a:latin typeface="Tahoma" panose="020B0604030504040204" pitchFamily="34" charset="0"/>
              </a:rPr>
              <a:t>8-10 </a:t>
            </a:r>
            <a:r>
              <a:rPr lang="en-US" sz="1600" b="0" i="0" dirty="0" err="1">
                <a:solidFill>
                  <a:srgbClr val="0070C0"/>
                </a:solidFill>
                <a:effectLst/>
                <a:latin typeface="Tahoma" panose="020B0604030504040204" pitchFamily="34" charset="0"/>
              </a:rPr>
              <a:t>kun</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qolganda</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ikkinchi</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marta</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oziqlantiriladi</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Bunda</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karam</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ko’chati</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uchun</a:t>
            </a:r>
            <a:r>
              <a:rPr lang="en-US" sz="1600" b="0" i="0" dirty="0">
                <a:solidFill>
                  <a:srgbClr val="0070C0"/>
                </a:solidFill>
                <a:effectLst/>
                <a:latin typeface="Tahoma" panose="020B0604030504040204" pitchFamily="34" charset="0"/>
              </a:rPr>
              <a:t> 10 l </a:t>
            </a:r>
            <a:br>
              <a:rPr lang="en-US" sz="1600" dirty="0">
                <a:solidFill>
                  <a:srgbClr val="0070C0"/>
                </a:solidFill>
              </a:rPr>
            </a:br>
            <a:r>
              <a:rPr lang="en-US" sz="1600" b="0" i="0" dirty="0" err="1">
                <a:solidFill>
                  <a:srgbClr val="0070C0"/>
                </a:solidFill>
                <a:effectLst/>
                <a:latin typeface="Tahoma" panose="020B0604030504040204" pitchFamily="34" charset="0"/>
              </a:rPr>
              <a:t>suvga</a:t>
            </a:r>
            <a:r>
              <a:rPr lang="en-US" sz="1600" b="0" i="0" dirty="0">
                <a:solidFill>
                  <a:srgbClr val="0070C0"/>
                </a:solidFill>
                <a:effectLst/>
                <a:latin typeface="Tahoma" panose="020B0604030504040204" pitchFamily="34" charset="0"/>
              </a:rPr>
              <a:t> 15-20 g </a:t>
            </a:r>
            <a:r>
              <a:rPr lang="en-US" sz="1600" b="0" i="0" dirty="0" err="1">
                <a:solidFill>
                  <a:srgbClr val="0070C0"/>
                </a:solidFill>
                <a:effectLst/>
                <a:latin typeface="Tahoma" panose="020B0604030504040204" pitchFamily="34" charset="0"/>
              </a:rPr>
              <a:t>ammiak</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selitrasi</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tomatdoshlar</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uchun</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esa</a:t>
            </a:r>
            <a:r>
              <a:rPr lang="en-US" sz="1600" b="0" i="0" dirty="0">
                <a:solidFill>
                  <a:srgbClr val="0070C0"/>
                </a:solidFill>
                <a:effectLst/>
                <a:latin typeface="Tahoma" panose="020B0604030504040204" pitchFamily="34" charset="0"/>
              </a:rPr>
              <a:t> 10-15 g </a:t>
            </a:r>
            <a:r>
              <a:rPr lang="en-US" sz="1600" b="0" i="0" dirty="0" err="1">
                <a:solidFill>
                  <a:srgbClr val="0070C0"/>
                </a:solidFill>
                <a:effectLst/>
                <a:latin typeface="Tahoma" panose="020B0604030504040204" pitchFamily="34" charset="0"/>
              </a:rPr>
              <a:t>selitra</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va</a:t>
            </a:r>
            <a:r>
              <a:rPr lang="en-US" sz="1600" b="0" i="0" dirty="0">
                <a:solidFill>
                  <a:srgbClr val="0070C0"/>
                </a:solidFill>
                <a:effectLst/>
                <a:latin typeface="Tahoma" panose="020B0604030504040204" pitchFamily="34" charset="0"/>
              </a:rPr>
              <a:t> 30-40 g </a:t>
            </a:r>
            <a:br>
              <a:rPr lang="en-US" sz="1600" dirty="0">
                <a:solidFill>
                  <a:srgbClr val="0070C0"/>
                </a:solidFill>
              </a:rPr>
            </a:br>
            <a:r>
              <a:rPr lang="en-US" sz="1600" b="0" i="0" dirty="0" err="1">
                <a:solidFill>
                  <a:srgbClr val="0070C0"/>
                </a:solidFill>
                <a:effectLst/>
                <a:latin typeface="Tahoma" panose="020B0604030504040204" pitchFamily="34" charset="0"/>
              </a:rPr>
              <a:t>superfosfat</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qo’shiladi</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Zarur</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hollarda</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parniklar</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o’toq</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qilinib</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tuproq</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qatqalog’i</a:t>
            </a:r>
            <a:r>
              <a:rPr lang="en-US" sz="1600" b="0" i="0" dirty="0">
                <a:solidFill>
                  <a:srgbClr val="0070C0"/>
                </a:solidFill>
                <a:effectLst/>
                <a:latin typeface="Tahoma" panose="020B0604030504040204" pitchFamily="34" charset="0"/>
              </a:rPr>
              <a:t> </a:t>
            </a:r>
            <a:br>
              <a:rPr lang="en-US" sz="1600" dirty="0">
                <a:solidFill>
                  <a:srgbClr val="0070C0"/>
                </a:solidFill>
              </a:rPr>
            </a:br>
            <a:r>
              <a:rPr lang="en-US" sz="1600" b="0" i="0" dirty="0" err="1">
                <a:solidFill>
                  <a:srgbClr val="0070C0"/>
                </a:solidFill>
                <a:effectLst/>
                <a:latin typeface="Tahoma" panose="020B0604030504040204" pitchFamily="34" charset="0"/>
              </a:rPr>
              <a:t>yumshatiladi</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Ko’chatlar</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yetishtirish</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uchun</a:t>
            </a:r>
            <a:r>
              <a:rPr lang="en-US" sz="1600" b="0" i="0" dirty="0">
                <a:solidFill>
                  <a:srgbClr val="0070C0"/>
                </a:solidFill>
                <a:effectLst/>
                <a:latin typeface="Tahoma" panose="020B0604030504040204" pitchFamily="34" charset="0"/>
              </a:rPr>
              <a:t>  </a:t>
            </a:r>
            <a:r>
              <a:rPr lang="en-US" sz="1600" b="0" i="0" dirty="0" err="1">
                <a:solidFill>
                  <a:srgbClr val="0070C0"/>
                </a:solidFill>
                <a:effectLst/>
                <a:latin typeface="Tahoma" panose="020B0604030504040204" pitchFamily="34" charset="0"/>
              </a:rPr>
              <a:t>qish-bahorda</a:t>
            </a:r>
            <a:r>
              <a:rPr lang="en-US" sz="1600" b="0" i="0" dirty="0">
                <a:solidFill>
                  <a:srgbClr val="0070C0"/>
                </a:solidFill>
                <a:effectLst/>
                <a:latin typeface="Tahoma" panose="020B0604030504040204" pitchFamily="34" charset="0"/>
              </a:rPr>
              <a:t>  50-60,  </a:t>
            </a:r>
            <a:r>
              <a:rPr lang="en-US" sz="1600" b="0" i="0" dirty="0" err="1">
                <a:solidFill>
                  <a:srgbClr val="0070C0"/>
                </a:solidFill>
                <a:effectLst/>
                <a:latin typeface="Tahoma" panose="020B0604030504040204" pitchFamily="34" charset="0"/>
              </a:rPr>
              <a:t>yozda</a:t>
            </a:r>
            <a:r>
              <a:rPr lang="en-US" sz="1600" b="0" i="0" dirty="0">
                <a:solidFill>
                  <a:srgbClr val="0070C0"/>
                </a:solidFill>
                <a:effectLst/>
                <a:latin typeface="Tahoma" panose="020B0604030504040204" pitchFamily="34" charset="0"/>
              </a:rPr>
              <a:t>  35-45  </a:t>
            </a:r>
            <a:r>
              <a:rPr lang="en-US" sz="1600" b="0" i="0" dirty="0" err="1">
                <a:solidFill>
                  <a:srgbClr val="0070C0"/>
                </a:solidFill>
                <a:effectLst/>
                <a:latin typeface="Tahoma" panose="020B0604030504040204" pitchFamily="34" charset="0"/>
              </a:rPr>
              <a:t>kun</a:t>
            </a:r>
            <a:r>
              <a:rPr lang="en-US" sz="1600" b="0" i="0" dirty="0">
                <a:solidFill>
                  <a:srgbClr val="0070C0"/>
                </a:solidFill>
                <a:effectLst/>
                <a:latin typeface="Tahoma" panose="020B0604030504040204" pitchFamily="34" charset="0"/>
              </a:rPr>
              <a:t> </a:t>
            </a:r>
            <a:br>
              <a:rPr lang="en-US" sz="1600" dirty="0">
                <a:solidFill>
                  <a:srgbClr val="0070C0"/>
                </a:solidFill>
              </a:rPr>
            </a:br>
            <a:r>
              <a:rPr lang="en-US" sz="1600" b="0" i="0" dirty="0">
                <a:solidFill>
                  <a:srgbClr val="0070C0"/>
                </a:solidFill>
                <a:effectLst/>
                <a:latin typeface="Tahoma" panose="020B0604030504040204" pitchFamily="34" charset="0"/>
              </a:rPr>
              <a:t>talab </a:t>
            </a:r>
            <a:r>
              <a:rPr lang="en-US" sz="1600" b="0" i="0" dirty="0" err="1">
                <a:solidFill>
                  <a:srgbClr val="0070C0"/>
                </a:solidFill>
                <a:effectLst/>
                <a:latin typeface="Tahoma" panose="020B0604030504040204" pitchFamily="34" charset="0"/>
              </a:rPr>
              <a:t>etiladi</a:t>
            </a:r>
            <a:r>
              <a:rPr lang="en-US" sz="1600" b="0" i="0" dirty="0">
                <a:solidFill>
                  <a:srgbClr val="0070C0"/>
                </a:solidFill>
                <a:effectLst/>
                <a:latin typeface="Tahoma" panose="020B0604030504040204" pitchFamily="34" charset="0"/>
              </a:rPr>
              <a:t>. </a:t>
            </a:r>
            <a:endParaRPr lang="ru-RU" sz="1600" dirty="0">
              <a:solidFill>
                <a:srgbClr val="0070C0"/>
              </a:solidFill>
            </a:endParaRPr>
          </a:p>
        </p:txBody>
      </p:sp>
      <p:pic>
        <p:nvPicPr>
          <p:cNvPr id="9" name="Объект 8">
            <a:extLst>
              <a:ext uri="{FF2B5EF4-FFF2-40B4-BE49-F238E27FC236}">
                <a16:creationId xmlns:a16="http://schemas.microsoft.com/office/drawing/2014/main" id="{4C9F7CE6-C2B0-41DA-858B-B8B5D9F1579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1392572" y="2911475"/>
            <a:ext cx="7348755" cy="3881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4113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A070DF5-7CE8-4B05-9B5A-1E483FE3389D}"/>
              </a:ext>
            </a:extLst>
          </p:cNvPr>
          <p:cNvSpPr>
            <a:spLocks noGrp="1"/>
          </p:cNvSpPr>
          <p:nvPr>
            <p:ph type="title"/>
          </p:nvPr>
        </p:nvSpPr>
        <p:spPr>
          <a:xfrm>
            <a:off x="209725" y="159391"/>
            <a:ext cx="9555060" cy="3691156"/>
          </a:xfrm>
        </p:spPr>
        <p:txBody>
          <a:bodyPr>
            <a:noAutofit/>
          </a:bodyPr>
          <a:lstStyle/>
          <a:p>
            <a:pPr algn="ctr"/>
            <a:r>
              <a:rPr lang="en-US" sz="1400" b="0" i="0" dirty="0" err="1">
                <a:solidFill>
                  <a:srgbClr val="0070C0"/>
                </a:solidFill>
                <a:effectLst/>
                <a:latin typeface="Tahoma" panose="020B0604030504040204" pitchFamily="34" charset="0"/>
              </a:rPr>
              <a:t>kuzning</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oxiri</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va</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qishning</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boshlanishida</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meva</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uzum</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yangi</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va</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tuzlangan</a:t>
            </a:r>
            <a:r>
              <a:rPr lang="en-US" sz="1400" b="0" i="0" dirty="0">
                <a:solidFill>
                  <a:srgbClr val="0070C0"/>
                </a:solidFill>
                <a:effectLst/>
                <a:latin typeface="Tahoma" panose="020B0604030504040204" pitchFamily="34" charset="0"/>
              </a:rPr>
              <a:t> </a:t>
            </a:r>
            <a:br>
              <a:rPr lang="en-US" sz="1400" dirty="0">
                <a:solidFill>
                  <a:srgbClr val="0070C0"/>
                </a:solidFill>
              </a:rPr>
            </a:br>
            <a:r>
              <a:rPr lang="en-US" sz="1400" b="0" i="0" dirty="0" err="1">
                <a:solidFill>
                  <a:srgbClr val="0070C0"/>
                </a:solidFill>
                <a:effectLst/>
                <a:latin typeface="Tahoma" panose="020B0604030504040204" pitchFamily="34" charset="0"/>
              </a:rPr>
              <a:t>sabzavotlar</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mo’l</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bo’ladi</a:t>
            </a:r>
            <a:r>
              <a:rPr lang="en-US" sz="1400" b="0" i="0" dirty="0">
                <a:solidFill>
                  <a:srgbClr val="0070C0"/>
                </a:solidFill>
                <a:effectLst/>
                <a:latin typeface="Tahoma" panose="020B0604030504040204" pitchFamily="34" charset="0"/>
              </a:rPr>
              <a:t>.  Bu  </a:t>
            </a:r>
            <a:r>
              <a:rPr lang="en-US" sz="1400" b="0" i="0" dirty="0" err="1">
                <a:solidFill>
                  <a:srgbClr val="0070C0"/>
                </a:solidFill>
                <a:effectLst/>
                <a:latin typeface="Tahoma" panose="020B0604030504040204" pitchFamily="34" charset="0"/>
              </a:rPr>
              <a:t>davrda</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ko’katlarga</a:t>
            </a:r>
            <a:r>
              <a:rPr lang="en-US" sz="1400" b="0" i="0" dirty="0">
                <a:solidFill>
                  <a:srgbClr val="0070C0"/>
                </a:solidFill>
                <a:effectLst/>
                <a:latin typeface="Tahoma" panose="020B0604030504040204" pitchFamily="34" charset="0"/>
              </a:rPr>
              <a:t>  talab  </a:t>
            </a:r>
            <a:r>
              <a:rPr lang="en-US" sz="1400" b="0" i="0" dirty="0" err="1">
                <a:solidFill>
                  <a:srgbClr val="0070C0"/>
                </a:solidFill>
                <a:effectLst/>
                <a:latin typeface="Tahoma" panose="020B0604030504040204" pitchFamily="34" charset="0"/>
              </a:rPr>
              <a:t>kamroq</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bo’ladi</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SHuning</a:t>
            </a:r>
            <a:r>
              <a:rPr lang="en-US" sz="1400" b="0" i="0" dirty="0">
                <a:solidFill>
                  <a:srgbClr val="0070C0"/>
                </a:solidFill>
                <a:effectLst/>
                <a:latin typeface="Tahoma" panose="020B0604030504040204" pitchFamily="34" charset="0"/>
              </a:rPr>
              <a:t> </a:t>
            </a:r>
            <a:br>
              <a:rPr lang="en-US" sz="1400" dirty="0">
                <a:solidFill>
                  <a:srgbClr val="0070C0"/>
                </a:solidFill>
              </a:rPr>
            </a:br>
            <a:r>
              <a:rPr lang="en-US" sz="1400" b="0" i="0" dirty="0" err="1">
                <a:solidFill>
                  <a:srgbClr val="0070C0"/>
                </a:solidFill>
                <a:effectLst/>
                <a:latin typeface="Tahoma" panose="020B0604030504040204" pitchFamily="34" charset="0"/>
              </a:rPr>
              <a:t>uchun</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kuz-qishki</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muddatda</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faqat</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shivit</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kress</a:t>
            </a:r>
            <a:r>
              <a:rPr lang="en-US" sz="1400" b="0" i="0" dirty="0">
                <a:solidFill>
                  <a:srgbClr val="0070C0"/>
                </a:solidFill>
                <a:effectLst/>
                <a:latin typeface="Tahoma" panose="020B0604030504040204" pitchFamily="34" charset="0"/>
              </a:rPr>
              <a:t>-salat  </a:t>
            </a:r>
            <a:r>
              <a:rPr lang="en-US" sz="1400" b="0" i="0" dirty="0" err="1">
                <a:solidFill>
                  <a:srgbClr val="0070C0"/>
                </a:solidFill>
                <a:effectLst/>
                <a:latin typeface="Tahoma" panose="020B0604030504040204" pitchFamily="34" charset="0"/>
              </a:rPr>
              <a:t>va</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kashnich</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ekiladi</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Qish</a:t>
            </a:r>
            <a:r>
              <a:rPr lang="en-US" sz="1400" b="0" i="0" dirty="0">
                <a:solidFill>
                  <a:srgbClr val="0070C0"/>
                </a:solidFill>
                <a:effectLst/>
                <a:latin typeface="Tahoma" panose="020B0604030504040204" pitchFamily="34" charset="0"/>
              </a:rPr>
              <a:t>-</a:t>
            </a:r>
            <a:br>
              <a:rPr lang="en-US" sz="1400" dirty="0">
                <a:solidFill>
                  <a:srgbClr val="0070C0"/>
                </a:solidFill>
              </a:rPr>
            </a:br>
            <a:r>
              <a:rPr lang="en-US" sz="1400" b="0" i="0" dirty="0" err="1">
                <a:solidFill>
                  <a:srgbClr val="0070C0"/>
                </a:solidFill>
                <a:effectLst/>
                <a:latin typeface="Tahoma" panose="020B0604030504040204" pitchFamily="34" charset="0"/>
              </a:rPr>
              <a:t>bahorgi</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muddatda</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asosan</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bargli</a:t>
            </a:r>
            <a:r>
              <a:rPr lang="en-US" sz="1400" b="0" i="0" dirty="0">
                <a:solidFill>
                  <a:srgbClr val="0070C0"/>
                </a:solidFill>
                <a:effectLst/>
                <a:latin typeface="Tahoma" panose="020B0604030504040204" pitchFamily="34" charset="0"/>
              </a:rPr>
              <a:t> salat </a:t>
            </a:r>
            <a:r>
              <a:rPr lang="en-US" sz="1400" b="0" i="0" dirty="0" err="1">
                <a:solidFill>
                  <a:srgbClr val="0070C0"/>
                </a:solidFill>
                <a:effectLst/>
                <a:latin typeface="Tahoma" panose="020B0604030504040204" pitchFamily="34" charset="0"/>
              </a:rPr>
              <a:t>ekiladi</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O’suv</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davri</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qisqa</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bo’lgan</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ko’katlar</a:t>
            </a:r>
            <a:r>
              <a:rPr lang="en-US" sz="1400" b="0" i="0" dirty="0">
                <a:solidFill>
                  <a:srgbClr val="0070C0"/>
                </a:solidFill>
                <a:effectLst/>
                <a:latin typeface="Tahoma" panose="020B0604030504040204" pitchFamily="34" charset="0"/>
              </a:rPr>
              <a:t> </a:t>
            </a:r>
            <a:br>
              <a:rPr lang="en-US" sz="1400" dirty="0">
                <a:solidFill>
                  <a:srgbClr val="0070C0"/>
                </a:solidFill>
              </a:rPr>
            </a:br>
            <a:r>
              <a:rPr lang="en-US" sz="1400" b="0" i="0" dirty="0" err="1">
                <a:solidFill>
                  <a:srgbClr val="0070C0"/>
                </a:solidFill>
                <a:effectLst/>
                <a:latin typeface="Tahoma" panose="020B0604030504040204" pitchFamily="34" charset="0"/>
              </a:rPr>
              <a:t>urug’ini</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sepib</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o’stiriladi</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O’suv</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davri</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uzun</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bo’lganlari</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tezlashtirish</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usulida</a:t>
            </a:r>
            <a:r>
              <a:rPr lang="en-US" sz="1400" b="0" i="0" dirty="0">
                <a:solidFill>
                  <a:srgbClr val="0070C0"/>
                </a:solidFill>
                <a:effectLst/>
                <a:latin typeface="Tahoma" panose="020B0604030504040204" pitchFamily="34" charset="0"/>
              </a:rPr>
              <a:t> </a:t>
            </a:r>
            <a:br>
              <a:rPr lang="en-US" sz="1400" dirty="0">
                <a:solidFill>
                  <a:srgbClr val="0070C0"/>
                </a:solidFill>
              </a:rPr>
            </a:br>
            <a:r>
              <a:rPr lang="en-US" sz="1400" b="0" i="0" dirty="0" err="1">
                <a:solidFill>
                  <a:srgbClr val="0070C0"/>
                </a:solidFill>
                <a:effectLst/>
                <a:latin typeface="Tahoma" panose="020B0604030504040204" pitchFamily="34" charset="0"/>
              </a:rPr>
              <a:t>yetishtiriladi</a:t>
            </a:r>
            <a:r>
              <a:rPr lang="en-US" sz="1400" b="0" i="0" dirty="0">
                <a:solidFill>
                  <a:srgbClr val="0070C0"/>
                </a:solidFill>
                <a:effectLst/>
                <a:latin typeface="Tahoma" panose="020B0604030504040204" pitchFamily="34" charset="0"/>
              </a:rPr>
              <a:t>. </a:t>
            </a:r>
            <a:br>
              <a:rPr lang="en-US" sz="1400" dirty="0">
                <a:solidFill>
                  <a:srgbClr val="0070C0"/>
                </a:solidFill>
              </a:rPr>
            </a:br>
            <a:r>
              <a:rPr lang="en-US" sz="1400" b="0" i="0" dirty="0" err="1">
                <a:solidFill>
                  <a:srgbClr val="0070C0"/>
                </a:solidFill>
                <a:effectLst/>
                <a:latin typeface="Tahoma" panose="020B0604030504040204" pitchFamily="34" charset="0"/>
              </a:rPr>
              <a:t>Ko’katlarni</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har</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qanday</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joyda</a:t>
            </a:r>
            <a:r>
              <a:rPr lang="en-US" sz="1400" b="0" i="0" dirty="0">
                <a:solidFill>
                  <a:srgbClr val="0070C0"/>
                </a:solidFill>
                <a:effectLst/>
                <a:latin typeface="Tahoma" panose="020B0604030504040204" pitchFamily="34" charset="0"/>
              </a:rPr>
              <a:t> ham </a:t>
            </a:r>
            <a:r>
              <a:rPr lang="en-US" sz="1400" b="0" i="0" dirty="0" err="1">
                <a:solidFill>
                  <a:srgbClr val="0070C0"/>
                </a:solidFill>
                <a:effectLst/>
                <a:latin typeface="Tahoma" panose="020B0604030504040204" pitchFamily="34" charset="0"/>
              </a:rPr>
              <a:t>urug’ini</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sepib</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yetishtirish</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mumkin</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lekin</a:t>
            </a:r>
            <a:r>
              <a:rPr lang="en-US" sz="1400" b="0" i="0" dirty="0">
                <a:solidFill>
                  <a:srgbClr val="0070C0"/>
                </a:solidFill>
                <a:effectLst/>
                <a:latin typeface="Tahoma" panose="020B0604030504040204" pitchFamily="34" charset="0"/>
              </a:rPr>
              <a:t> </a:t>
            </a:r>
            <a:br>
              <a:rPr lang="en-US" sz="1400" dirty="0">
                <a:solidFill>
                  <a:srgbClr val="0070C0"/>
                </a:solidFill>
              </a:rPr>
            </a:br>
            <a:r>
              <a:rPr lang="en-US" sz="1400" b="0" i="0" dirty="0" err="1">
                <a:solidFill>
                  <a:srgbClr val="0070C0"/>
                </a:solidFill>
                <a:effectLst/>
                <a:latin typeface="Tahoma" panose="020B0604030504040204" pitchFamily="34" charset="0"/>
              </a:rPr>
              <a:t>ustiga</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plyonka</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yopiladigan</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isitiladigan</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va</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isitilmaydigan</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issiqxonalarda</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o’stirish</a:t>
            </a:r>
            <a:r>
              <a:rPr lang="en-US" sz="1400" b="0" i="0" dirty="0">
                <a:solidFill>
                  <a:srgbClr val="0070C0"/>
                </a:solidFill>
                <a:effectLst/>
                <a:latin typeface="Tahoma" panose="020B0604030504040204" pitchFamily="34" charset="0"/>
              </a:rPr>
              <a:t> </a:t>
            </a:r>
            <a:br>
              <a:rPr lang="en-US" sz="1400" dirty="0">
                <a:solidFill>
                  <a:srgbClr val="0070C0"/>
                </a:solidFill>
              </a:rPr>
            </a:br>
            <a:r>
              <a:rPr lang="en-US" sz="1400" b="0" i="0" dirty="0" err="1">
                <a:solidFill>
                  <a:srgbClr val="0070C0"/>
                </a:solidFill>
                <a:effectLst/>
                <a:latin typeface="Tahoma" panose="020B0604030504040204" pitchFamily="34" charset="0"/>
              </a:rPr>
              <a:t>maqsadga</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muvofiqdir</a:t>
            </a:r>
            <a:r>
              <a:rPr lang="en-US" sz="1400" b="0" i="0" dirty="0">
                <a:solidFill>
                  <a:srgbClr val="0070C0"/>
                </a:solidFill>
                <a:effectLst/>
                <a:latin typeface="Tahoma" panose="020B0604030504040204" pitchFamily="34" charset="0"/>
              </a:rPr>
              <a:t>. Bu </a:t>
            </a:r>
            <a:r>
              <a:rPr lang="en-US" sz="1400" b="0" i="0" dirty="0" err="1">
                <a:solidFill>
                  <a:srgbClr val="0070C0"/>
                </a:solidFill>
                <a:effectLst/>
                <a:latin typeface="Tahoma" panose="020B0604030504040204" pitchFamily="34" charset="0"/>
              </a:rPr>
              <a:t>ko’katlarni</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qishki</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issiqxonalardagi</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pomidor</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va</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bodring</a:t>
            </a:r>
            <a:r>
              <a:rPr lang="en-US" sz="1400" b="0" i="0" dirty="0">
                <a:solidFill>
                  <a:srgbClr val="0070C0"/>
                </a:solidFill>
                <a:effectLst/>
                <a:latin typeface="Tahoma" panose="020B0604030504040204" pitchFamily="34" charset="0"/>
              </a:rPr>
              <a:t> </a:t>
            </a:r>
            <a:br>
              <a:rPr lang="en-US" sz="1400" dirty="0">
                <a:solidFill>
                  <a:srgbClr val="0070C0"/>
                </a:solidFill>
              </a:rPr>
            </a:br>
            <a:r>
              <a:rPr lang="en-US" sz="1400" b="0" i="0" dirty="0" err="1">
                <a:solidFill>
                  <a:srgbClr val="0070C0"/>
                </a:solidFill>
                <a:effectLst/>
                <a:latin typeface="Tahoma" panose="020B0604030504040204" pitchFamily="34" charset="0"/>
              </a:rPr>
              <a:t>orasiga</a:t>
            </a:r>
            <a:r>
              <a:rPr lang="en-US" sz="1400" b="0" i="0" dirty="0">
                <a:solidFill>
                  <a:srgbClr val="0070C0"/>
                </a:solidFill>
                <a:effectLst/>
                <a:latin typeface="Tahoma" panose="020B0604030504040204" pitchFamily="34" charset="0"/>
              </a:rPr>
              <a:t>  ham  </a:t>
            </a:r>
            <a:r>
              <a:rPr lang="en-US" sz="1400" b="0" i="0" dirty="0" err="1">
                <a:solidFill>
                  <a:srgbClr val="0070C0"/>
                </a:solidFill>
                <a:effectLst/>
                <a:latin typeface="Tahoma" panose="020B0604030504040204" pitchFamily="34" charset="0"/>
              </a:rPr>
              <a:t>ekish</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mumkin</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Lekin</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asosiy</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ekinlar</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bilan</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ko’katlarning</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haroratga</a:t>
            </a:r>
            <a:r>
              <a:rPr lang="en-US" sz="1400" b="0" i="0" dirty="0">
                <a:solidFill>
                  <a:srgbClr val="0070C0"/>
                </a:solidFill>
                <a:effectLst/>
                <a:latin typeface="Tahoma" panose="020B0604030504040204" pitchFamily="34" charset="0"/>
              </a:rPr>
              <a:t> </a:t>
            </a:r>
            <a:br>
              <a:rPr lang="en-US" sz="1400" dirty="0">
                <a:solidFill>
                  <a:srgbClr val="0070C0"/>
                </a:solidFill>
              </a:rPr>
            </a:br>
            <a:r>
              <a:rPr lang="en-US" sz="1400" b="0" i="0" dirty="0" err="1">
                <a:solidFill>
                  <a:srgbClr val="0070C0"/>
                </a:solidFill>
                <a:effectLst/>
                <a:latin typeface="Tahoma" panose="020B0604030504040204" pitchFamily="34" charset="0"/>
              </a:rPr>
              <a:t>ehtiyoji</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har</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xil</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bo’lganligi</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uchun</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ko’katlardan</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yuqori</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hosil</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olish</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qiyin</a:t>
            </a:r>
            <a:r>
              <a:rPr lang="en-US" sz="1400" b="0" i="0" dirty="0">
                <a:solidFill>
                  <a:srgbClr val="0070C0"/>
                </a:solidFill>
                <a:effectLst/>
                <a:latin typeface="Tahoma" panose="020B0604030504040204" pitchFamily="34" charset="0"/>
              </a:rPr>
              <a:t>. </a:t>
            </a:r>
            <a:br>
              <a:rPr lang="en-US" sz="1400" dirty="0">
                <a:solidFill>
                  <a:srgbClr val="0070C0"/>
                </a:solidFill>
              </a:rPr>
            </a:br>
            <a:r>
              <a:rPr lang="en-US" sz="1400" b="0" i="0" dirty="0" err="1">
                <a:solidFill>
                  <a:srgbClr val="0070C0"/>
                </a:solidFill>
                <a:effectLst/>
                <a:latin typeface="Tahoma" panose="020B0604030504040204" pitchFamily="34" charset="0"/>
              </a:rPr>
              <a:t>Ularning</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hammasi</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haroratga</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juda</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talabchan</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emas</a:t>
            </a:r>
            <a:r>
              <a:rPr lang="en-US" sz="1400" b="0" i="0" dirty="0">
                <a:solidFill>
                  <a:srgbClr val="0070C0"/>
                </a:solidFill>
                <a:effectLst/>
                <a:latin typeface="Tahoma" panose="020B0604030504040204" pitchFamily="34" charset="0"/>
              </a:rPr>
              <a:t>. 12-18 </a:t>
            </a:r>
            <a:br>
              <a:rPr lang="en-US" sz="1400" dirty="0">
                <a:solidFill>
                  <a:srgbClr val="0070C0"/>
                </a:solidFill>
              </a:rPr>
            </a:br>
            <a:r>
              <a:rPr lang="en-US" sz="1400" dirty="0">
                <a:solidFill>
                  <a:srgbClr val="0070C0"/>
                </a:solidFill>
              </a:rPr>
              <a:t>0 </a:t>
            </a:r>
            <a:r>
              <a:rPr lang="en-US" sz="1400" b="0" i="0" dirty="0">
                <a:solidFill>
                  <a:srgbClr val="0070C0"/>
                </a:solidFill>
                <a:effectLst/>
                <a:latin typeface="Tahoma" panose="020B0604030504040204" pitchFamily="34" charset="0"/>
              </a:rPr>
              <a:t>S  </a:t>
            </a:r>
            <a:r>
              <a:rPr lang="en-US" sz="1400" b="0" i="0" dirty="0" err="1">
                <a:solidFill>
                  <a:srgbClr val="0070C0"/>
                </a:solidFill>
                <a:effectLst/>
                <a:latin typeface="Tahoma" panose="020B0604030504040204" pitchFamily="34" charset="0"/>
              </a:rPr>
              <a:t>ular</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uchun</a:t>
            </a:r>
            <a:r>
              <a:rPr lang="en-US" sz="1400" b="0" i="0" dirty="0">
                <a:solidFill>
                  <a:srgbClr val="0070C0"/>
                </a:solidFill>
                <a:effectLst/>
                <a:latin typeface="Tahoma" panose="020B0604030504040204" pitchFamily="34" charset="0"/>
              </a:rPr>
              <a:t> </a:t>
            </a:r>
            <a:br>
              <a:rPr lang="en-US" sz="1400" dirty="0">
                <a:solidFill>
                  <a:srgbClr val="0070C0"/>
                </a:solidFill>
              </a:rPr>
            </a:br>
            <a:r>
              <a:rPr lang="en-US" sz="1400" b="0" i="0" dirty="0" err="1">
                <a:solidFill>
                  <a:srgbClr val="0070C0"/>
                </a:solidFill>
                <a:effectLst/>
                <a:latin typeface="Tahoma" panose="020B0604030504040204" pitchFamily="34" charset="0"/>
              </a:rPr>
              <a:t>yetarli.O’zbekistonda</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himoya</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qilingan</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joyda</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ko’kat</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o’simliklardan</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shivit</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kashnich</a:t>
            </a:r>
            <a:r>
              <a:rPr lang="en-US" sz="1400" b="0" i="0" dirty="0">
                <a:solidFill>
                  <a:srgbClr val="0070C0"/>
                </a:solidFill>
                <a:effectLst/>
                <a:latin typeface="Tahoma" panose="020B0604030504040204" pitchFamily="34" charset="0"/>
              </a:rPr>
              <a:t> </a:t>
            </a:r>
            <a:br>
              <a:rPr lang="en-US" sz="1400" dirty="0">
                <a:solidFill>
                  <a:srgbClr val="0070C0"/>
                </a:solidFill>
              </a:rPr>
            </a:br>
            <a:r>
              <a:rPr lang="en-US" sz="1400" b="0" i="0" dirty="0" err="1">
                <a:solidFill>
                  <a:srgbClr val="0070C0"/>
                </a:solidFill>
                <a:effectLst/>
                <a:latin typeface="Tahoma" panose="020B0604030504040204" pitchFamily="34" charset="0"/>
              </a:rPr>
              <a:t>va</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petrushka</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yetishtiriladi</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SHivitning</a:t>
            </a:r>
            <a:r>
              <a:rPr lang="en-US" sz="1400" b="0" i="0" dirty="0">
                <a:solidFill>
                  <a:srgbClr val="0070C0"/>
                </a:solidFill>
                <a:effectLst/>
                <a:latin typeface="Tahoma" panose="020B0604030504040204" pitchFamily="34" charset="0"/>
              </a:rPr>
              <a:t> Uzbekskiy-243, </a:t>
            </a:r>
            <a:r>
              <a:rPr lang="en-US" sz="1400" b="0" i="0" dirty="0" err="1">
                <a:solidFill>
                  <a:srgbClr val="0070C0"/>
                </a:solidFill>
                <a:effectLst/>
                <a:latin typeface="Tahoma" panose="020B0604030504040204" pitchFamily="34" charset="0"/>
              </a:rPr>
              <a:t>Orom</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va</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Andijon</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mahalliy</a:t>
            </a:r>
            <a:r>
              <a:rPr lang="en-US" sz="1400" b="0" i="0" dirty="0">
                <a:solidFill>
                  <a:srgbClr val="0070C0"/>
                </a:solidFill>
                <a:effectLst/>
                <a:latin typeface="Tahoma" panose="020B0604030504040204" pitchFamily="34" charset="0"/>
              </a:rPr>
              <a:t> </a:t>
            </a:r>
            <a:br>
              <a:rPr lang="en-US" sz="1400" dirty="0">
                <a:solidFill>
                  <a:srgbClr val="0070C0"/>
                </a:solidFill>
              </a:rPr>
            </a:br>
            <a:r>
              <a:rPr lang="en-US" sz="1400" b="0" i="0" dirty="0" err="1">
                <a:solidFill>
                  <a:srgbClr val="0070C0"/>
                </a:solidFill>
                <a:effectLst/>
                <a:latin typeface="Tahoma" panose="020B0604030504040204" pitchFamily="34" charset="0"/>
              </a:rPr>
              <a:t>navlari</a:t>
            </a:r>
            <a:r>
              <a:rPr lang="en-US" sz="1400" b="0" i="0" dirty="0">
                <a:solidFill>
                  <a:srgbClr val="0070C0"/>
                </a:solidFill>
                <a:effectLst/>
                <a:latin typeface="Tahoma" panose="020B0604030504040204" pitchFamily="34" charset="0"/>
              </a:rPr>
              <a:t> </a:t>
            </a:r>
            <a:r>
              <a:rPr lang="en-US" sz="1400" b="0" i="0" dirty="0" err="1">
                <a:solidFill>
                  <a:srgbClr val="0070C0"/>
                </a:solidFill>
                <a:effectLst/>
                <a:latin typeface="Tahoma" panose="020B0604030504040204" pitchFamily="34" charset="0"/>
              </a:rPr>
              <a:t>ekiladi</a:t>
            </a:r>
            <a:r>
              <a:rPr lang="en-US" sz="1400" b="0" i="0" dirty="0">
                <a:solidFill>
                  <a:srgbClr val="0070C0"/>
                </a:solidFill>
                <a:effectLst/>
                <a:latin typeface="Tahoma" panose="020B0604030504040204" pitchFamily="34" charset="0"/>
              </a:rPr>
              <a:t>. </a:t>
            </a:r>
            <a:endParaRPr lang="ru-RU" sz="1400" dirty="0">
              <a:solidFill>
                <a:srgbClr val="0070C0"/>
              </a:solidFill>
            </a:endParaRPr>
          </a:p>
        </p:txBody>
      </p:sp>
      <p:pic>
        <p:nvPicPr>
          <p:cNvPr id="1026" name="Picture 2">
            <a:extLst>
              <a:ext uri="{FF2B5EF4-FFF2-40B4-BE49-F238E27FC236}">
                <a16:creationId xmlns:a16="http://schemas.microsoft.com/office/drawing/2014/main" id="{965C5EEB-F4CE-41BC-A1C9-3098B349F79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53967" y="3657600"/>
            <a:ext cx="6543413" cy="3105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2012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8CF66D7-37A3-491E-ACE8-11F16FBE6A93}"/>
              </a:ext>
            </a:extLst>
          </p:cNvPr>
          <p:cNvSpPr>
            <a:spLocks noGrp="1"/>
          </p:cNvSpPr>
          <p:nvPr>
            <p:ph type="title"/>
          </p:nvPr>
        </p:nvSpPr>
        <p:spPr>
          <a:xfrm>
            <a:off x="243608" y="176169"/>
            <a:ext cx="9471170" cy="2189526"/>
          </a:xfrm>
        </p:spPr>
        <p:txBody>
          <a:bodyPr>
            <a:normAutofit fontScale="90000"/>
          </a:bodyPr>
          <a:lstStyle/>
          <a:p>
            <a:pPr fontAlgn="base"/>
            <a:r>
              <a:rPr lang="en-US" sz="1600" b="0" i="0" dirty="0" err="1">
                <a:solidFill>
                  <a:srgbClr val="0070C0"/>
                </a:solidFill>
                <a:effectLst/>
                <a:latin typeface="Open Sans" panose="020B0606030504020204" pitchFamily="34" charset="0"/>
              </a:rPr>
              <a:t>Tanlangan</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ortiqcha</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turi</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maqsadlar</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asosida</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belgilanadi</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Misol</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uchun</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pomidorlarni</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qishda</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etishtirish</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uchun</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sirlangan</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yoki</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polikarbonatli</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isitiladigan</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issiqxonadan</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foydalaning</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Bahor</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frostlaridan</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pomidor</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ko'chatlarini</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saqlash</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uchun</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vaqtinchalik</a:t>
            </a:r>
            <a:r>
              <a:rPr lang="en-US" sz="1600" b="0" i="0" dirty="0">
                <a:solidFill>
                  <a:srgbClr val="0070C0"/>
                </a:solidFill>
                <a:effectLst/>
                <a:latin typeface="Open Sans" panose="020B0606030504020204" pitchFamily="34" charset="0"/>
              </a:rPr>
              <a:t> kino </a:t>
            </a:r>
            <a:r>
              <a:rPr lang="en-US" sz="1600" b="0" i="0" dirty="0" err="1">
                <a:solidFill>
                  <a:srgbClr val="0070C0"/>
                </a:solidFill>
                <a:effectLst/>
                <a:latin typeface="Open Sans" panose="020B0606030504020204" pitchFamily="34" charset="0"/>
              </a:rPr>
              <a:t>qopqog'idan</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foydalaning</a:t>
            </a:r>
            <a:r>
              <a:rPr lang="en-US" sz="1600" b="0" i="0" dirty="0">
                <a:solidFill>
                  <a:srgbClr val="0070C0"/>
                </a:solidFill>
                <a:effectLst/>
                <a:latin typeface="Open Sans" panose="020B0606030504020204" pitchFamily="34" charset="0"/>
              </a:rPr>
              <a:t>.</a:t>
            </a:r>
            <a:br>
              <a:rPr lang="en-US" sz="1600" b="0" i="0" dirty="0">
                <a:solidFill>
                  <a:srgbClr val="0070C0"/>
                </a:solidFill>
                <a:effectLst/>
                <a:latin typeface="Open Sans" panose="020B0606030504020204" pitchFamily="34" charset="0"/>
              </a:rPr>
            </a:br>
            <a:r>
              <a:rPr lang="en-US" sz="1600" b="0" i="0" dirty="0" err="1">
                <a:solidFill>
                  <a:srgbClr val="0070C0"/>
                </a:solidFill>
                <a:effectLst/>
                <a:latin typeface="Open Sans" panose="020B0606030504020204" pitchFamily="34" charset="0"/>
              </a:rPr>
              <a:t>Narxlarni</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pasaytirish</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uchun</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kecha</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sovuqdan</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pomidor</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ko'chatlarini</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vaqtincha</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saqlash</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uchun</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polietilen</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plyonka</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yoylari</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ustida</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uzatiladi</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Metall</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yoki</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plastmassadan</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foydalanishingiz</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mumkin</a:t>
            </a:r>
            <a:r>
              <a:rPr lang="en-US" sz="1600" b="0" i="0" dirty="0">
                <a:solidFill>
                  <a:srgbClr val="0070C0"/>
                </a:solidFill>
                <a:effectLst/>
                <a:latin typeface="Open Sans" panose="020B0606030504020204" pitchFamily="34" charset="0"/>
              </a:rPr>
              <a:t>. Film, </a:t>
            </a:r>
            <a:r>
              <a:rPr lang="en-US" sz="1600" b="0" i="0" dirty="0" err="1">
                <a:solidFill>
                  <a:srgbClr val="0070C0"/>
                </a:solidFill>
                <a:effectLst/>
                <a:latin typeface="Open Sans" panose="020B0606030504020204" pitchFamily="34" charset="0"/>
              </a:rPr>
              <a:t>erga</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tushirilgan</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yoylarning</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ustiga</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cho'zilib</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mustahkamlangan</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Filmning</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tuproq</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bilan</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qoplanishini</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tavsiya</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etamiz</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shunda</a:t>
            </a:r>
            <a:r>
              <a:rPr lang="en-US" sz="1600" b="0" i="0" dirty="0">
                <a:solidFill>
                  <a:srgbClr val="0070C0"/>
                </a:solidFill>
                <a:effectLst/>
                <a:latin typeface="Open Sans" panose="020B0606030504020204" pitchFamily="34" charset="0"/>
              </a:rPr>
              <a:t> kino </a:t>
            </a:r>
            <a:r>
              <a:rPr lang="en-US" sz="1600" b="0" i="0" dirty="0" err="1">
                <a:solidFill>
                  <a:srgbClr val="0070C0"/>
                </a:solidFill>
                <a:effectLst/>
                <a:latin typeface="Open Sans" panose="020B0606030504020204" pitchFamily="34" charset="0"/>
              </a:rPr>
              <a:t>shamol</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esadi</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Kechasi</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barqaror</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iliq</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ob-havo</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o'rnatilganda</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boshpana</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olib</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tashlanadi</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va</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kuzgacha</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saqlash</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uchun</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olib</a:t>
            </a:r>
            <a:r>
              <a:rPr lang="en-US" sz="1600" b="0" i="0" dirty="0">
                <a:solidFill>
                  <a:srgbClr val="0070C0"/>
                </a:solidFill>
                <a:effectLst/>
                <a:latin typeface="Open Sans" panose="020B0606030504020204" pitchFamily="34" charset="0"/>
              </a:rPr>
              <a:t> </a:t>
            </a:r>
            <a:r>
              <a:rPr lang="en-US" sz="1600" b="0" i="0" dirty="0" err="1">
                <a:solidFill>
                  <a:srgbClr val="0070C0"/>
                </a:solidFill>
                <a:effectLst/>
                <a:latin typeface="Open Sans" panose="020B0606030504020204" pitchFamily="34" charset="0"/>
              </a:rPr>
              <a:t>tashlanadi</a:t>
            </a:r>
            <a:r>
              <a:rPr lang="en-US" sz="1600" b="0" i="0" dirty="0">
                <a:solidFill>
                  <a:srgbClr val="0070C0"/>
                </a:solidFill>
                <a:effectLst/>
                <a:latin typeface="Open Sans" panose="020B0606030504020204" pitchFamily="34" charset="0"/>
              </a:rPr>
              <a:t>.</a:t>
            </a:r>
            <a:br>
              <a:rPr lang="en-US" sz="1600" b="0" i="0" dirty="0">
                <a:solidFill>
                  <a:srgbClr val="0070C0"/>
                </a:solidFill>
                <a:effectLst/>
                <a:latin typeface="Open Sans" panose="020B0606030504020204" pitchFamily="34" charset="0"/>
              </a:rPr>
            </a:br>
            <a:endParaRPr lang="ru-RU" sz="1600" dirty="0">
              <a:solidFill>
                <a:srgbClr val="0070C0"/>
              </a:solidFill>
            </a:endParaRPr>
          </a:p>
        </p:txBody>
      </p:sp>
      <p:pic>
        <p:nvPicPr>
          <p:cNvPr id="2052" name="Picture 4">
            <a:extLst>
              <a:ext uri="{FF2B5EF4-FFF2-40B4-BE49-F238E27FC236}">
                <a16:creationId xmlns:a16="http://schemas.microsoft.com/office/drawing/2014/main" id="{FCB3F537-BEC5-4DC0-AB40-C78C26585F8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82848" y="2206305"/>
            <a:ext cx="7633981" cy="45389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71863"/>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95</TotalTime>
  <Words>669</Words>
  <Application>Microsoft Office PowerPoint</Application>
  <PresentationFormat>Широкоэкранный</PresentationFormat>
  <Paragraphs>6</Paragraphs>
  <Slides>6</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6</vt:i4>
      </vt:variant>
    </vt:vector>
  </HeadingPairs>
  <TitlesOfParts>
    <vt:vector size="14" baseType="lpstr">
      <vt:lpstr>Arial</vt:lpstr>
      <vt:lpstr>Calibri</vt:lpstr>
      <vt:lpstr>Open Sans</vt:lpstr>
      <vt:lpstr>Tahoma</vt:lpstr>
      <vt:lpstr>Times New Roman</vt:lpstr>
      <vt:lpstr>Trebuchet MS</vt:lpstr>
      <vt:lpstr>Wingdings 3</vt:lpstr>
      <vt:lpstr>Аспект</vt:lpstr>
      <vt:lpstr>Презентация PowerPoint</vt:lpstr>
      <vt:lpstr>O‘simliklarning suvga bo‘lgan ehtiyojini o‘rganishda plazmoliz usulidan keng foydalaniladi. Plazmoliz deb o‘simlik hujayrasidan suvning chiqib ketishi natijasida protoplazmaning hujayra po‘stidan ajralishiga aytiladi. Plazmoliz ko‘rinishi jihatidan botiq, qavariq, qalpoqsimon va titroqsimon formalarda bo‘ladi.  Agar piyoz epidermisini olib, biror gipertonik eritmaga tushirsak, protoplazma qavati, hujayra po‘stidan ajraladi, ya’ni hujayra tarkibidagi suvning tashqi eritmaga chiqib ketishi natijasida hujayra suvsizlanadi. Bu holatni plazmoliz deb ataladi.  Agar plazmolizga uchragan hujayrani, gipotonik eritmaga tushirsak esa aksincha, tashqi eritmadan suvning hujayra ichiga kirishi kuzatiladi. Buning natijasida hujayra yana o‘zining ilgarigi holatiga qaytib keladi, bu holatni deplazmoliz deb ataladi.  </vt:lpstr>
      <vt:lpstr>Agar plazmolizga uchragan hujayrani, gipotonik eritmaga tushirsak esa aksincha, tashqi eritmadan suvning hujayra ichiga kirishi kuzatiladi. Buning natijasida hujayra yana o‘zining ilgarigi holatiga qaytib keladi, bu holatni deplazmoliz deb ataladi.  Kerakli reaktiv va asboblar: Piyoz epidermasi,1n li KNO2, NaCl va saxaroza eritmalari, mikroskop, buyum va qoplag‘ich oynalar, shisha tayoqcha, bukc yoki tigel idishlar, filtr qog‘ozi, pipetka,vazelin,pichoq yoki skalpel.  Ishning bajarilishi. Buning uchun tarkibida antotsion pigmentini tutgan piyoz epidermisidan olib, buyum oynasi ustiga qo‘yiladi va uning ustiga pipetka yoki shisha tayoqcha yordamida 2-3 tomchi distillangan suv tomiziladi. So‘ngra buyum oynasi ustiga qoplag‘ich oynasini bekitib, mikroskop ostida ko‘riladi. </vt:lpstr>
      <vt:lpstr>Ko’chatlar  birinchi  chinbarg  chiqargach  4x4, 5x5, 6x6, 7x7  sm  sxemalarda  ekin  turiga  qarab  pikirovka qilinadi. So’ngra sug’orish, haroratni kerakli darajada  saqlab  turish  ishlari  olib  boriladi.  Pomidor,  qalampir,  boyimjon  va  bodring  ko’chati uchun kunduzi 18-250S va kechasi 10-150S, karam uchun 12-180S va 8- 100S hisobida harorat talab etiladi.  Pikirovka qilingandan 8-10 kun o’tgach birinchi marta va dalaga chiqarishga  8-10 kun qolganda ikkinchi marta oziqlantiriladi. Bunda karam ko’chati uchun 10 l  suvga 15-20 g ammiak selitrasi, tomatdoshlar uchun esa 10-15 g selitra va 30-40 g  superfosfat  qo’shiladi.  Zarur  hollarda  parniklar  o’toq  qilinib,  tuproq  qatqalog’i  yumshatiladi.  Ko’chatlar yetishtirish  uchun  qish-bahorda  50-60,  yozda  35-45  kun  talab etiladi. </vt:lpstr>
      <vt:lpstr>kuzning  oxiri  va  qishning  boshlanishida  meva,  uzum,  yangi  va  tuzlangan  sabzavotlar  mo’l  bo’ladi.  Bu  davrda  ko’katlarga  talab  kamroq  bo’ladi.  SHuning  uchun  kuz-qishki  muddatda  faqat  shivit,  kress-salat  va  kashnich  ekiladi.  Qish- bahorgi muddatda asosan bargli salat ekiladi. O’suv davri qisqa bo’lgan ko’katlar  urug’ini  sepib  o’stiriladi.  O’suv  davri  uzun  bo’lganlari  tezlashtirish  usulida  yetishtiriladi.  Ko’katlarni har qanday joyda ham urug’ini sepib yetishtirish mumkin, lekin  ustiga  plyonka  yopiladigan  isitiladigan  va  isitilmaydigan  issiqxonalarda  o’stirish  maqsadga muvofiqdir. Bu ko’katlarni qishki issiqxonalardagi pomidor va bodring  orasiga  ham  ekish  mumkin.  Lekin,  asosiy  ekinlar  bilan  ko’katlarning  haroratga  ehtiyoji har xil bo’lganligi uchun ko’katlardan yuqori hosil olish qiyin.  Ularning  hammasi  haroratga  juda  talabchan  emas. 12-18  0 S  ular  uchun  yetarli.O’zbekistonda himoya qilingan joyda ko’kat o’simliklardan shivit, kashnich  va petrushka yetishtiriladi. SHivitning Uzbekskiy-243, Orom va Andijon mahalliy  navlari ekiladi. </vt:lpstr>
      <vt:lpstr>Tanlangan ortiqcha turi maqsadlar asosida belgilanadi. Misol uchun, pomidorlarni qishda etishtirish uchun sirlangan yoki polikarbonatli isitiladigan issiqxonadan foydalaning. Bahor frostlaridan pomidor ko'chatlarini saqlash uchun, vaqtinchalik kino qopqog'idan foydalaning. Narxlarni pasaytirish uchun, kecha sovuqdan pomidor ko'chatlarini vaqtincha saqlash uchun polietilen plyonka yoylari ustida uzatiladi. Metall yoki plastmassadan foydalanishingiz mumkin. Film, erga tushirilgan yoylarning ustiga cho'zilib, mustahkamlangan. Filmning tuproq bilan qoplanishini tavsiya etamiz, shunda kino shamol esadi. Kechasi barqaror iliq ob-havo o'rnatilganda, boshpana olib tashlanadi va kuzgacha saqlash uchun olib tashlanadi.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3</cp:revision>
  <dcterms:created xsi:type="dcterms:W3CDTF">2022-01-24T07:11:28Z</dcterms:created>
  <dcterms:modified xsi:type="dcterms:W3CDTF">2022-02-16T05:25:46Z</dcterms:modified>
</cp:coreProperties>
</file>