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8" r:id="rId4"/>
    <p:sldId id="257"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D0CE5519-4A04-48BA-8C0E-41903D23BECB}" type="datetimeFigureOut">
              <a:rPr lang="ru-RU" smtClean="0"/>
              <a:t>15.02.2022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C4F908-CA18-49DF-9ECC-64537558D41A}" type="slidenum">
              <a:rPr lang="ru-RU" smtClean="0"/>
              <a:t>‹#›</a:t>
            </a:fld>
            <a:endParaRPr lang="ru-RU"/>
          </a:p>
        </p:txBody>
      </p:sp>
    </p:spTree>
    <p:extLst>
      <p:ext uri="{BB962C8B-B14F-4D97-AF65-F5344CB8AC3E}">
        <p14:creationId xmlns:p14="http://schemas.microsoft.com/office/powerpoint/2010/main" val="1936779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0CE5519-4A04-48BA-8C0E-41903D23BECB}" type="datetimeFigureOut">
              <a:rPr lang="ru-RU" smtClean="0"/>
              <a:t>15.02.2022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C4F908-CA18-49DF-9ECC-64537558D41A}" type="slidenum">
              <a:rPr lang="ru-RU" smtClean="0"/>
              <a:t>‹#›</a:t>
            </a:fld>
            <a:endParaRPr lang="ru-RU"/>
          </a:p>
        </p:txBody>
      </p:sp>
    </p:spTree>
    <p:extLst>
      <p:ext uri="{BB962C8B-B14F-4D97-AF65-F5344CB8AC3E}">
        <p14:creationId xmlns:p14="http://schemas.microsoft.com/office/powerpoint/2010/main" val="2807307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0CE5519-4A04-48BA-8C0E-41903D23BECB}" type="datetimeFigureOut">
              <a:rPr lang="ru-RU" smtClean="0"/>
              <a:t>15.02.2022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C4F908-CA18-49DF-9ECC-64537558D41A}"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848606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0CE5519-4A04-48BA-8C0E-41903D23BECB}" type="datetimeFigureOut">
              <a:rPr lang="ru-RU" smtClean="0"/>
              <a:t>15.02.2022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C4F908-CA18-49DF-9ECC-64537558D41A}" type="slidenum">
              <a:rPr lang="ru-RU" smtClean="0"/>
              <a:t>‹#›</a:t>
            </a:fld>
            <a:endParaRPr lang="ru-RU"/>
          </a:p>
        </p:txBody>
      </p:sp>
    </p:spTree>
    <p:extLst>
      <p:ext uri="{BB962C8B-B14F-4D97-AF65-F5344CB8AC3E}">
        <p14:creationId xmlns:p14="http://schemas.microsoft.com/office/powerpoint/2010/main" val="763696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0CE5519-4A04-48BA-8C0E-41903D23BECB}" type="datetimeFigureOut">
              <a:rPr lang="ru-RU" smtClean="0"/>
              <a:t>15.02.2022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C4F908-CA18-49DF-9ECC-64537558D41A}"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249599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0CE5519-4A04-48BA-8C0E-41903D23BECB}" type="datetimeFigureOut">
              <a:rPr lang="ru-RU" smtClean="0"/>
              <a:t>15.02.2022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C4F908-CA18-49DF-9ECC-64537558D41A}" type="slidenum">
              <a:rPr lang="ru-RU" smtClean="0"/>
              <a:t>‹#›</a:t>
            </a:fld>
            <a:endParaRPr lang="ru-RU"/>
          </a:p>
        </p:txBody>
      </p:sp>
    </p:spTree>
    <p:extLst>
      <p:ext uri="{BB962C8B-B14F-4D97-AF65-F5344CB8AC3E}">
        <p14:creationId xmlns:p14="http://schemas.microsoft.com/office/powerpoint/2010/main" val="13618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0CE5519-4A04-48BA-8C0E-41903D23BECB}" type="datetimeFigureOut">
              <a:rPr lang="ru-RU" smtClean="0"/>
              <a:t>15.02.2022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C4F908-CA18-49DF-9ECC-64537558D41A}" type="slidenum">
              <a:rPr lang="ru-RU" smtClean="0"/>
              <a:t>‹#›</a:t>
            </a:fld>
            <a:endParaRPr lang="ru-RU"/>
          </a:p>
        </p:txBody>
      </p:sp>
    </p:spTree>
    <p:extLst>
      <p:ext uri="{BB962C8B-B14F-4D97-AF65-F5344CB8AC3E}">
        <p14:creationId xmlns:p14="http://schemas.microsoft.com/office/powerpoint/2010/main" val="29994368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0CE5519-4A04-48BA-8C0E-41903D23BECB}" type="datetimeFigureOut">
              <a:rPr lang="ru-RU" smtClean="0"/>
              <a:t>15.02.2022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C4F908-CA18-49DF-9ECC-64537558D41A}" type="slidenum">
              <a:rPr lang="ru-RU" smtClean="0"/>
              <a:t>‹#›</a:t>
            </a:fld>
            <a:endParaRPr lang="ru-RU"/>
          </a:p>
        </p:txBody>
      </p:sp>
    </p:spTree>
    <p:extLst>
      <p:ext uri="{BB962C8B-B14F-4D97-AF65-F5344CB8AC3E}">
        <p14:creationId xmlns:p14="http://schemas.microsoft.com/office/powerpoint/2010/main" val="2696241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0CE5519-4A04-48BA-8C0E-41903D23BECB}" type="datetimeFigureOut">
              <a:rPr lang="ru-RU" smtClean="0"/>
              <a:t>15.02.2022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C4F908-CA18-49DF-9ECC-64537558D41A}" type="slidenum">
              <a:rPr lang="ru-RU" smtClean="0"/>
              <a:t>‹#›</a:t>
            </a:fld>
            <a:endParaRPr lang="ru-RU"/>
          </a:p>
        </p:txBody>
      </p:sp>
    </p:spTree>
    <p:extLst>
      <p:ext uri="{BB962C8B-B14F-4D97-AF65-F5344CB8AC3E}">
        <p14:creationId xmlns:p14="http://schemas.microsoft.com/office/powerpoint/2010/main" val="1269359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0CE5519-4A04-48BA-8C0E-41903D23BECB}" type="datetimeFigureOut">
              <a:rPr lang="ru-RU" smtClean="0"/>
              <a:t>15.02.2022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C4F908-CA18-49DF-9ECC-64537558D41A}" type="slidenum">
              <a:rPr lang="ru-RU" smtClean="0"/>
              <a:t>‹#›</a:t>
            </a:fld>
            <a:endParaRPr lang="ru-RU"/>
          </a:p>
        </p:txBody>
      </p:sp>
    </p:spTree>
    <p:extLst>
      <p:ext uri="{BB962C8B-B14F-4D97-AF65-F5344CB8AC3E}">
        <p14:creationId xmlns:p14="http://schemas.microsoft.com/office/powerpoint/2010/main" val="2400233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D0CE5519-4A04-48BA-8C0E-41903D23BECB}" type="datetimeFigureOut">
              <a:rPr lang="ru-RU" smtClean="0"/>
              <a:t>15.02.2022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8C4F908-CA18-49DF-9ECC-64537558D41A}" type="slidenum">
              <a:rPr lang="ru-RU" smtClean="0"/>
              <a:t>‹#›</a:t>
            </a:fld>
            <a:endParaRPr lang="ru-RU"/>
          </a:p>
        </p:txBody>
      </p:sp>
    </p:spTree>
    <p:extLst>
      <p:ext uri="{BB962C8B-B14F-4D97-AF65-F5344CB8AC3E}">
        <p14:creationId xmlns:p14="http://schemas.microsoft.com/office/powerpoint/2010/main" val="2707682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D0CE5519-4A04-48BA-8C0E-41903D23BECB}" type="datetimeFigureOut">
              <a:rPr lang="ru-RU" smtClean="0"/>
              <a:t>15.02.2022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8C4F908-CA18-49DF-9ECC-64537558D41A}" type="slidenum">
              <a:rPr lang="ru-RU" smtClean="0"/>
              <a:t>‹#›</a:t>
            </a:fld>
            <a:endParaRPr lang="ru-RU"/>
          </a:p>
        </p:txBody>
      </p:sp>
    </p:spTree>
    <p:extLst>
      <p:ext uri="{BB962C8B-B14F-4D97-AF65-F5344CB8AC3E}">
        <p14:creationId xmlns:p14="http://schemas.microsoft.com/office/powerpoint/2010/main" val="1531019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D0CE5519-4A04-48BA-8C0E-41903D23BECB}" type="datetimeFigureOut">
              <a:rPr lang="ru-RU" smtClean="0"/>
              <a:t>15.02.2022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8C4F908-CA18-49DF-9ECC-64537558D41A}" type="slidenum">
              <a:rPr lang="ru-RU" smtClean="0"/>
              <a:t>‹#›</a:t>
            </a:fld>
            <a:endParaRPr lang="ru-RU"/>
          </a:p>
        </p:txBody>
      </p:sp>
    </p:spTree>
    <p:extLst>
      <p:ext uri="{BB962C8B-B14F-4D97-AF65-F5344CB8AC3E}">
        <p14:creationId xmlns:p14="http://schemas.microsoft.com/office/powerpoint/2010/main" val="1952888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CE5519-4A04-48BA-8C0E-41903D23BECB}" type="datetimeFigureOut">
              <a:rPr lang="ru-RU" smtClean="0"/>
              <a:t>15.02.2022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8C4F908-CA18-49DF-9ECC-64537558D41A}" type="slidenum">
              <a:rPr lang="ru-RU" smtClean="0"/>
              <a:t>‹#›</a:t>
            </a:fld>
            <a:endParaRPr lang="ru-RU"/>
          </a:p>
        </p:txBody>
      </p:sp>
    </p:spTree>
    <p:extLst>
      <p:ext uri="{BB962C8B-B14F-4D97-AF65-F5344CB8AC3E}">
        <p14:creationId xmlns:p14="http://schemas.microsoft.com/office/powerpoint/2010/main" val="2598580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D0CE5519-4A04-48BA-8C0E-41903D23BECB}" type="datetimeFigureOut">
              <a:rPr lang="ru-RU" smtClean="0"/>
              <a:t>15.02.2022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8C4F908-CA18-49DF-9ECC-64537558D41A}" type="slidenum">
              <a:rPr lang="ru-RU" smtClean="0"/>
              <a:t>‹#›</a:t>
            </a:fld>
            <a:endParaRPr lang="ru-RU"/>
          </a:p>
        </p:txBody>
      </p:sp>
    </p:spTree>
    <p:extLst>
      <p:ext uri="{BB962C8B-B14F-4D97-AF65-F5344CB8AC3E}">
        <p14:creationId xmlns:p14="http://schemas.microsoft.com/office/powerpoint/2010/main" val="2773865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D0CE5519-4A04-48BA-8C0E-41903D23BECB}" type="datetimeFigureOut">
              <a:rPr lang="ru-RU" smtClean="0"/>
              <a:t>15.02.2022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8C4F908-CA18-49DF-9ECC-64537558D41A}" type="slidenum">
              <a:rPr lang="ru-RU" smtClean="0"/>
              <a:t>‹#›</a:t>
            </a:fld>
            <a:endParaRPr lang="ru-RU"/>
          </a:p>
        </p:txBody>
      </p:sp>
    </p:spTree>
    <p:extLst>
      <p:ext uri="{BB962C8B-B14F-4D97-AF65-F5344CB8AC3E}">
        <p14:creationId xmlns:p14="http://schemas.microsoft.com/office/powerpoint/2010/main" val="707271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CE5519-4A04-48BA-8C0E-41903D23BECB}" type="datetimeFigureOut">
              <a:rPr lang="ru-RU" smtClean="0"/>
              <a:t>15.02.2022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8C4F908-CA18-49DF-9ECC-64537558D41A}" type="slidenum">
              <a:rPr lang="ru-RU" smtClean="0"/>
              <a:t>‹#›</a:t>
            </a:fld>
            <a:endParaRPr lang="ru-RU"/>
          </a:p>
        </p:txBody>
      </p:sp>
    </p:spTree>
    <p:extLst>
      <p:ext uri="{BB962C8B-B14F-4D97-AF65-F5344CB8AC3E}">
        <p14:creationId xmlns:p14="http://schemas.microsoft.com/office/powerpoint/2010/main" val="30298408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BF66464-A2AD-4958-B5B0-F1C654D16581}"/>
              </a:ext>
            </a:extLst>
          </p:cNvPr>
          <p:cNvSpPr>
            <a:spLocks noGrp="1"/>
          </p:cNvSpPr>
          <p:nvPr>
            <p:ph type="subTitle" idx="1"/>
          </p:nvPr>
        </p:nvSpPr>
        <p:spPr>
          <a:xfrm>
            <a:off x="534100" y="2251410"/>
            <a:ext cx="9144000" cy="1655762"/>
          </a:xfrm>
        </p:spPr>
        <p:txBody>
          <a:bodyPr>
            <a:normAutofit fontScale="25000" lnSpcReduction="20000"/>
          </a:bodyPr>
          <a:lstStyle/>
          <a:p>
            <a:pPr algn="ctr">
              <a:lnSpc>
                <a:spcPct val="115000"/>
              </a:lnSpc>
              <a:spcAft>
                <a:spcPts val="1000"/>
              </a:spcAft>
            </a:pPr>
            <a:r>
              <a:rPr lang="en-US" sz="11200" dirty="0">
                <a:solidFill>
                  <a:srgbClr val="FF0000"/>
                </a:solidFill>
              </a:rPr>
              <a:t>MAVZU:</a:t>
            </a:r>
            <a:r>
              <a:rPr lang="en-US" sz="112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MEVA УА REZAYOR MEVA EKINLARI BELGILARINING O‘ZGARISHIGA OLIB KELUVCHI OMILLAR BILAN TANISHISH.</a:t>
            </a:r>
            <a:endParaRPr lang="ru-RU" sz="11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112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11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ru-RU" sz="4000" dirty="0">
              <a:solidFill>
                <a:srgbClr val="002060"/>
              </a:solidFill>
            </a:endParaRPr>
          </a:p>
        </p:txBody>
      </p:sp>
    </p:spTree>
    <p:extLst>
      <p:ext uri="{BB962C8B-B14F-4D97-AF65-F5344CB8AC3E}">
        <p14:creationId xmlns:p14="http://schemas.microsoft.com/office/powerpoint/2010/main" val="1683024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595597-C428-46A9-8A0A-AE480FEB736F}"/>
              </a:ext>
            </a:extLst>
          </p:cNvPr>
          <p:cNvSpPr>
            <a:spLocks noGrp="1"/>
          </p:cNvSpPr>
          <p:nvPr>
            <p:ph type="title"/>
          </p:nvPr>
        </p:nvSpPr>
        <p:spPr>
          <a:xfrm>
            <a:off x="243281" y="111962"/>
            <a:ext cx="9563449" cy="2421513"/>
          </a:xfrm>
        </p:spPr>
        <p:txBody>
          <a:bodyPr>
            <a:normAutofit fontScale="90000"/>
          </a:bodyPr>
          <a:lstStyle/>
          <a:p>
            <a:r>
              <a:rPr lang="en-US" sz="1800" b="0" i="0" dirty="0" err="1">
                <a:solidFill>
                  <a:srgbClr val="7030A0"/>
                </a:solidFill>
                <a:effectLst/>
                <a:latin typeface="Arial" panose="020B0604020202020204" pitchFamily="34" charset="0"/>
              </a:rPr>
              <a:t>Hozir</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olcha</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qorag‘at</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xo‘jag‘at</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malina</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yer</a:t>
            </a:r>
            <a:r>
              <a:rPr lang="en-US" sz="1800" b="0" i="0" dirty="0">
                <a:solidFill>
                  <a:srgbClr val="7030A0"/>
                </a:solidFill>
                <a:effectLst/>
                <a:latin typeface="Arial" panose="020B0604020202020204" pitchFamily="34" charset="0"/>
              </a:rPr>
              <a:t> tut, </a:t>
            </a:r>
            <a:r>
              <a:rPr lang="en-US" sz="1800" b="0" i="0" dirty="0" err="1">
                <a:solidFill>
                  <a:srgbClr val="7030A0"/>
                </a:solidFill>
                <a:effectLst/>
                <a:latin typeface="Arial" panose="020B0604020202020204" pitchFamily="34" charset="0"/>
              </a:rPr>
              <a:t>chernika</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kabi</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rezavor</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mevalar</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ayni</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pishgan</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palla</a:t>
            </a:r>
            <a:r>
              <a:rPr lang="en-US" sz="1800" b="0" i="0" dirty="0">
                <a:solidFill>
                  <a:srgbClr val="7030A0"/>
                </a:solidFill>
                <a:effectLst/>
                <a:latin typeface="Arial" panose="020B0604020202020204" pitchFamily="34" charset="0"/>
              </a:rPr>
              <a:t>. Bu </a:t>
            </a:r>
            <a:r>
              <a:rPr lang="en-US" sz="1800" b="0" i="0" dirty="0" err="1">
                <a:solidFill>
                  <a:srgbClr val="7030A0"/>
                </a:solidFill>
                <a:effectLst/>
                <a:latin typeface="Arial" panose="020B0604020202020204" pitchFamily="34" charset="0"/>
              </a:rPr>
              <a:t>kabi</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rezavor</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mevalar</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tabiat</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yaratgan</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eng</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foydali</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ne’matdir</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Ularda</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turli</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biologik</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faol</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moddalar</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ko‘p</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va</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tig‘iz</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Foydasiz</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moddalar</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esa</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deyarli</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yo‘q</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hisobi</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Shuning</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uchun</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bu</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turdagi</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mevalar</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G‘arbda</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superfud</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ya’ni</a:t>
            </a:r>
            <a:r>
              <a:rPr lang="en-US" sz="1800" b="0" i="0" dirty="0">
                <a:solidFill>
                  <a:srgbClr val="7030A0"/>
                </a:solidFill>
                <a:effectLst/>
                <a:latin typeface="Arial" panose="020B0604020202020204" pitchFamily="34" charset="0"/>
              </a:rPr>
              <a:t> ideal </a:t>
            </a:r>
            <a:r>
              <a:rPr lang="en-US" sz="1800" b="0" i="0" dirty="0" err="1">
                <a:solidFill>
                  <a:srgbClr val="7030A0"/>
                </a:solidFill>
                <a:effectLst/>
                <a:latin typeface="Arial" panose="020B0604020202020204" pitchFamily="34" charset="0"/>
              </a:rPr>
              <a:t>ne’mat</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sifatida</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qadrlanadi</a:t>
            </a:r>
            <a:r>
              <a:rPr lang="en-US" sz="1800" b="0" i="0" dirty="0">
                <a:solidFill>
                  <a:srgbClr val="7030A0"/>
                </a:solidFill>
                <a:effectLst/>
                <a:latin typeface="Arial" panose="020B0604020202020204" pitchFamily="34" charset="0"/>
              </a:rPr>
              <a:t>.</a:t>
            </a:r>
            <a:br>
              <a:rPr lang="en-US" sz="1800" b="0" i="0" dirty="0">
                <a:solidFill>
                  <a:srgbClr val="7030A0"/>
                </a:solidFill>
                <a:effectLst/>
                <a:latin typeface="Arial" panose="020B0604020202020204" pitchFamily="34" charset="0"/>
              </a:rPr>
            </a:br>
            <a:r>
              <a:rPr lang="en-US" sz="1800" b="0" i="0" dirty="0" err="1">
                <a:solidFill>
                  <a:srgbClr val="7030A0"/>
                </a:solidFill>
                <a:effectLst/>
                <a:latin typeface="Arial" panose="020B0604020202020204" pitchFamily="34" charset="0"/>
              </a:rPr>
              <a:t>Olimlar</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bunday</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mevalarni</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tibbiy</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dori-darmonlarga</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teng</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qo‘yishadi</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Chunki</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ular</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xolesterinni</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kamaytiradi</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qon</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tomirlarni</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aterosklerozdan</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himoyalaydi</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qand</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xastaligida</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shifo</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beradi</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saraton</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rivoj</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olishiga</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to‘sqinlik</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qiladi</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ayrim</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turdagi</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o‘sma</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hujayralariga</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qiron</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keltiradi</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Xullas</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rezavor</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mevalarning</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afzalliklari</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ilmiy</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tadqiqotlarda</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tasdig‘ini</a:t>
            </a:r>
            <a:r>
              <a:rPr lang="en-US" sz="1800" b="0" i="0" dirty="0">
                <a:solidFill>
                  <a:srgbClr val="7030A0"/>
                </a:solidFill>
                <a:effectLst/>
                <a:latin typeface="Arial" panose="020B0604020202020204" pitchFamily="34" charset="0"/>
              </a:rPr>
              <a:t> </a:t>
            </a:r>
            <a:r>
              <a:rPr lang="en-US" sz="1800" b="0" i="0" dirty="0" err="1">
                <a:solidFill>
                  <a:srgbClr val="7030A0"/>
                </a:solidFill>
                <a:effectLst/>
                <a:latin typeface="Arial" panose="020B0604020202020204" pitchFamily="34" charset="0"/>
              </a:rPr>
              <a:t>topgan</a:t>
            </a:r>
            <a:r>
              <a:rPr lang="en-US" sz="1800" b="0" i="0" dirty="0">
                <a:solidFill>
                  <a:srgbClr val="7030A0"/>
                </a:solidFill>
                <a:effectLst/>
                <a:latin typeface="Arial" panose="020B0604020202020204" pitchFamily="34" charset="0"/>
              </a:rPr>
              <a:t>.</a:t>
            </a:r>
            <a:br>
              <a:rPr lang="en-US" sz="1800" b="0" i="0" dirty="0">
                <a:solidFill>
                  <a:srgbClr val="7030A0"/>
                </a:solidFill>
                <a:effectLst/>
                <a:latin typeface="Arial" panose="020B0604020202020204" pitchFamily="34" charset="0"/>
              </a:rPr>
            </a:br>
            <a:endParaRPr lang="ru-RU" sz="1800" dirty="0">
              <a:solidFill>
                <a:srgbClr val="7030A0"/>
              </a:solidFill>
            </a:endParaRPr>
          </a:p>
        </p:txBody>
      </p:sp>
      <p:pic>
        <p:nvPicPr>
          <p:cNvPr id="1026" name="Picture 2">
            <a:extLst>
              <a:ext uri="{FF2B5EF4-FFF2-40B4-BE49-F238E27FC236}">
                <a16:creationId xmlns:a16="http://schemas.microsoft.com/office/drawing/2014/main" id="{59E4DB09-9CA2-47D9-9E06-D95526E8182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04969" y="2306971"/>
            <a:ext cx="6165908" cy="4353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8865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5EB745-5F61-4DF0-B5FC-B19247DD7123}"/>
              </a:ext>
            </a:extLst>
          </p:cNvPr>
          <p:cNvSpPr>
            <a:spLocks noGrp="1"/>
          </p:cNvSpPr>
          <p:nvPr>
            <p:ph type="title"/>
          </p:nvPr>
        </p:nvSpPr>
        <p:spPr>
          <a:xfrm>
            <a:off x="167780" y="103573"/>
            <a:ext cx="9454392" cy="2320845"/>
          </a:xfrm>
        </p:spPr>
        <p:txBody>
          <a:bodyPr>
            <a:noAutofit/>
          </a:bodyPr>
          <a:lstStyle/>
          <a:p>
            <a:r>
              <a:rPr lang="en-US" sz="1600" b="0" i="0" dirty="0" err="1">
                <a:solidFill>
                  <a:srgbClr val="7030A0"/>
                </a:solidFill>
                <a:effectLst/>
                <a:latin typeface="Arial" panose="020B0604020202020204" pitchFamily="34" charset="0"/>
              </a:rPr>
              <a:t>Odamlar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meva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va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rezavorlarni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ko‘pincha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taomdan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so‘ng</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iste’mol</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qilishga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odatlanishgan</a:t>
            </a:r>
            <a:r>
              <a:rPr lang="en-US" sz="1600" b="0" i="0" dirty="0">
                <a:solidFill>
                  <a:srgbClr val="7030A0"/>
                </a:solidFill>
                <a:effectLst/>
                <a:latin typeface="Arial" panose="020B0604020202020204" pitchFamily="34" charset="0"/>
              </a:rPr>
              <a:t>, — </a:t>
            </a:r>
            <a:r>
              <a:rPr lang="en-US" sz="1600" b="0" i="0" dirty="0" err="1">
                <a:solidFill>
                  <a:srgbClr val="7030A0"/>
                </a:solidFill>
                <a:effectLst/>
                <a:latin typeface="Arial" panose="020B0604020202020204" pitchFamily="34" charset="0"/>
              </a:rPr>
              <a:t>deydi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endokrinolog</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shifokor</a:t>
            </a:r>
            <a:r>
              <a:rPr lang="en-US" sz="1600" b="0" i="0" dirty="0">
                <a:solidFill>
                  <a:srgbClr val="7030A0"/>
                </a:solidFill>
                <a:effectLst/>
                <a:latin typeface="Arial" panose="020B0604020202020204" pitchFamily="34" charset="0"/>
              </a:rPr>
              <a:t> M. </a:t>
            </a:r>
            <a:r>
              <a:rPr lang="en-US" sz="1600" b="0" i="0" dirty="0" err="1">
                <a:solidFill>
                  <a:srgbClr val="7030A0"/>
                </a:solidFill>
                <a:effectLst/>
                <a:latin typeface="Arial" panose="020B0604020202020204" pitchFamily="34" charset="0"/>
              </a:rPr>
              <a:t>Bogomolov</a:t>
            </a:r>
            <a:r>
              <a:rPr lang="en-US" sz="1600" b="0" i="0" dirty="0">
                <a:solidFill>
                  <a:srgbClr val="7030A0"/>
                </a:solidFill>
                <a:effectLst/>
                <a:latin typeface="Arial" panose="020B0604020202020204" pitchFamily="34" charset="0"/>
              </a:rPr>
              <a:t>. — Bu </a:t>
            </a:r>
            <a:r>
              <a:rPr lang="en-US" sz="1600" b="0" i="0" dirty="0" err="1">
                <a:solidFill>
                  <a:srgbClr val="7030A0"/>
                </a:solidFill>
                <a:effectLst/>
                <a:latin typeface="Arial" panose="020B0604020202020204" pitchFamily="34" charset="0"/>
              </a:rPr>
              <a:t>noto‘g‘ri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Ularni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salatlar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kabi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ovqatlanishdan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avval</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iste’mol</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qilish</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organizm</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uchun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foydali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Yengil</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tamaddi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uchun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suzma</a:t>
            </a:r>
            <a:r>
              <a:rPr lang="en-US" sz="1600" b="0" i="0" dirty="0">
                <a:solidFill>
                  <a:srgbClr val="7030A0"/>
                </a:solidFill>
                <a:effectLst/>
                <a:latin typeface="Arial" panose="020B0604020202020204" pitchFamily="34" charset="0"/>
              </a:rPr>
              <a:t>-tvorog </a:t>
            </a:r>
            <a:r>
              <a:rPr lang="en-US" sz="1600" b="0" i="0" dirty="0" err="1">
                <a:solidFill>
                  <a:srgbClr val="7030A0"/>
                </a:solidFill>
                <a:effectLst/>
                <a:latin typeface="Arial" panose="020B0604020202020204" pitchFamily="34" charset="0"/>
              </a:rPr>
              <a:t>yoki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qatiq</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mahsulotlari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bilan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qo‘shib</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yeyish</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yanada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foydali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Negaki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birinchidan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rezavor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mevalar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pektin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moddasiga</a:t>
            </a:r>
            <a:r>
              <a:rPr lang="en-US" sz="1600" b="0" i="0" dirty="0">
                <a:solidFill>
                  <a:srgbClr val="7030A0"/>
                </a:solidFill>
                <a:effectLst/>
                <a:latin typeface="Arial" panose="020B0604020202020204" pitchFamily="34" charset="0"/>
              </a:rPr>
              <a:t> boy. Agar </a:t>
            </a:r>
            <a:r>
              <a:rPr lang="en-US" sz="1600" b="0" i="0" dirty="0" err="1">
                <a:solidFill>
                  <a:srgbClr val="7030A0"/>
                </a:solidFill>
                <a:effectLst/>
                <a:latin typeface="Arial" panose="020B0604020202020204" pitchFamily="34" charset="0"/>
              </a:rPr>
              <a:t>taomdan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avval</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iste’mol</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qilinsa</a:t>
            </a:r>
            <a:r>
              <a:rPr lang="en-US" sz="1600" b="0" i="0" dirty="0">
                <a:solidFill>
                  <a:srgbClr val="7030A0"/>
                </a:solidFill>
                <a:effectLst/>
                <a:latin typeface="Arial" panose="020B0604020202020204" pitchFamily="34" charset="0"/>
              </a:rPr>
              <a:t>, u </a:t>
            </a:r>
            <a:r>
              <a:rPr lang="en-US" sz="1600" b="0" i="0" dirty="0" err="1">
                <a:solidFill>
                  <a:srgbClr val="7030A0"/>
                </a:solidFill>
                <a:effectLst/>
                <a:latin typeface="Arial" panose="020B0604020202020204" pitchFamily="34" charset="0"/>
              </a:rPr>
              <a:t>xolesterin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yog‘lar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va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ayrim</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zararli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moddalarning</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organizmga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taom</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bilan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birga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singishiga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to‘sqinlik</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qiladi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Ikkinchidan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ko‘pgina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rezavor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mevalar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tarkibida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qand</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va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uglevodlar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organizmga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singishini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me’yorga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soluvchi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moddalar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mavjud</a:t>
            </a:r>
            <a:r>
              <a:rPr lang="en-US" sz="1600" b="0" i="0" dirty="0">
                <a:solidFill>
                  <a:srgbClr val="7030A0"/>
                </a:solidFill>
                <a:effectLst/>
                <a:latin typeface="Arial" panose="020B0604020202020204" pitchFamily="34" charset="0"/>
              </a:rPr>
              <a:t>. Agar </a:t>
            </a:r>
            <a:r>
              <a:rPr lang="en-US" sz="1600" b="0" i="0" dirty="0" err="1">
                <a:solidFill>
                  <a:srgbClr val="7030A0"/>
                </a:solidFill>
                <a:effectLst/>
                <a:latin typeface="Arial" panose="020B0604020202020204" pitchFamily="34" charset="0"/>
              </a:rPr>
              <a:t>ular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taomdan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so‘ng</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iste’mol</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qilinsa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xolesterin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va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uglevodlarning</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qonga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so‘rilishini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to‘xtatishga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ulgurmaydi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jag‘at</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malina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tarkibida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salitsil</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kislotasining</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ko‘pligi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mazkur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gormonning</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faolligini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oshiradi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Yertut</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maymunjon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qulupnay</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tarkibidagi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ayrim</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moddalar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qand</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xastaligini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davolashda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faol</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qo‘llanadigan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biguanid</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dorilari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kabi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ta’sirga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ega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Ko‘plab</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rezavor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mevalar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tarkibida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kaliy</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va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magniyning</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zarur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miqdorda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mavjudligi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organizmda</a:t>
            </a:r>
            <a:r>
              <a:rPr lang="en-US" sz="1600" b="0" i="0" dirty="0">
                <a:solidFill>
                  <a:srgbClr val="7030A0"/>
                </a:solidFill>
                <a:effectLst/>
                <a:latin typeface="Arial" panose="020B0604020202020204" pitchFamily="34" charset="0"/>
              </a:rPr>
              <a:t> insulin </a:t>
            </a:r>
            <a:r>
              <a:rPr lang="en-US" sz="1600" b="0" i="0" dirty="0" err="1">
                <a:solidFill>
                  <a:srgbClr val="7030A0"/>
                </a:solidFill>
                <a:effectLst/>
                <a:latin typeface="Arial" panose="020B0604020202020204" pitchFamily="34" charset="0"/>
              </a:rPr>
              <a:t>ishlab</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chiqilishiga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zamin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yaratadi</a:t>
            </a:r>
            <a:r>
              <a:rPr lang="en-US" sz="1600" b="0" i="0" dirty="0">
                <a:solidFill>
                  <a:srgbClr val="7030A0"/>
                </a:solidFill>
                <a:effectLst/>
                <a:latin typeface="Arial" panose="020B0604020202020204" pitchFamily="34" charset="0"/>
              </a:rPr>
              <a:t>. </a:t>
            </a:r>
            <a:br>
              <a:rPr lang="en-US" sz="1600" b="0" i="0" dirty="0">
                <a:solidFill>
                  <a:srgbClr val="7030A0"/>
                </a:solidFill>
                <a:effectLst/>
                <a:latin typeface="Arial" panose="020B0604020202020204" pitchFamily="34" charset="0"/>
              </a:rPr>
            </a:br>
            <a:endParaRPr lang="ru-RU" sz="1600" dirty="0">
              <a:solidFill>
                <a:srgbClr val="7030A0"/>
              </a:solidFill>
            </a:endParaRPr>
          </a:p>
        </p:txBody>
      </p:sp>
      <p:pic>
        <p:nvPicPr>
          <p:cNvPr id="6" name="Объект 5">
            <a:extLst>
              <a:ext uri="{FF2B5EF4-FFF2-40B4-BE49-F238E27FC236}">
                <a16:creationId xmlns:a16="http://schemas.microsoft.com/office/drawing/2014/main" id="{A76B5807-A65B-4E09-BDD5-E39B930BBB7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1820411" y="3212983"/>
            <a:ext cx="6837028" cy="35414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9061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6C00C9-AD7F-45B0-95C8-1A589A89C28B}"/>
              </a:ext>
            </a:extLst>
          </p:cNvPr>
          <p:cNvSpPr>
            <a:spLocks noGrp="1"/>
          </p:cNvSpPr>
          <p:nvPr>
            <p:ph type="title"/>
          </p:nvPr>
        </p:nvSpPr>
        <p:spPr>
          <a:xfrm>
            <a:off x="192947" y="120351"/>
            <a:ext cx="9647339" cy="2438291"/>
          </a:xfrm>
        </p:spPr>
        <p:txBody>
          <a:bodyPr>
            <a:noAutofit/>
          </a:bodyPr>
          <a:lstStyle/>
          <a:p>
            <a:r>
              <a:rPr lang="en-US" sz="1600" b="0" i="0" dirty="0" err="1">
                <a:solidFill>
                  <a:srgbClr val="7030A0"/>
                </a:solidFill>
                <a:effectLst/>
                <a:latin typeface="Arial" panose="020B0604020202020204" pitchFamily="34" charset="0"/>
              </a:rPr>
              <a:t>Aslida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har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qanday</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rezavor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meva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foydali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Biroq</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ayrimlari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juda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foydali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Masalan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bu</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jihatdan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qora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qorag‘at</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qizil</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va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oq</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qorag‘atdan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ustun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turadi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Qizil</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xo‘jag‘at</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och</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ranglisidan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ko‘kimtir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olxo‘ri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va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qora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rangli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gilos</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sariq</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ranglisidan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ko‘ra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foydali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moddalarga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boyroq</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Mevalardagi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nordon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va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taxir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ta’m</a:t>
            </a:r>
            <a:r>
              <a:rPr lang="en-US" sz="1600" b="0" i="0" dirty="0">
                <a:solidFill>
                  <a:srgbClr val="7030A0"/>
                </a:solidFill>
                <a:effectLst/>
                <a:latin typeface="Arial" panose="020B0604020202020204" pitchFamily="34" charset="0"/>
              </a:rPr>
              <a:t> ham </a:t>
            </a:r>
            <a:r>
              <a:rPr lang="en-US" sz="1600" b="0" i="0" dirty="0" err="1">
                <a:solidFill>
                  <a:srgbClr val="7030A0"/>
                </a:solidFill>
                <a:effectLst/>
                <a:latin typeface="Arial" panose="020B0604020202020204" pitchFamily="34" charset="0"/>
              </a:rPr>
              <a:t>ularning</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foydali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ekanidan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dalolatdir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Shuning</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uchun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oddiy</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olcha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hammavaqt</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yirik</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va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shirin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gilosdan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ko‘ra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foydali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Ayni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chog‘da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gilosning</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o‘zida</a:t>
            </a:r>
            <a:r>
              <a:rPr lang="en-US" sz="1600" b="0" i="0" dirty="0">
                <a:solidFill>
                  <a:srgbClr val="7030A0"/>
                </a:solidFill>
                <a:effectLst/>
                <a:latin typeface="Arial" panose="020B0604020202020204" pitchFamily="34" charset="0"/>
              </a:rPr>
              <a:t> ham </a:t>
            </a:r>
            <a:r>
              <a:rPr lang="en-US" sz="1600" b="0" i="0" dirty="0" err="1">
                <a:solidFill>
                  <a:srgbClr val="7030A0"/>
                </a:solidFill>
                <a:effectLst/>
                <a:latin typeface="Arial" panose="020B0604020202020204" pitchFamily="34" charset="0"/>
              </a:rPr>
              <a:t>foydali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moddalar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behisob</a:t>
            </a:r>
            <a:r>
              <a:rPr lang="en-US" sz="1600" b="0" i="0" dirty="0">
                <a:solidFill>
                  <a:srgbClr val="7030A0"/>
                </a:solidFill>
                <a:effectLst/>
                <a:latin typeface="Arial" panose="020B0604020202020204" pitchFamily="34" charset="0"/>
              </a:rPr>
              <a:t>.</a:t>
            </a:r>
            <a:br>
              <a:rPr lang="en-US" sz="1600" b="0" i="0" dirty="0">
                <a:solidFill>
                  <a:srgbClr val="7030A0"/>
                </a:solidFill>
                <a:effectLst/>
                <a:latin typeface="Arial" panose="020B0604020202020204" pitchFamily="34" charset="0"/>
              </a:rPr>
            </a:br>
            <a:r>
              <a:rPr lang="en-US" sz="1600" b="0" i="0" dirty="0" err="1">
                <a:solidFill>
                  <a:srgbClr val="7030A0"/>
                </a:solidFill>
                <a:effectLst/>
                <a:latin typeface="Arial" panose="020B0604020202020204" pitchFamily="34" charset="0"/>
              </a:rPr>
              <a:t>Hozir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mavsumiy</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tarmevalar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ko‘pligi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uchun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ular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kunlik</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taomlar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ro‘yxatidan</a:t>
            </a:r>
            <a:r>
              <a:rPr lang="en-US" sz="1600" b="0" i="0" dirty="0">
                <a:solidFill>
                  <a:srgbClr val="7030A0"/>
                </a:solidFill>
                <a:effectLst/>
                <a:latin typeface="Arial" panose="020B0604020202020204" pitchFamily="34" charset="0"/>
              </a:rPr>
              <a:t> joy </a:t>
            </a:r>
            <a:r>
              <a:rPr lang="en-US" sz="1600" b="0" i="0" dirty="0" err="1">
                <a:solidFill>
                  <a:srgbClr val="7030A0"/>
                </a:solidFill>
                <a:effectLst/>
                <a:latin typeface="Arial" panose="020B0604020202020204" pitchFamily="34" charset="0"/>
              </a:rPr>
              <a:t>olishi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kerak</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Kamida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kuniga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bir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hovuch</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turli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rezavor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mevalar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iste’mol</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qilish</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kerak</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Ularning</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turi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qancha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ko‘p</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bo‘lsa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shuncha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yaxshi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Mavsum</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o‘tgandan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so‘ng</a:t>
            </a:r>
            <a:r>
              <a:rPr lang="en-US" sz="1600" b="0" i="0" dirty="0">
                <a:solidFill>
                  <a:srgbClr val="7030A0"/>
                </a:solidFill>
                <a:effectLst/>
                <a:latin typeface="Arial" panose="020B0604020202020204" pitchFamily="34" charset="0"/>
              </a:rPr>
              <a:t> ham </a:t>
            </a:r>
            <a:r>
              <a:rPr lang="en-US" sz="1600" b="0" i="0" dirty="0" err="1">
                <a:solidFill>
                  <a:srgbClr val="7030A0"/>
                </a:solidFill>
                <a:effectLst/>
                <a:latin typeface="Arial" panose="020B0604020202020204" pitchFamily="34" charset="0"/>
              </a:rPr>
              <a:t>rezavorlarni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unutib</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yubormang</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Harorat</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ostida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ishlov</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berilmagan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muzlatilgan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va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quritilgan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tarmevalar</a:t>
            </a:r>
            <a:r>
              <a:rPr lang="en-US" sz="1600" b="0" i="0" dirty="0">
                <a:solidFill>
                  <a:srgbClr val="7030A0"/>
                </a:solidFill>
                <a:effectLst/>
                <a:latin typeface="Arial" panose="020B0604020202020204" pitchFamily="34" charset="0"/>
              </a:rPr>
              <a:t> ham </a:t>
            </a:r>
            <a:r>
              <a:rPr lang="en-US" sz="1600" b="0" i="0" dirty="0" err="1">
                <a:solidFill>
                  <a:srgbClr val="7030A0"/>
                </a:solidFill>
                <a:effectLst/>
                <a:latin typeface="Arial" panose="020B0604020202020204" pitchFamily="34" charset="0"/>
              </a:rPr>
              <a:t>foydali</a:t>
            </a:r>
            <a:r>
              <a:rPr lang="en-US" sz="1600" b="0" i="0" dirty="0">
                <a:solidFill>
                  <a:srgbClr val="7030A0"/>
                </a:solidFill>
                <a:effectLst/>
                <a:latin typeface="Arial" panose="020B0604020202020204" pitchFamily="34" charset="0"/>
              </a:rPr>
              <a:t>.</a:t>
            </a:r>
            <a:br>
              <a:rPr lang="en-US" sz="1600" b="0" i="0" dirty="0">
                <a:solidFill>
                  <a:srgbClr val="7030A0"/>
                </a:solidFill>
                <a:effectLst/>
                <a:latin typeface="Arial" panose="020B0604020202020204" pitchFamily="34" charset="0"/>
              </a:rPr>
            </a:br>
            <a:endParaRPr lang="ru-RU" sz="1600" dirty="0">
              <a:solidFill>
                <a:srgbClr val="7030A0"/>
              </a:solidFill>
            </a:endParaRPr>
          </a:p>
        </p:txBody>
      </p:sp>
      <p:pic>
        <p:nvPicPr>
          <p:cNvPr id="2054" name="Picture 6">
            <a:extLst>
              <a:ext uri="{FF2B5EF4-FFF2-40B4-BE49-F238E27FC236}">
                <a16:creationId xmlns:a16="http://schemas.microsoft.com/office/drawing/2014/main" id="{3D8166D5-EE7C-4B6C-92BA-D43141A4F80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02297" y="2483141"/>
            <a:ext cx="6635692" cy="42545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8772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938110-6134-46E1-BB1D-0C390A9C1255}"/>
              </a:ext>
            </a:extLst>
          </p:cNvPr>
          <p:cNvSpPr>
            <a:spLocks noGrp="1"/>
          </p:cNvSpPr>
          <p:nvPr>
            <p:ph type="title"/>
          </p:nvPr>
        </p:nvSpPr>
        <p:spPr>
          <a:xfrm>
            <a:off x="125835" y="103573"/>
            <a:ext cx="9638950" cy="2657337"/>
          </a:xfrm>
        </p:spPr>
        <p:txBody>
          <a:bodyPr>
            <a:noAutofit/>
          </a:bodyPr>
          <a:lstStyle/>
          <a:p>
            <a:r>
              <a:rPr lang="en-US" sz="1600" b="0" i="0" dirty="0" err="1">
                <a:solidFill>
                  <a:srgbClr val="7030A0"/>
                </a:solidFill>
                <a:effectLst/>
                <a:latin typeface="Arial" panose="020B0604020202020204" pitchFamily="34" charset="0"/>
              </a:rPr>
              <a:t>Rezavor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mevalarni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tushlik</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payti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birinchi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taom</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sifatida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iste’mol</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qilishda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hikmat</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ko‘p</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Chrianteli</a:t>
            </a:r>
            <a:r>
              <a:rPr lang="en-US" sz="1600" b="0" i="0" dirty="0">
                <a:solidFill>
                  <a:srgbClr val="7030A0"/>
                </a:solidFill>
                <a:effectLst/>
                <a:latin typeface="Arial" panose="020B0604020202020204" pitchFamily="34" charset="0"/>
              </a:rPr>
              <a:t> deb </a:t>
            </a:r>
            <a:r>
              <a:rPr lang="en-US" sz="1600" b="0" i="0" dirty="0" err="1">
                <a:solidFill>
                  <a:srgbClr val="7030A0"/>
                </a:solidFill>
                <a:effectLst/>
                <a:latin typeface="Arial" panose="020B0604020202020204" pitchFamily="34" charset="0"/>
              </a:rPr>
              <a:t>ataladigan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gruzincha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sho‘rva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bunga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misoldir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Unga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asosan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olcha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ba’zan</a:t>
            </a:r>
            <a:r>
              <a:rPr lang="en-US" sz="1600" b="0" i="0" dirty="0">
                <a:solidFill>
                  <a:srgbClr val="7030A0"/>
                </a:solidFill>
                <a:effectLst/>
                <a:latin typeface="Arial" panose="020B0604020202020204" pitchFamily="34" charset="0"/>
              </a:rPr>
              <a:t> tkemali, </a:t>
            </a:r>
            <a:r>
              <a:rPr lang="en-US" sz="1600" b="0" i="0" dirty="0" err="1">
                <a:solidFill>
                  <a:srgbClr val="7030A0"/>
                </a:solidFill>
                <a:effectLst/>
                <a:latin typeface="Arial" panose="020B0604020202020204" pitchFamily="34" charset="0"/>
              </a:rPr>
              <a:t>maymunjon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yoki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boshqa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tarmevalar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bulardan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tashqari</a:t>
            </a:r>
            <a:r>
              <a:rPr lang="en-US" sz="1600" b="0" i="0" dirty="0">
                <a:solidFill>
                  <a:srgbClr val="7030A0"/>
                </a:solidFill>
                <a:effectLst/>
                <a:latin typeface="Arial" panose="020B0604020202020204" pitchFamily="34" charset="0"/>
              </a:rPr>
              <a:t>, bosh </a:t>
            </a:r>
            <a:r>
              <a:rPr lang="en-US" sz="1600" b="0" i="0" dirty="0" err="1">
                <a:solidFill>
                  <a:srgbClr val="7030A0"/>
                </a:solidFill>
                <a:effectLst/>
                <a:latin typeface="Arial" panose="020B0604020202020204" pitchFamily="34" charset="0"/>
              </a:rPr>
              <a:t>piyoz</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bodring</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ko‘katlar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va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sarimsoq</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piyoz</a:t>
            </a:r>
            <a:r>
              <a:rPr lang="en-US" sz="1600" b="0" i="0" dirty="0">
                <a:solidFill>
                  <a:srgbClr val="7030A0"/>
                </a:solidFill>
                <a:effectLst/>
                <a:latin typeface="Arial" panose="020B0604020202020204" pitchFamily="34" charset="0"/>
              </a:rPr>
              <a:t> ham </a:t>
            </a:r>
            <a:r>
              <a:rPr lang="en-US" sz="1600" b="0" i="0" dirty="0" err="1">
                <a:solidFill>
                  <a:srgbClr val="7030A0"/>
                </a:solidFill>
                <a:effectLst/>
                <a:latin typeface="Arial" panose="020B0604020202020204" pitchFamily="34" charset="0"/>
              </a:rPr>
              <a:t>solinadi</a:t>
            </a:r>
            <a:r>
              <a:rPr lang="en-US" sz="1600" b="0" i="0" dirty="0">
                <a:solidFill>
                  <a:srgbClr val="7030A0"/>
                </a:solidFill>
                <a:effectLst/>
                <a:latin typeface="Arial" panose="020B0604020202020204" pitchFamily="34" charset="0"/>
              </a:rPr>
              <a:t>.</a:t>
            </a:r>
            <a:br>
              <a:rPr lang="en-US" sz="1600" b="0" i="0" dirty="0">
                <a:solidFill>
                  <a:srgbClr val="7030A0"/>
                </a:solidFill>
                <a:effectLst/>
                <a:latin typeface="Arial" panose="020B0604020202020204" pitchFamily="34" charset="0"/>
              </a:rPr>
            </a:br>
            <a:r>
              <a:rPr lang="en-US" sz="1600" b="0" i="0" dirty="0">
                <a:solidFill>
                  <a:srgbClr val="7030A0"/>
                </a:solidFill>
                <a:effectLst/>
                <a:latin typeface="Arial" panose="020B0604020202020204" pitchFamily="34" charset="0"/>
              </a:rPr>
              <a:t>Yap-</a:t>
            </a:r>
            <a:r>
              <a:rPr lang="en-US" sz="1600" b="0" i="0" dirty="0" err="1">
                <a:solidFill>
                  <a:srgbClr val="7030A0"/>
                </a:solidFill>
                <a:effectLst/>
                <a:latin typeface="Arial" panose="020B0604020202020204" pitchFamily="34" charset="0"/>
              </a:rPr>
              <a:t>yangi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tarmevalardan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kompot</a:t>
            </a:r>
            <a:r>
              <a:rPr lang="en-US" sz="1600" b="0" i="0" dirty="0">
                <a:solidFill>
                  <a:srgbClr val="7030A0"/>
                </a:solidFill>
                <a:effectLst/>
                <a:latin typeface="Arial" panose="020B0604020202020204" pitchFamily="34" charset="0"/>
              </a:rPr>
              <a:t>-sharbat </a:t>
            </a:r>
            <a:r>
              <a:rPr lang="en-US" sz="1600" b="0" i="0" dirty="0" err="1">
                <a:solidFill>
                  <a:srgbClr val="7030A0"/>
                </a:solidFill>
                <a:effectLst/>
                <a:latin typeface="Arial" panose="020B0604020202020204" pitchFamily="34" charset="0"/>
              </a:rPr>
              <a:t>tayyorlab</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iste’mol</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qilishni</a:t>
            </a:r>
            <a:r>
              <a:rPr lang="en-US" sz="1600" b="0" i="0" dirty="0">
                <a:solidFill>
                  <a:srgbClr val="7030A0"/>
                </a:solidFill>
                <a:effectLst/>
                <a:latin typeface="Arial" panose="020B0604020202020204" pitchFamily="34" charset="0"/>
              </a:rPr>
              <a:t> ham </a:t>
            </a:r>
            <a:r>
              <a:rPr lang="en-US" sz="1600" b="0" i="0" dirty="0" err="1">
                <a:solidFill>
                  <a:srgbClr val="7030A0"/>
                </a:solidFill>
                <a:effectLst/>
                <a:latin typeface="Arial" panose="020B0604020202020204" pitchFamily="34" charset="0"/>
              </a:rPr>
              <a:t>unutmang</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Faqat</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uni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to‘g‘ri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tayyorlashga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e’tibor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bering</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Buning</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uchun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rezavor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tarmevalarni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qaynatish</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shart</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emas</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Yaxshisi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termosga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shu</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mevalardan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solib</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ustidan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qaynoq</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suv</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quyib</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oqshomdan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ertalabgacha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saqlang</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Odatdagi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mavsumiy</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tarmevalarga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na’matak</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va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do‘lana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shakar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o‘rniga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esa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stiviya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o‘simligi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yaproqlari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yoki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uning</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tolqonini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solgan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ma’qul</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Stiviya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giyohi</a:t>
            </a:r>
            <a:r>
              <a:rPr lang="en-US" sz="1600" b="0" i="0" dirty="0">
                <a:solidFill>
                  <a:srgbClr val="7030A0"/>
                </a:solidFill>
                <a:effectLst/>
                <a:latin typeface="Arial" panose="020B0604020202020204" pitchFamily="34" charset="0"/>
              </a:rPr>
              <a:t> ham </a:t>
            </a:r>
            <a:r>
              <a:rPr lang="en-US" sz="1600" b="0" i="0" dirty="0" err="1">
                <a:solidFill>
                  <a:srgbClr val="7030A0"/>
                </a:solidFill>
                <a:effectLst/>
                <a:latin typeface="Arial" panose="020B0604020202020204" pitchFamily="34" charset="0"/>
              </a:rPr>
              <a:t>shirin</a:t>
            </a:r>
            <a:r>
              <a:rPr lang="en-US" sz="1600" b="0" i="0" dirty="0">
                <a:solidFill>
                  <a:srgbClr val="7030A0"/>
                </a:solidFill>
                <a:effectLst/>
                <a:latin typeface="Arial" panose="020B0604020202020204" pitchFamily="34" charset="0"/>
              </a:rPr>
              <a:t>, ham </a:t>
            </a:r>
            <a:r>
              <a:rPr lang="en-US" sz="1600" b="0" i="0" dirty="0" err="1">
                <a:solidFill>
                  <a:srgbClr val="7030A0"/>
                </a:solidFill>
                <a:effectLst/>
                <a:latin typeface="Arial" panose="020B0604020202020204" pitchFamily="34" charset="0"/>
              </a:rPr>
              <a:t>yengil</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hazm</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bo‘ladigan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uglevodlarga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ega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emas</a:t>
            </a:r>
            <a:r>
              <a:rPr lang="en-US" sz="1600" b="0" i="0" dirty="0">
                <a:solidFill>
                  <a:srgbClr val="7030A0"/>
                </a:solidFill>
                <a:effectLst/>
                <a:latin typeface="Arial" panose="020B0604020202020204" pitchFamily="34" charset="0"/>
              </a:rPr>
              <a:t>.</a:t>
            </a:r>
            <a:br>
              <a:rPr lang="en-US" sz="1600" b="0" i="0" dirty="0">
                <a:solidFill>
                  <a:srgbClr val="7030A0"/>
                </a:solidFill>
                <a:effectLst/>
                <a:latin typeface="Arial" panose="020B0604020202020204" pitchFamily="34" charset="0"/>
              </a:rPr>
            </a:br>
            <a:r>
              <a:rPr lang="en-US" sz="1600" b="0" i="0" dirty="0" err="1">
                <a:solidFill>
                  <a:srgbClr val="7030A0"/>
                </a:solidFill>
                <a:effectLst/>
                <a:latin typeface="Arial" panose="020B0604020202020204" pitchFamily="34" charset="0"/>
              </a:rPr>
              <a:t>Hatto</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qand</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kasaliga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uchraganlar</a:t>
            </a:r>
            <a:r>
              <a:rPr lang="en-US" sz="1600" b="0" i="0" dirty="0">
                <a:solidFill>
                  <a:srgbClr val="7030A0"/>
                </a:solidFill>
                <a:effectLst/>
                <a:latin typeface="Arial" panose="020B0604020202020204" pitchFamily="34" charset="0"/>
              </a:rPr>
              <a:t> ham </a:t>
            </a:r>
            <a:r>
              <a:rPr lang="en-US" sz="1600" b="0" i="0" dirty="0" err="1">
                <a:solidFill>
                  <a:srgbClr val="7030A0"/>
                </a:solidFill>
                <a:effectLst/>
                <a:latin typeface="Arial" panose="020B0604020202020204" pitchFamily="34" charset="0"/>
              </a:rPr>
              <a:t>rezavor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mevalardan</a:t>
            </a:r>
            <a:r>
              <a:rPr lang="en-US" sz="1600" b="0" i="0" dirty="0">
                <a:solidFill>
                  <a:srgbClr val="7030A0"/>
                </a:solidFill>
                <a:effectLst/>
                <a:latin typeface="Arial" panose="020B0604020202020204" pitchFamily="34" charset="0"/>
              </a:rPr>
              <a:t> bosh </a:t>
            </a:r>
            <a:r>
              <a:rPr lang="en-US" sz="1600" b="0" i="0" dirty="0" err="1">
                <a:solidFill>
                  <a:srgbClr val="7030A0"/>
                </a:solidFill>
                <a:effectLst/>
                <a:latin typeface="Arial" panose="020B0604020202020204" pitchFamily="34" charset="0"/>
              </a:rPr>
              <a:t>tortmasligi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kerak</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Ularning</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tarkibida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qand</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moddasi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bo‘lsa</a:t>
            </a:r>
            <a:r>
              <a:rPr lang="en-US" sz="1600" b="0" i="0" dirty="0">
                <a:solidFill>
                  <a:srgbClr val="7030A0"/>
                </a:solidFill>
                <a:effectLst/>
                <a:latin typeface="Arial" panose="020B0604020202020204" pitchFamily="34" charset="0"/>
              </a:rPr>
              <a:t>-da, </a:t>
            </a:r>
            <a:r>
              <a:rPr lang="en-US" sz="1600" b="0" i="0" dirty="0" err="1">
                <a:solidFill>
                  <a:srgbClr val="7030A0"/>
                </a:solidFill>
                <a:effectLst/>
                <a:latin typeface="Arial" panose="020B0604020202020204" pitchFamily="34" charset="0"/>
              </a:rPr>
              <a:t>aynan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shu</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xastalik</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muolajasi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uchun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naf</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keltiradigan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foydali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moddalar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anchagina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Ko‘plab</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rezavor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mevalar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tarkibida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kaliy</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va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magniyning</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zarur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miqdorda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mavjudligi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organizmda</a:t>
            </a:r>
            <a:r>
              <a:rPr lang="en-US" sz="1600" b="0" i="0" dirty="0">
                <a:solidFill>
                  <a:srgbClr val="7030A0"/>
                </a:solidFill>
                <a:effectLst/>
                <a:latin typeface="Arial" panose="020B0604020202020204" pitchFamily="34" charset="0"/>
              </a:rPr>
              <a:t> insulin </a:t>
            </a:r>
            <a:r>
              <a:rPr lang="en-US" sz="1600" b="0" i="0" dirty="0" err="1">
                <a:solidFill>
                  <a:srgbClr val="7030A0"/>
                </a:solidFill>
                <a:effectLst/>
                <a:latin typeface="Arial" panose="020B0604020202020204" pitchFamily="34" charset="0"/>
              </a:rPr>
              <a:t>ishlab</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chiqilishiga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zamin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yaratadi</a:t>
            </a:r>
            <a:r>
              <a:rPr lang="en-US" sz="1600" b="0" i="0" dirty="0">
                <a:solidFill>
                  <a:srgbClr val="7030A0"/>
                </a:solidFill>
                <a:effectLst/>
                <a:latin typeface="Arial" panose="020B0604020202020204" pitchFamily="34" charset="0"/>
              </a:rPr>
              <a:t>. </a:t>
            </a:r>
            <a:endParaRPr lang="ru-RU" sz="1600" dirty="0">
              <a:solidFill>
                <a:srgbClr val="7030A0"/>
              </a:solidFill>
            </a:endParaRPr>
          </a:p>
        </p:txBody>
      </p:sp>
      <p:pic>
        <p:nvPicPr>
          <p:cNvPr id="13" name="Объект 12">
            <a:extLst>
              <a:ext uri="{FF2B5EF4-FFF2-40B4-BE49-F238E27FC236}">
                <a16:creationId xmlns:a16="http://schemas.microsoft.com/office/drawing/2014/main" id="{9A18DDF7-1C24-4C5A-B649-5AFA2D14A79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0687" y="3136900"/>
            <a:ext cx="6677636" cy="3617913"/>
          </a:xfrm>
        </p:spPr>
      </p:pic>
    </p:spTree>
    <p:extLst>
      <p:ext uri="{BB962C8B-B14F-4D97-AF65-F5344CB8AC3E}">
        <p14:creationId xmlns:p14="http://schemas.microsoft.com/office/powerpoint/2010/main" val="3286421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A7992CF-C50C-4CF6-8910-C05084B0DA84}"/>
              </a:ext>
            </a:extLst>
          </p:cNvPr>
          <p:cNvSpPr>
            <a:spLocks noGrp="1"/>
          </p:cNvSpPr>
          <p:nvPr>
            <p:ph type="title"/>
          </p:nvPr>
        </p:nvSpPr>
        <p:spPr>
          <a:xfrm>
            <a:off x="117446" y="111962"/>
            <a:ext cx="9588616" cy="2632170"/>
          </a:xfrm>
        </p:spPr>
        <p:txBody>
          <a:bodyPr>
            <a:noAutofit/>
          </a:bodyPr>
          <a:lstStyle/>
          <a:p>
            <a:r>
              <a:rPr lang="en-US" sz="1600" b="0" i="0" dirty="0" err="1">
                <a:solidFill>
                  <a:srgbClr val="7030A0"/>
                </a:solidFill>
                <a:effectLst/>
                <a:latin typeface="Arial" panose="020B0604020202020204" pitchFamily="34" charset="0"/>
              </a:rPr>
              <a:t>Ayni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chog‘da</a:t>
            </a:r>
            <a:r>
              <a:rPr lang="en-US" sz="1600" b="0" i="0" dirty="0">
                <a:solidFill>
                  <a:srgbClr val="7030A0"/>
                </a:solidFill>
                <a:effectLst/>
                <a:latin typeface="Arial" panose="020B0604020202020204" pitchFamily="34" charset="0"/>
              </a:rPr>
              <a:t>, bog‘ </a:t>
            </a:r>
            <a:r>
              <a:rPr lang="en-US" sz="1600" b="0" i="0" dirty="0" err="1">
                <a:solidFill>
                  <a:srgbClr val="7030A0"/>
                </a:solidFill>
                <a:effectLst/>
                <a:latin typeface="Arial" panose="020B0604020202020204" pitchFamily="34" charset="0"/>
              </a:rPr>
              <a:t>va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o‘rmonlarda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o‘sadigan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tarmevalarning</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ko‘m-ko‘k</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barglarini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choyga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qo‘shib</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damlashni</a:t>
            </a:r>
            <a:r>
              <a:rPr lang="en-US" sz="1600" b="0" i="0" dirty="0">
                <a:solidFill>
                  <a:srgbClr val="7030A0"/>
                </a:solidFill>
                <a:effectLst/>
                <a:latin typeface="Arial" panose="020B0604020202020204" pitchFamily="34" charset="0"/>
              </a:rPr>
              <a:t> ham </a:t>
            </a:r>
            <a:r>
              <a:rPr lang="en-US" sz="1600" b="0" i="0" dirty="0" err="1">
                <a:solidFill>
                  <a:srgbClr val="7030A0"/>
                </a:solidFill>
                <a:effectLst/>
                <a:latin typeface="Arial" panose="020B0604020202020204" pitchFamily="34" charset="0"/>
              </a:rPr>
              <a:t>unutmang</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Ular</a:t>
            </a:r>
            <a:r>
              <a:rPr lang="en-US" sz="1600" b="0" i="0" dirty="0">
                <a:solidFill>
                  <a:srgbClr val="7030A0"/>
                </a:solidFill>
                <a:effectLst/>
                <a:latin typeface="Arial" panose="020B0604020202020204" pitchFamily="34" charset="0"/>
              </a:rPr>
              <a:t> ham </a:t>
            </a:r>
            <a:r>
              <a:rPr lang="en-US" sz="1600" b="0" i="0" dirty="0" err="1">
                <a:solidFill>
                  <a:srgbClr val="7030A0"/>
                </a:solidFill>
                <a:effectLst/>
                <a:latin typeface="Arial" panose="020B0604020202020204" pitchFamily="34" charset="0"/>
              </a:rPr>
              <a:t>noyob</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shifobaxsh</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xususiyatga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ega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Tarmevalarni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qirg‘ichdan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o‘tkazib</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choyga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solsa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bo‘ladi</a:t>
            </a:r>
            <a:r>
              <a:rPr lang="en-US" sz="1600" b="0" i="0" dirty="0">
                <a:solidFill>
                  <a:srgbClr val="7030A0"/>
                </a:solidFill>
                <a:effectLst/>
                <a:latin typeface="Arial" panose="020B0604020202020204" pitchFamily="34" charset="0"/>
              </a:rPr>
              <a:t>. Agar choy </a:t>
            </a:r>
            <a:r>
              <a:rPr lang="en-US" sz="1600" b="0" i="0" dirty="0" err="1">
                <a:solidFill>
                  <a:srgbClr val="7030A0"/>
                </a:solidFill>
                <a:effectLst/>
                <a:latin typeface="Arial" panose="020B0604020202020204" pitchFamily="34" charset="0"/>
              </a:rPr>
              <a:t>shirinroq</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bo‘lsin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desangiz</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shakar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emas</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mevaga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teng</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miqdorda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asal</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qo‘shgan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ma’qul</a:t>
            </a:r>
            <a:r>
              <a:rPr lang="en-US" sz="1600" b="0" i="0" dirty="0">
                <a:solidFill>
                  <a:srgbClr val="7030A0"/>
                </a:solidFill>
                <a:effectLst/>
                <a:latin typeface="Arial" panose="020B0604020202020204" pitchFamily="34" charset="0"/>
              </a:rPr>
              <a:t>. Bu </a:t>
            </a:r>
            <a:r>
              <a:rPr lang="en-US" sz="1600" b="0" i="0" dirty="0" err="1">
                <a:solidFill>
                  <a:srgbClr val="7030A0"/>
                </a:solidFill>
                <a:effectLst/>
                <a:latin typeface="Arial" panose="020B0604020202020204" pitchFamily="34" charset="0"/>
              </a:rPr>
              <a:t>aralashma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issiq</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yoki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qaynatib</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sovutilgan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suvga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qo‘shilsa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yanada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xushta’m</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ichimlik</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hosil</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bo‘ladi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Muzlatish</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uchun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esa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mevalarni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yaxshilab</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yuvib</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suvini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selgitib</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olib</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so‘ngra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plastik</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idish</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yoki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boshqa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idishlarga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solib</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sovuqxona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muzxonasida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saqlash</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kerak</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Muzxonadan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olingandan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so‘ng</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qayta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muzlatmang</a:t>
            </a:r>
            <a:r>
              <a:rPr lang="en-US" sz="1600" b="0" i="0" dirty="0">
                <a:solidFill>
                  <a:srgbClr val="7030A0"/>
                </a:solidFill>
                <a:effectLst/>
                <a:latin typeface="Arial" panose="020B0604020202020204" pitchFamily="34" charset="0"/>
              </a:rPr>
              <a:t>.</a:t>
            </a:r>
            <a:br>
              <a:rPr lang="en-US" sz="1600" b="0" i="0" dirty="0">
                <a:solidFill>
                  <a:srgbClr val="7030A0"/>
                </a:solidFill>
                <a:effectLst/>
                <a:latin typeface="Arial" panose="020B0604020202020204" pitchFamily="34" charset="0"/>
              </a:rPr>
            </a:br>
            <a:r>
              <a:rPr lang="en-US" sz="1600" b="0" i="0" dirty="0" err="1">
                <a:solidFill>
                  <a:srgbClr val="7030A0"/>
                </a:solidFill>
                <a:effectLst/>
                <a:latin typeface="Arial" panose="020B0604020202020204" pitchFamily="34" charset="0"/>
              </a:rPr>
              <a:t>Rezavor</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mevalarni</a:t>
            </a:r>
            <a:r>
              <a:rPr lang="en-US" sz="1600" b="0" i="0" dirty="0">
                <a:solidFill>
                  <a:srgbClr val="7030A0"/>
                </a:solidFill>
                <a:effectLst/>
                <a:latin typeface="Arial" panose="020B0604020202020204" pitchFamily="34" charset="0"/>
              </a:rPr>
              <a:t> 60 </a:t>
            </a:r>
            <a:r>
              <a:rPr lang="en-US" sz="1600" b="0" i="0" dirty="0" err="1">
                <a:solidFill>
                  <a:srgbClr val="7030A0"/>
                </a:solidFill>
                <a:effectLst/>
                <a:latin typeface="Arial" panose="020B0604020202020204" pitchFamily="34" charset="0"/>
              </a:rPr>
              <a:t>darajali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harorat</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ostida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maxsus</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quritgichlarda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quritib</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olsa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bo‘ladi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Ularni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patnisga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yoyib</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issiq</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plita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yonida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quritish</a:t>
            </a:r>
            <a:r>
              <a:rPr lang="en-US" sz="1600" b="0" i="0" dirty="0">
                <a:solidFill>
                  <a:srgbClr val="7030A0"/>
                </a:solidFill>
                <a:effectLst/>
                <a:latin typeface="Arial" panose="020B0604020202020204" pitchFamily="34" charset="0"/>
              </a:rPr>
              <a:t> ham </a:t>
            </a:r>
            <a:r>
              <a:rPr lang="en-US" sz="1600" b="0" i="0" dirty="0" err="1">
                <a:solidFill>
                  <a:srgbClr val="7030A0"/>
                </a:solidFill>
                <a:effectLst/>
                <a:latin typeface="Arial" panose="020B0604020202020204" pitchFamily="34" charset="0"/>
              </a:rPr>
              <a:t>mumkin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So‘ngra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mevalarni</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qahva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maydalagichdan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o‘tkazib</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ertalab</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va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kechqurun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bir</a:t>
            </a:r>
            <a:r>
              <a:rPr lang="en-US" sz="1600" b="0" i="0" dirty="0">
                <a:solidFill>
                  <a:srgbClr val="7030A0"/>
                </a:solidFill>
                <a:effectLst/>
                <a:latin typeface="Arial" panose="020B0604020202020204" pitchFamily="34" charset="0"/>
              </a:rPr>
              <a:t> choy </a:t>
            </a:r>
            <a:r>
              <a:rPr lang="en-US" sz="1600" b="0" i="0" dirty="0" err="1">
                <a:solidFill>
                  <a:srgbClr val="7030A0"/>
                </a:solidFill>
                <a:effectLst/>
                <a:latin typeface="Arial" panose="020B0604020202020204" pitchFamily="34" charset="0"/>
              </a:rPr>
              <a:t>qoshiqdan</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iste’mol</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qilib</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turilsa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organizm</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darmondorilarga</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ehtiyoj</a:t>
            </a:r>
            <a:r>
              <a:rPr lang="en-US" sz="1600" b="0" i="0" dirty="0">
                <a:solidFill>
                  <a:srgbClr val="7030A0"/>
                </a:solidFill>
                <a:effectLst/>
                <a:latin typeface="Arial" panose="020B0604020202020204" pitchFamily="34" charset="0"/>
              </a:rPr>
              <a:t> </a:t>
            </a:r>
            <a:r>
              <a:rPr lang="en-US" sz="1600" b="0" i="0" dirty="0" err="1">
                <a:solidFill>
                  <a:srgbClr val="7030A0"/>
                </a:solidFill>
                <a:effectLst/>
                <a:latin typeface="Arial" panose="020B0604020202020204" pitchFamily="34" charset="0"/>
              </a:rPr>
              <a:t>sezmaydi</a:t>
            </a:r>
            <a:r>
              <a:rPr lang="en-US" sz="1600" b="0" i="0" dirty="0">
                <a:solidFill>
                  <a:srgbClr val="7030A0"/>
                </a:solidFill>
                <a:effectLst/>
                <a:latin typeface="Arial" panose="020B0604020202020204" pitchFamily="34" charset="0"/>
              </a:rPr>
              <a:t>.</a:t>
            </a:r>
            <a:br>
              <a:rPr lang="en-US" sz="1600" b="0" i="0" dirty="0">
                <a:solidFill>
                  <a:srgbClr val="7030A0"/>
                </a:solidFill>
                <a:effectLst/>
                <a:latin typeface="Arial" panose="020B0604020202020204" pitchFamily="34" charset="0"/>
              </a:rPr>
            </a:br>
            <a:endParaRPr lang="ru-RU" sz="1600" dirty="0">
              <a:solidFill>
                <a:srgbClr val="7030A0"/>
              </a:solidFill>
            </a:endParaRPr>
          </a:p>
        </p:txBody>
      </p:sp>
      <p:pic>
        <p:nvPicPr>
          <p:cNvPr id="5" name="Объект 4">
            <a:extLst>
              <a:ext uri="{FF2B5EF4-FFF2-40B4-BE49-F238E27FC236}">
                <a16:creationId xmlns:a16="http://schemas.microsoft.com/office/drawing/2014/main" id="{DB1E8A18-F767-47AF-872D-28DDF35F17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1454" y="2744132"/>
            <a:ext cx="8506436" cy="4001156"/>
          </a:xfrm>
        </p:spPr>
      </p:pic>
    </p:spTree>
    <p:extLst>
      <p:ext uri="{BB962C8B-B14F-4D97-AF65-F5344CB8AC3E}">
        <p14:creationId xmlns:p14="http://schemas.microsoft.com/office/powerpoint/2010/main" val="1507041578"/>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53</TotalTime>
  <Words>867</Words>
  <Application>Microsoft Office PowerPoint</Application>
  <PresentationFormat>Широкоэкранный</PresentationFormat>
  <Paragraphs>7</Paragraphs>
  <Slides>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vt:i4>
      </vt:variant>
    </vt:vector>
  </HeadingPairs>
  <TitlesOfParts>
    <vt:vector size="12" baseType="lpstr">
      <vt:lpstr>Arial</vt:lpstr>
      <vt:lpstr>Calibri</vt:lpstr>
      <vt:lpstr>Times New Roman</vt:lpstr>
      <vt:lpstr>Trebuchet MS</vt:lpstr>
      <vt:lpstr>Wingdings 3</vt:lpstr>
      <vt:lpstr>Аспект</vt:lpstr>
      <vt:lpstr>Презентация PowerPoint</vt:lpstr>
      <vt:lpstr>Hozir olcha, qorag‘at, xo‘jag‘at (malina), yer tut, chernika kabi rezavor mevalar ayni pishgan palla. Bu kabi rezavor mevalar tabiat yaratgan eng foydali ne’matdir. Ularda turli biologik faol moddalar ko‘p va tig‘iz. Foydasiz moddalar esa, deyarli yo‘q hisobi. Shuning uchun bu turdagi mevalar G‘arbda “superfud”, ya’ni ideal ne’mat sifatida qadrlanadi. Olimlar bunday mevalarni tibbiy dori-darmonlarga teng qo‘yishadi. Chunki ular xolesterinni kamaytiradi, qon tomirlarni aterosklerozdan himoyalaydi, qand xastaligida shifo beradi, saraton rivoj olishiga to‘sqinlik qiladi, ayrim turdagi o‘sma hujayralariga qiron keltiradi. Xullas, rezavor mevalarning afzalliklari ilmiy tadqiqotlarda tasdig‘ini topgan. </vt:lpstr>
      <vt:lpstr>Odamlar, meva va rezavorlarni ko‘pincha taomdan so‘ng iste’mol qilishga odatlanishgan, — deydi endokrinolog shifokor M. Bogomolov. — Bu noto‘g‘ri. Ularni salatlar kabi ovqatlanishdan avval iste’mol qilish organizm uchun foydali. Yengil tamaddi uchun suzma-tvorog yoki qatiq mahsulotlari bilan qo‘shib yeyish yanada foydali. Negaki, birinchidan, rezavor mevalar pektin moddasiga boy. Agar taomdan avval iste’mol qilinsa, u xolesterin, yog‘lar va ayrim zararli moddalarning organizmga taom bilan birga singishiga to‘sqinlik qiladi. Ikkinchidan, ko‘pgina rezavor mevalar tarkibida qand va uglevodlar organizmga singishini me’yorga soluvchi moddalar mavjud. Agar ular taomdan so‘ng iste’mol qilinsa, xolesterin va uglevodlarning qonga so‘rilishini to‘xtatishga ulgurmaydi. ‘jag‘at (malina) tarkibida salitsil kislotasining ko‘pligi mazkur gormonning faolligini oshiradi. Yertut, maymunjon, qulupnay tarkibidagi ayrim moddalar qand xastaligini davolashda faol qo‘llanadigan biguanid dorilari kabi ta’sirga ega. Ko‘plab rezavor mevalar tarkibida kaliy va magniyning zarur miqdorda mavjudligi organizmda insulin ishlab chiqilishiga zamin yaratadi.  </vt:lpstr>
      <vt:lpstr>Aslida, har qanday rezavor meva foydali. Biroq ayrimlari juda foydali. Masalan, bu jihatdan qora qorag‘at qizil va oq qorag‘atdan ustun turadi. Qizil xo‘jag‘at och ranglisidan, ko‘kimtir olxo‘ri va qora rangli gilos sariq ranglisidan ko‘ra foydali moddalarga boyroq. Mevalardagi nordon va taxir ta’m ham ularning foydali ekanidan dalolatdir. Shuning uchun oddiy olcha hammavaqt yirik va shirin gilosdan ko‘ra foydali. Ayni chog‘da gilosning o‘zida ham foydali moddalar behisob. Hozir mavsumiy tarmevalar ko‘pligi uchun ular kunlik taomlar ro‘yxatidan joy olishi kerak. Kamida kuniga bir hovuch turli rezavor mevalar iste’mol qilish kerak. Ularning turi qancha ko‘p bo‘lsa, shuncha yaxshi. Mavsum o‘tgandan so‘ng ham rezavorlarni unutib yubormang. Harorat ostida ishlov berilmagan, muzlatilgan va quritilgan tarmevalar ham foydali. </vt:lpstr>
      <vt:lpstr>Rezavor mevalarni tushlik payti birinchi taom sifatida iste’mol qilishda hikmat ko‘p. Chrianteli deb ataladigan gruzincha sho‘rva bunga misoldir. Unga asosan olcha, ba’zan tkemali, maymunjon yoki boshqa tarmevalar, bulardan tashqari, bosh piyoz, bodring, ko‘katlar va sarimsoq piyoz ham solinadi. Yap-yangi tarmevalardan kompot-sharbat tayyorlab iste’mol qilishni ham unutmang. Faqat uni to‘g‘ri tayyorlashga e’tibor bering. Buning uchun rezavor tarmevalarni qaynatish shart emas. Yaxshisi, termosga shu mevalardan solib, ustidan qaynoq suv quyib oqshomdan ertalabgacha saqlang. Odatdagi mavsumiy tarmevalarga na’matak va do‘lana, shakar o‘rniga esa stiviya o‘simligi yaproqlari yoki uning tolqonini ­solgan ma’qul. Stiviya giyohi ham shirin, ham yengil hazm bo‘ladigan uglevodlarga ega emas. Hatto qand kasaliga uchraganlar ham rezavor mevalardan bosh tortmasligi kerak. Ularning tarkibida qand moddasi bo‘lsa-da, aynan shu xastalik muolajasi uchun naf keltiradigan foydali moddalar anchagina. Ko‘plab rezavor mevalar tarkibida kaliy va magniyning zarur miqdorda mavjudligi organizmda insulin ishlab chiqilishiga zamin yaratadi. </vt:lpstr>
      <vt:lpstr>Ayni chog‘da, bog‘ va o‘rmonlarda o‘sadigan tarmevalarning ko‘m-ko‘k barglarini choyga qo‘shib damlashni ham unutmang. Ular ham noyob shifobaxsh xususiyatga ega. Tarmevalarni qirg‘ichdan o‘tkazib, choyga solsa bo‘ladi. Agar choy shirinroq bo‘lsin desangiz, shakar emas, mevaga teng miqdorda asal qo‘shgan ma’qul. Bu aralashma issiq yoki qaynatib sovutilgan suvga qo‘shilsa, yanada xushta’m ichimlik hosil bo‘ladi. Muzlatish uchun esa, mevalarni yaxshilab yuvib, suvini selgitib olib, so‘ngra plastik idish yoki boshqa idishlarga solib sovuqxona muzxonasida saqlash kerak. Muzxonadan olingandan so‘ng qayta muzlatmang. Rezavor mevalarni 60 darajali harorat ostida maxsus quritgichlarda quritib olsa bo‘ladi. Ularni patnisga yoyib issiq plita yonida quritish ham mumkin. So‘ngra mevalarni qahva maydalagichdan o‘tkazib, ertalab va kechqurun bir choy qoshiqdan iste’mol qilib turilsa, organizm darmondorilarga ehtiyoj sezmaydi.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2</cp:revision>
  <dcterms:created xsi:type="dcterms:W3CDTF">2022-01-24T06:57:08Z</dcterms:created>
  <dcterms:modified xsi:type="dcterms:W3CDTF">2022-02-15T09:54:30Z</dcterms:modified>
</cp:coreProperties>
</file>