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5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5E8E080F-0CDF-4444-ABC2-55FB67D36083}" type="datetimeFigureOut">
              <a:rPr lang="ru-RU" smtClean="0"/>
              <a:t>11.02.2022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418372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8E080F-0CDF-4444-ABC2-55FB67D36083}" type="datetimeFigureOut">
              <a:rPr lang="ru-RU" smtClean="0"/>
              <a:t>11.02.2022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443814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8E080F-0CDF-4444-ABC2-55FB67D36083}" type="datetimeFigureOut">
              <a:rPr lang="ru-RU" smtClean="0"/>
              <a:t>11.02.2022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45291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8E080F-0CDF-4444-ABC2-55FB67D36083}" type="datetimeFigureOut">
              <a:rPr lang="ru-RU" smtClean="0"/>
              <a:t>11.02.2022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5555936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8E080F-0CDF-4444-ABC2-55FB67D36083}" type="datetimeFigureOut">
              <a:rPr lang="ru-RU" smtClean="0"/>
              <a:t>11.02.2022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02812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8E080F-0CDF-4444-ABC2-55FB67D36083}" type="datetimeFigureOut">
              <a:rPr lang="ru-RU" smtClean="0"/>
              <a:t>11.02.2022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7921892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E8E080F-0CDF-4444-ABC2-55FB67D36083}" type="datetimeFigureOut">
              <a:rPr lang="ru-RU" smtClean="0"/>
              <a:t>11.02.2022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2811886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E8E080F-0CDF-4444-ABC2-55FB67D36083}" type="datetimeFigureOut">
              <a:rPr lang="ru-RU" smtClean="0"/>
              <a:t>11.02.2022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3510947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E8E080F-0CDF-4444-ABC2-55FB67D36083}" type="datetimeFigureOut">
              <a:rPr lang="ru-RU" smtClean="0"/>
              <a:t>11.02.2022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833277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8E080F-0CDF-4444-ABC2-55FB67D36083}" type="datetimeFigureOut">
              <a:rPr lang="ru-RU" smtClean="0"/>
              <a:t>11.02.2022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2797062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5E8E080F-0CDF-4444-ABC2-55FB67D36083}" type="datetimeFigureOut">
              <a:rPr lang="ru-RU" smtClean="0"/>
              <a:t>11.02.2022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2791714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5E8E080F-0CDF-4444-ABC2-55FB67D36083}" type="datetimeFigureOut">
              <a:rPr lang="ru-RU" smtClean="0"/>
              <a:t>11.02.2022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4176254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5E8E080F-0CDF-4444-ABC2-55FB67D36083}" type="datetimeFigureOut">
              <a:rPr lang="ru-RU" smtClean="0"/>
              <a:t>11.02.2022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1065693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8E080F-0CDF-4444-ABC2-55FB67D36083}" type="datetimeFigureOut">
              <a:rPr lang="ru-RU" smtClean="0"/>
              <a:t>11.02.2022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3862768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5E8E080F-0CDF-4444-ABC2-55FB67D36083}" type="datetimeFigureOut">
              <a:rPr lang="ru-RU" smtClean="0"/>
              <a:t>11.02.2022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1284551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5E8E080F-0CDF-4444-ABC2-55FB67D36083}" type="datetimeFigureOut">
              <a:rPr lang="ru-RU" smtClean="0"/>
              <a:t>11.02.2022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3818248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E8E080F-0CDF-4444-ABC2-55FB67D36083}" type="datetimeFigureOut">
              <a:rPr lang="ru-RU" smtClean="0"/>
              <a:t>11.02.2022</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B3601F8-50AB-4994-BD09-7F28452B1DD9}" type="slidenum">
              <a:rPr lang="ru-RU" smtClean="0"/>
              <a:t>‹#›</a:t>
            </a:fld>
            <a:endParaRPr lang="ru-RU"/>
          </a:p>
        </p:txBody>
      </p:sp>
    </p:spTree>
    <p:extLst>
      <p:ext uri="{BB962C8B-B14F-4D97-AF65-F5344CB8AC3E}">
        <p14:creationId xmlns:p14="http://schemas.microsoft.com/office/powerpoint/2010/main" val="17808382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agro-olam.uz/wp-content/uploads/2020/11/%D2%9A%D0%A3%D0%9B%D0%A3%D0%9F%D0%9D%D0%90%D0%99_%D0%9A%D0%90%D0%A1%D0%90%D0%9B%D0%9B%D0%98%D0%9A%D0%9B%D0%90%D0%A0%D0%98_%D0%94%D0%BE%D0%BA%D1%83%D0%BC%D0%B5%D0%BD%D1%82_Microsoft.jp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agro-olam.uz/wp-content/uploads/2020/11/%D2%9A%D0%A3%D0%9B%D0%A3%D0%9F%D0%9D%D0%90%D0%99_%D0%9A%D0%90%D0%A1%D0%90%D0%9B%D0%9B%D0%98%D0%9A%D0%9B%D0%90%D0%A0%D0%98_%D0%94%D0%BE%D0%BA%D1%83%D0%BC%D0%B5%D0%BD%D1%82_Microsoft.jp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8B1A75B4-252F-4B78-A853-BC29C0A372C4}"/>
              </a:ext>
            </a:extLst>
          </p:cNvPr>
          <p:cNvSpPr>
            <a:spLocks noGrp="1"/>
          </p:cNvSpPr>
          <p:nvPr>
            <p:ph type="subTitle" idx="1"/>
          </p:nvPr>
        </p:nvSpPr>
        <p:spPr>
          <a:xfrm>
            <a:off x="735435" y="2377245"/>
            <a:ext cx="9144000" cy="1655762"/>
          </a:xfrm>
        </p:spPr>
        <p:txBody>
          <a:bodyPr>
            <a:normAutofit/>
          </a:bodyPr>
          <a:lstStyle/>
          <a:p>
            <a:pPr algn="ctr">
              <a:lnSpc>
                <a:spcPct val="115000"/>
              </a:lnSpc>
              <a:spcAft>
                <a:spcPts val="1000"/>
              </a:spcAft>
            </a:pPr>
            <a:r>
              <a:rPr lang="en-US" sz="4000" dirty="0">
                <a:solidFill>
                  <a:srgbClr val="FF0000"/>
                </a:solidFill>
              </a:rPr>
              <a:t>MAVZU:</a:t>
            </a:r>
            <a:r>
              <a:rPr lang="en-US" sz="3500" dirty="0">
                <a:solidFill>
                  <a:srgbClr val="00B0F0"/>
                </a:solidFill>
              </a:rPr>
              <a:t>REZAVOR-MEVALAR KASALLIKLAI.</a:t>
            </a:r>
            <a:endParaRPr lang="ru-RU" sz="35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ru-RU" sz="4000" dirty="0">
              <a:solidFill>
                <a:srgbClr val="0070C0"/>
              </a:solidFill>
            </a:endParaRPr>
          </a:p>
        </p:txBody>
      </p:sp>
    </p:spTree>
    <p:extLst>
      <p:ext uri="{BB962C8B-B14F-4D97-AF65-F5344CB8AC3E}">
        <p14:creationId xmlns:p14="http://schemas.microsoft.com/office/powerpoint/2010/main" val="3480548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DEA054-1611-4D28-A209-D7937DF3103D}"/>
              </a:ext>
            </a:extLst>
          </p:cNvPr>
          <p:cNvSpPr>
            <a:spLocks noGrp="1"/>
          </p:cNvSpPr>
          <p:nvPr>
            <p:ph type="title"/>
          </p:nvPr>
        </p:nvSpPr>
        <p:spPr>
          <a:xfrm>
            <a:off x="234892" y="103573"/>
            <a:ext cx="9706062" cy="2657337"/>
          </a:xfrm>
        </p:spPr>
        <p:txBody>
          <a:bodyPr>
            <a:normAutofit fontScale="90000"/>
          </a:bodyPr>
          <a:lstStyle/>
          <a:p>
            <a:pPr indent="449580">
              <a:lnSpc>
                <a:spcPct val="115000"/>
              </a:lnSpc>
              <a:spcAft>
                <a:spcPts val="1000"/>
              </a:spcAft>
            </a:pP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Qulupnayning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oq</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dog'Ian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ish</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kasalligi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Bu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kasallikda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asosan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o'simliklar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bargida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mayda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qizg'ish-jigarrangdagi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yumaloq</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markazi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oqish</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chetlari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qizg'ish-qo'ng'ir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hoshiyali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dog'lar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hosil</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qiladi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Kasallangan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burglar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sekin-asta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qurib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qoladi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Asosiy</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mevabandlari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han;t</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qurib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qoladi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Kasallikni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Takomillashmagan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zamburug'lar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sinfiga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mansub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Ramularia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tulasnei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Sacco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turi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keltirib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chiqaradi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Bu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zamburug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konidiyali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sklerotsiyli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xaltachali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Mycosphaerellafragaria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Sacc</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bosqichlarda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rivojlanadi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Vegetasiya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davomida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bir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nechta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nasi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hosil</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qiladi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Konidiyali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sporalar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rangsiz</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kam</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ko'zga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tashlanadi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shamol</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suv</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tomchilari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vositasida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tarqaladi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Kasallik</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kuchli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zarar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yetkazishida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noqulay</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ekologik</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sharoit</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yog'ingarchilik</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yuqori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nisbiy</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namlik</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asosiy</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rol</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o'ynaydi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Kasallikni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tarqatuvchi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zamburug'laming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rivojlanishi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5-35°e da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amalga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oshsa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-da,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eng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qulay</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harorat</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18-23°e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hisoblanadi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endParaRPr lang="ru-RU" sz="2000" dirty="0">
              <a:solidFill>
                <a:srgbClr val="00B0F0"/>
              </a:solidFill>
            </a:endParaRPr>
          </a:p>
        </p:txBody>
      </p:sp>
      <p:pic>
        <p:nvPicPr>
          <p:cNvPr id="4" name="Объект 3">
            <a:hlinkClick r:id="rId2"/>
            <a:extLst>
              <a:ext uri="{FF2B5EF4-FFF2-40B4-BE49-F238E27FC236}">
                <a16:creationId xmlns:a16="http://schemas.microsoft.com/office/drawing/2014/main" id="{E07F0532-82C3-4586-ABE1-FE7022F12C41}"/>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728132" y="2827091"/>
            <a:ext cx="6686026" cy="3843018"/>
          </a:xfrm>
          <a:prstGeom prst="rect">
            <a:avLst/>
          </a:prstGeom>
          <a:noFill/>
          <a:ln>
            <a:noFill/>
          </a:ln>
        </p:spPr>
      </p:pic>
    </p:spTree>
    <p:extLst>
      <p:ext uri="{BB962C8B-B14F-4D97-AF65-F5344CB8AC3E}">
        <p14:creationId xmlns:p14="http://schemas.microsoft.com/office/powerpoint/2010/main" val="3998844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7E76D6-C952-4399-AD74-0D0FFBDBFC2A}"/>
              </a:ext>
            </a:extLst>
          </p:cNvPr>
          <p:cNvSpPr>
            <a:spLocks noGrp="1"/>
          </p:cNvSpPr>
          <p:nvPr>
            <p:ph type="title"/>
          </p:nvPr>
        </p:nvSpPr>
        <p:spPr>
          <a:xfrm>
            <a:off x="134223" y="111962"/>
            <a:ext cx="9630561" cy="2703901"/>
          </a:xfrm>
        </p:spPr>
        <p:txBody>
          <a:bodyPr>
            <a:normAutofit fontScale="90000"/>
          </a:bodyPr>
          <a:lstStyle/>
          <a:p>
            <a:pPr indent="449580">
              <a:lnSpc>
                <a:spcPct val="115000"/>
              </a:lnSpc>
              <a:spcAft>
                <a:spcPts val="1000"/>
              </a:spcAft>
            </a:pP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Kasallik</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qo'zg'atuvchilar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sklerotsiy</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shaklida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o'simliklar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bargida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va</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qoldiqlarida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qishlaydi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Sklerotsiylarda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konidiyalar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hosil</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bo'lib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o'simlik-larni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kasallantiruvchi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birlamchi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infeksiya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manbayi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hisoblanadi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Bu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kasallik</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tufayli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qulupnayning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hosildorligi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keskin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pasayib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mevaning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sifati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yomon-lashadi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Kasallikka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qarshi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kurashish</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uchun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kasallangan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o'simliklar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a'zosini</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yig'ishtirib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olib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yoqib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tashlash</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kerak</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Bu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tadbirlarni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erta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bahorda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o'simliklar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gullashidan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oldin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amalga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oshirish</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maqsadga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muvofiq</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Vegetatsiya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davomida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qulupnayzorlarga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1 % li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bordo</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suyuqligi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bilan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3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marta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ishlov</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berish</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kerak</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Birinchi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ishlov</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gullagandan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keyin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10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kun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o'tgach</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o'tkaziladi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Ko'chatlarni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ekishda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ko'chat</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oralig'iga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alohida</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e'tibor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berish</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kerak</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Kasallikka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chidamli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navlami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ekish</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ham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kasallik</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zararining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kamayishiga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olib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keladi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endParaRPr lang="ru-RU" sz="2000" dirty="0">
              <a:solidFill>
                <a:srgbClr val="00B0F0"/>
              </a:solidFill>
            </a:endParaRPr>
          </a:p>
        </p:txBody>
      </p:sp>
      <p:pic>
        <p:nvPicPr>
          <p:cNvPr id="6" name="Объект 3">
            <a:hlinkClick r:id="rId2"/>
            <a:extLst>
              <a:ext uri="{FF2B5EF4-FFF2-40B4-BE49-F238E27FC236}">
                <a16:creationId xmlns:a16="http://schemas.microsoft.com/office/drawing/2014/main" id="{E9EBF736-C3E3-4744-AF67-378EC1350B3F}"/>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216404" y="3070225"/>
            <a:ext cx="7533313" cy="3675063"/>
          </a:xfrm>
          <a:prstGeom prst="rect">
            <a:avLst/>
          </a:prstGeom>
          <a:noFill/>
          <a:ln>
            <a:noFill/>
          </a:ln>
        </p:spPr>
      </p:pic>
    </p:spTree>
    <p:extLst>
      <p:ext uri="{BB962C8B-B14F-4D97-AF65-F5344CB8AC3E}">
        <p14:creationId xmlns:p14="http://schemas.microsoft.com/office/powerpoint/2010/main" val="2555087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5A5BF39-EF08-4E2B-8D03-8A38F2CA1740}"/>
              </a:ext>
            </a:extLst>
          </p:cNvPr>
          <p:cNvSpPr>
            <a:spLocks noGrp="1"/>
          </p:cNvSpPr>
          <p:nvPr>
            <p:ph type="title"/>
          </p:nvPr>
        </p:nvSpPr>
        <p:spPr>
          <a:xfrm>
            <a:off x="394282" y="96116"/>
            <a:ext cx="9496337" cy="2665726"/>
          </a:xfrm>
        </p:spPr>
        <p:txBody>
          <a:bodyPr>
            <a:normAutofit fontScale="90000"/>
          </a:bodyPr>
          <a:lstStyle/>
          <a:p>
            <a:pPr indent="449580">
              <a:lnSpc>
                <a:spcPct val="115000"/>
              </a:lnSpc>
              <a:spcAft>
                <a:spcPts val="1000"/>
              </a:spcAft>
            </a:pP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Qulupnayning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qo</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'ng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ir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dog'lanish</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kasalligi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Asosan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o'simliklar</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bargini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kasallantiradi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Kasallangan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barglarda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yirik</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qo'ng'ir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qizg'ishqo'ng'ir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yoki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qora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rangdagi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dog'lar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paydo</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bo'ladi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Bu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dog'lar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yuzasida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qoramtir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yostiqchalar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hosil</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bo'lib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barglar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qurib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qoladi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Bunday</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dog'lar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barg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bandi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tanoblarda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ham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hosil</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bo'ladi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Kasallik</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qo'zg'atuvchi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Takomillashmagan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zamburug'lar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sinfiga</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man sub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Marssonina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potentillae</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Magn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f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frageriae</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Ohl.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turi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hisoblanadi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Zamburug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kasallangan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barglarda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konidiyalar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hosil</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qilib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ko'payadi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Konidiyalari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rangsiz</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ikki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hujayrali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xaltachali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bosqichi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Fobreafrageriae</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Kleb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deb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nomlanadi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endParaRPr lang="ru-RU" sz="2000" dirty="0">
              <a:solidFill>
                <a:srgbClr val="00B0F0"/>
              </a:solidFill>
            </a:endParaRPr>
          </a:p>
        </p:txBody>
      </p:sp>
      <p:sp>
        <p:nvSpPr>
          <p:cNvPr id="3" name="Объект 2">
            <a:extLst>
              <a:ext uri="{FF2B5EF4-FFF2-40B4-BE49-F238E27FC236}">
                <a16:creationId xmlns:a16="http://schemas.microsoft.com/office/drawing/2014/main" id="{E42A809E-8384-4984-BBD4-E166A6C22805}"/>
              </a:ext>
            </a:extLst>
          </p:cNvPr>
          <p:cNvSpPr>
            <a:spLocks noGrp="1"/>
          </p:cNvSpPr>
          <p:nvPr>
            <p:ph idx="1"/>
          </p:nvPr>
        </p:nvSpPr>
        <p:spPr>
          <a:xfrm>
            <a:off x="677334" y="2882043"/>
            <a:ext cx="8596668" cy="3880773"/>
          </a:xfrm>
        </p:spPr>
        <p:txBody>
          <a:bodyPr>
            <a:normAutofit/>
          </a:bodyPr>
          <a:lstStyle/>
          <a:p>
            <a:endParaRPr lang="ru-RU" sz="800" dirty="0"/>
          </a:p>
        </p:txBody>
      </p:sp>
    </p:spTree>
    <p:extLst>
      <p:ext uri="{BB962C8B-B14F-4D97-AF65-F5344CB8AC3E}">
        <p14:creationId xmlns:p14="http://schemas.microsoft.com/office/powerpoint/2010/main" val="4214260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C6198FF-ACA5-4AA1-B2B7-C7F92BED313F}"/>
              </a:ext>
            </a:extLst>
          </p:cNvPr>
          <p:cNvSpPr>
            <a:spLocks noGrp="1"/>
          </p:cNvSpPr>
          <p:nvPr>
            <p:ph type="title"/>
          </p:nvPr>
        </p:nvSpPr>
        <p:spPr>
          <a:xfrm>
            <a:off x="209725" y="103573"/>
            <a:ext cx="9722840" cy="2632170"/>
          </a:xfrm>
        </p:spPr>
        <p:txBody>
          <a:bodyPr>
            <a:normAutofit/>
          </a:bodyPr>
          <a:lstStyle/>
          <a:p>
            <a:endParaRPr lang="ru-RU" sz="2000" dirty="0"/>
          </a:p>
        </p:txBody>
      </p:sp>
      <p:sp>
        <p:nvSpPr>
          <p:cNvPr id="3" name="Объект 2">
            <a:extLst>
              <a:ext uri="{FF2B5EF4-FFF2-40B4-BE49-F238E27FC236}">
                <a16:creationId xmlns:a16="http://schemas.microsoft.com/office/drawing/2014/main" id="{C7F172E8-F66D-4541-9B9E-774AC12C54EC}"/>
              </a:ext>
            </a:extLst>
          </p:cNvPr>
          <p:cNvSpPr>
            <a:spLocks noGrp="1"/>
          </p:cNvSpPr>
          <p:nvPr>
            <p:ph idx="1"/>
          </p:nvPr>
        </p:nvSpPr>
        <p:spPr>
          <a:xfrm>
            <a:off x="761224" y="2873654"/>
            <a:ext cx="8596668" cy="3880773"/>
          </a:xfrm>
        </p:spPr>
        <p:txBody>
          <a:bodyPr/>
          <a:lstStyle/>
          <a:p>
            <a:endParaRPr lang="ru-RU" dirty="0"/>
          </a:p>
        </p:txBody>
      </p:sp>
    </p:spTree>
    <p:extLst>
      <p:ext uri="{BB962C8B-B14F-4D97-AF65-F5344CB8AC3E}">
        <p14:creationId xmlns:p14="http://schemas.microsoft.com/office/powerpoint/2010/main" val="1824825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F6F73B-EF8E-4681-928E-F154373F8E30}"/>
              </a:ext>
            </a:extLst>
          </p:cNvPr>
          <p:cNvSpPr>
            <a:spLocks noGrp="1"/>
          </p:cNvSpPr>
          <p:nvPr>
            <p:ph type="title"/>
          </p:nvPr>
        </p:nvSpPr>
        <p:spPr>
          <a:xfrm>
            <a:off x="159391" y="120351"/>
            <a:ext cx="9605394" cy="2632170"/>
          </a:xfrm>
        </p:spPr>
        <p:txBody>
          <a:bodyPr>
            <a:normAutofit/>
          </a:bodyPr>
          <a:lstStyle/>
          <a:p>
            <a:endParaRPr lang="ru-RU" sz="2000" dirty="0"/>
          </a:p>
        </p:txBody>
      </p:sp>
      <p:sp>
        <p:nvSpPr>
          <p:cNvPr id="3" name="Объект 2">
            <a:extLst>
              <a:ext uri="{FF2B5EF4-FFF2-40B4-BE49-F238E27FC236}">
                <a16:creationId xmlns:a16="http://schemas.microsoft.com/office/drawing/2014/main" id="{CFDC8FEE-C6CC-488D-B8BB-F6FB048CE277}"/>
              </a:ext>
            </a:extLst>
          </p:cNvPr>
          <p:cNvSpPr>
            <a:spLocks noGrp="1"/>
          </p:cNvSpPr>
          <p:nvPr>
            <p:ph idx="1"/>
          </p:nvPr>
        </p:nvSpPr>
        <p:spPr>
          <a:xfrm>
            <a:off x="677334" y="2856876"/>
            <a:ext cx="8596668" cy="3880773"/>
          </a:xfrm>
        </p:spPr>
        <p:txBody>
          <a:bodyPr>
            <a:normAutofit/>
          </a:bodyPr>
          <a:lstStyle/>
          <a:p>
            <a:endParaRPr lang="ru-RU" sz="1000" dirty="0"/>
          </a:p>
        </p:txBody>
      </p:sp>
    </p:spTree>
    <p:extLst>
      <p:ext uri="{BB962C8B-B14F-4D97-AF65-F5344CB8AC3E}">
        <p14:creationId xmlns:p14="http://schemas.microsoft.com/office/powerpoint/2010/main" val="1703530683"/>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22</TotalTime>
  <Words>339</Words>
  <Application>Microsoft Office PowerPoint</Application>
  <PresentationFormat>Широкоэкранный</PresentationFormat>
  <Paragraphs>5</Paragraphs>
  <Slides>6</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6</vt:i4>
      </vt:variant>
    </vt:vector>
  </HeadingPairs>
  <TitlesOfParts>
    <vt:vector size="12" baseType="lpstr">
      <vt:lpstr>Arial</vt:lpstr>
      <vt:lpstr>Calibri</vt:lpstr>
      <vt:lpstr>Times New Roman</vt:lpstr>
      <vt:lpstr>Trebuchet MS</vt:lpstr>
      <vt:lpstr>Wingdings 3</vt:lpstr>
      <vt:lpstr>Аспект</vt:lpstr>
      <vt:lpstr>Презентация PowerPoint</vt:lpstr>
      <vt:lpstr>Qulupnayning oq dog'Ian ish kasalligi. Bu kasallikda asosan o'simliklar bargida mayda qizg'ish-jigarrangdagi yumaloq, markazi oqish, chetlari qizg'ish-qo'ng'ir hoshiyali dog'lar hosil qiladi. Kasallangan burglar sekin-asta qurib qoladi. Asosiy va mevabandlari han;t qurib qoladi. Kasallikni Takomillashmagan zamburug'lar sinfiga mansub Ramularia tulasnei Sacco turi keltirib chiqaradi. Bu zamburug' konidiyali va sklerotsiyli, xaltachali (Mycosphaerellafragaria Sacc.) bosqichlarda rivojlanadi. Vegetasiya davomida bir nechta nasi hosil qiladi. Konidiyali sporalar rangsiz, kam ko'zga tashlanadi, shamol, suv tomchilari vositasida tarqaladi. Kasallik kuchli zarar yetkazishida noqulay ekologik sharoit  yog'ingarchilik va yuqori nisbiy namlik asosiy rol o'ynaydi. Kasallikni tarqatuvchi zamburug'laming rivojlanishi 5-35°e da amalga oshsa-da, eng qulay harorat 18-23°e hisoblanadi. </vt:lpstr>
      <vt:lpstr>Kasallik qo'zg'atuvchilar sklerotsiy shaklida o'simliklar bargida va qoldiqlarida qishlaydi. Sklerotsiylarda konidiyalar hosil bo'lib, o'simlik-larni kasallantiruvchi birlamchi infeksiya manbayi hisoblanadi. Bu kasallik tufayli qulupnayning hosildorligi keskin pasayib, mevaning sifati yomon-lashadi. Kasallikka qarshi kurashish uchun kasallangan o'simliklar a'zosini yig'ishtirib olib, yoqib tashlash kerak. Bu tadbirlarni erta bahorda, o'simliklar gullashidan oldin amalga oshirish maqsadga muvofiq. Vegetatsiya davomida qulupnayzorlarga 1 % li bordo suyuqligi bilan 3 marta ishlov berish kerak. Birinchi ishlov gullagandan keyin 10 kun o'tgach o'tkaziladi. Ko'chatlarni ekishda ko'chat oralig'iga alohida e'tibor berish kerak. Kasallikka chidamli navlami ekish ham kasallik zararining kamayishiga olib keladi. </vt:lpstr>
      <vt:lpstr>Qulupnayning qo 'ng 'ir dog'lanish kasalligi. Asosan o'simliklar bargini kasallantiradi. Kasallangan barglarda yirik qo'ng'ir, qizg'ishqo'ng'ir yoki qora rangdagi dog'lar paydo bo'ladi. Bu dog'lar yuzasida qoramtir yostiqchalar hosil bo'lib, barglar qurib qoladi. Bunday dog'lar barg bandi va tanoblarda ham hosil bo'ladi. Kasallik qo'zg'atuvchi Takomillashmagan zamburug'lar sinfiga man sub Marssonina potentillae Magn f frageriae Ohl. turi hisoblanadi. Zamburug' kasallangan barglarda konidiyalar hosil qilib ko'payadi. Konidiyalari rangsiz, ikki hujayrali, xaltachali bosqichi Fobreafrageriae Kleb deb nomlanadi. </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2</cp:revision>
  <dcterms:created xsi:type="dcterms:W3CDTF">2022-01-24T06:09:37Z</dcterms:created>
  <dcterms:modified xsi:type="dcterms:W3CDTF">2022-02-11T04:31:48Z</dcterms:modified>
</cp:coreProperties>
</file>