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64" r:id="rId5"/>
    <p:sldId id="265" r:id="rId6"/>
    <p:sldId id="266"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11FBC0C-19F7-44F4-AF2C-1C8413FF8499}" type="datetimeFigureOut">
              <a:rPr lang="ru-RU" smtClean="0"/>
              <a:t>09.02.2022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DBBDA9-525E-43CD-BF2F-1A2E77A21D81}" type="slidenum">
              <a:rPr lang="ru-RU" smtClean="0"/>
              <a:t>‹#›</a:t>
            </a:fld>
            <a:endParaRPr lang="ru-RU"/>
          </a:p>
        </p:txBody>
      </p:sp>
    </p:spTree>
    <p:extLst>
      <p:ext uri="{BB962C8B-B14F-4D97-AF65-F5344CB8AC3E}">
        <p14:creationId xmlns:p14="http://schemas.microsoft.com/office/powerpoint/2010/main" val="1079231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11FBC0C-19F7-44F4-AF2C-1C8413FF8499}" type="datetimeFigureOut">
              <a:rPr lang="ru-RU" smtClean="0"/>
              <a:t>09.02.2022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DBBDA9-525E-43CD-BF2F-1A2E77A21D81}" type="slidenum">
              <a:rPr lang="ru-RU" smtClean="0"/>
              <a:t>‹#›</a:t>
            </a:fld>
            <a:endParaRPr lang="ru-RU"/>
          </a:p>
        </p:txBody>
      </p:sp>
    </p:spTree>
    <p:extLst>
      <p:ext uri="{BB962C8B-B14F-4D97-AF65-F5344CB8AC3E}">
        <p14:creationId xmlns:p14="http://schemas.microsoft.com/office/powerpoint/2010/main" val="1930515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11FBC0C-19F7-44F4-AF2C-1C8413FF8499}" type="datetimeFigureOut">
              <a:rPr lang="ru-RU" smtClean="0"/>
              <a:t>09.02.2022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DBBDA9-525E-43CD-BF2F-1A2E77A21D81}"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2972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11FBC0C-19F7-44F4-AF2C-1C8413FF8499}" type="datetimeFigureOut">
              <a:rPr lang="ru-RU" smtClean="0"/>
              <a:t>09.02.2022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DBBDA9-525E-43CD-BF2F-1A2E77A21D81}" type="slidenum">
              <a:rPr lang="ru-RU" smtClean="0"/>
              <a:t>‹#›</a:t>
            </a:fld>
            <a:endParaRPr lang="ru-RU"/>
          </a:p>
        </p:txBody>
      </p:sp>
    </p:spTree>
    <p:extLst>
      <p:ext uri="{BB962C8B-B14F-4D97-AF65-F5344CB8AC3E}">
        <p14:creationId xmlns:p14="http://schemas.microsoft.com/office/powerpoint/2010/main" val="506117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11FBC0C-19F7-44F4-AF2C-1C8413FF8499}" type="datetimeFigureOut">
              <a:rPr lang="ru-RU" smtClean="0"/>
              <a:t>09.02.2022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DBBDA9-525E-43CD-BF2F-1A2E77A21D81}"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68681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11FBC0C-19F7-44F4-AF2C-1C8413FF8499}" type="datetimeFigureOut">
              <a:rPr lang="ru-RU" smtClean="0"/>
              <a:t>09.02.2022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DBBDA9-525E-43CD-BF2F-1A2E77A21D81}" type="slidenum">
              <a:rPr lang="ru-RU" smtClean="0"/>
              <a:t>‹#›</a:t>
            </a:fld>
            <a:endParaRPr lang="ru-RU"/>
          </a:p>
        </p:txBody>
      </p:sp>
    </p:spTree>
    <p:extLst>
      <p:ext uri="{BB962C8B-B14F-4D97-AF65-F5344CB8AC3E}">
        <p14:creationId xmlns:p14="http://schemas.microsoft.com/office/powerpoint/2010/main" val="1033383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11FBC0C-19F7-44F4-AF2C-1C8413FF8499}" type="datetimeFigureOut">
              <a:rPr lang="ru-RU" smtClean="0"/>
              <a:t>09.02.2022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DBBDA9-525E-43CD-BF2F-1A2E77A21D81}" type="slidenum">
              <a:rPr lang="ru-RU" smtClean="0"/>
              <a:t>‹#›</a:t>
            </a:fld>
            <a:endParaRPr lang="ru-RU"/>
          </a:p>
        </p:txBody>
      </p:sp>
    </p:spTree>
    <p:extLst>
      <p:ext uri="{BB962C8B-B14F-4D97-AF65-F5344CB8AC3E}">
        <p14:creationId xmlns:p14="http://schemas.microsoft.com/office/powerpoint/2010/main" val="3413208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11FBC0C-19F7-44F4-AF2C-1C8413FF8499}" type="datetimeFigureOut">
              <a:rPr lang="ru-RU" smtClean="0"/>
              <a:t>09.02.2022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DBBDA9-525E-43CD-BF2F-1A2E77A21D81}" type="slidenum">
              <a:rPr lang="ru-RU" smtClean="0"/>
              <a:t>‹#›</a:t>
            </a:fld>
            <a:endParaRPr lang="ru-RU"/>
          </a:p>
        </p:txBody>
      </p:sp>
    </p:spTree>
    <p:extLst>
      <p:ext uri="{BB962C8B-B14F-4D97-AF65-F5344CB8AC3E}">
        <p14:creationId xmlns:p14="http://schemas.microsoft.com/office/powerpoint/2010/main" val="55264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11FBC0C-19F7-44F4-AF2C-1C8413FF8499}" type="datetimeFigureOut">
              <a:rPr lang="ru-RU" smtClean="0"/>
              <a:t>09.02.2022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DBBDA9-525E-43CD-BF2F-1A2E77A21D81}" type="slidenum">
              <a:rPr lang="ru-RU" smtClean="0"/>
              <a:t>‹#›</a:t>
            </a:fld>
            <a:endParaRPr lang="ru-RU"/>
          </a:p>
        </p:txBody>
      </p:sp>
    </p:spTree>
    <p:extLst>
      <p:ext uri="{BB962C8B-B14F-4D97-AF65-F5344CB8AC3E}">
        <p14:creationId xmlns:p14="http://schemas.microsoft.com/office/powerpoint/2010/main" val="574681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11FBC0C-19F7-44F4-AF2C-1C8413FF8499}" type="datetimeFigureOut">
              <a:rPr lang="ru-RU" smtClean="0"/>
              <a:t>09.02.2022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ADBBDA9-525E-43CD-BF2F-1A2E77A21D81}" type="slidenum">
              <a:rPr lang="ru-RU" smtClean="0"/>
              <a:t>‹#›</a:t>
            </a:fld>
            <a:endParaRPr lang="ru-RU"/>
          </a:p>
        </p:txBody>
      </p:sp>
    </p:spTree>
    <p:extLst>
      <p:ext uri="{BB962C8B-B14F-4D97-AF65-F5344CB8AC3E}">
        <p14:creationId xmlns:p14="http://schemas.microsoft.com/office/powerpoint/2010/main" val="309484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11FBC0C-19F7-44F4-AF2C-1C8413FF8499}" type="datetimeFigureOut">
              <a:rPr lang="ru-RU" smtClean="0"/>
              <a:t>09.02.2022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ADBBDA9-525E-43CD-BF2F-1A2E77A21D81}" type="slidenum">
              <a:rPr lang="ru-RU" smtClean="0"/>
              <a:t>‹#›</a:t>
            </a:fld>
            <a:endParaRPr lang="ru-RU"/>
          </a:p>
        </p:txBody>
      </p:sp>
    </p:spTree>
    <p:extLst>
      <p:ext uri="{BB962C8B-B14F-4D97-AF65-F5344CB8AC3E}">
        <p14:creationId xmlns:p14="http://schemas.microsoft.com/office/powerpoint/2010/main" val="4072744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11FBC0C-19F7-44F4-AF2C-1C8413FF8499}" type="datetimeFigureOut">
              <a:rPr lang="ru-RU" smtClean="0"/>
              <a:t>09.02.2022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ADBBDA9-525E-43CD-BF2F-1A2E77A21D81}" type="slidenum">
              <a:rPr lang="ru-RU" smtClean="0"/>
              <a:t>‹#›</a:t>
            </a:fld>
            <a:endParaRPr lang="ru-RU"/>
          </a:p>
        </p:txBody>
      </p:sp>
    </p:spTree>
    <p:extLst>
      <p:ext uri="{BB962C8B-B14F-4D97-AF65-F5344CB8AC3E}">
        <p14:creationId xmlns:p14="http://schemas.microsoft.com/office/powerpoint/2010/main" val="33121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11FBC0C-19F7-44F4-AF2C-1C8413FF8499}" type="datetimeFigureOut">
              <a:rPr lang="ru-RU" smtClean="0"/>
              <a:t>09.02.2022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ADBBDA9-525E-43CD-BF2F-1A2E77A21D81}" type="slidenum">
              <a:rPr lang="ru-RU" smtClean="0"/>
              <a:t>‹#›</a:t>
            </a:fld>
            <a:endParaRPr lang="ru-RU"/>
          </a:p>
        </p:txBody>
      </p:sp>
    </p:spTree>
    <p:extLst>
      <p:ext uri="{BB962C8B-B14F-4D97-AF65-F5344CB8AC3E}">
        <p14:creationId xmlns:p14="http://schemas.microsoft.com/office/powerpoint/2010/main" val="275639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FBC0C-19F7-44F4-AF2C-1C8413FF8499}" type="datetimeFigureOut">
              <a:rPr lang="ru-RU" smtClean="0"/>
              <a:t>09.02.2022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ADBBDA9-525E-43CD-BF2F-1A2E77A21D81}" type="slidenum">
              <a:rPr lang="ru-RU" smtClean="0"/>
              <a:t>‹#›</a:t>
            </a:fld>
            <a:endParaRPr lang="ru-RU"/>
          </a:p>
        </p:txBody>
      </p:sp>
    </p:spTree>
    <p:extLst>
      <p:ext uri="{BB962C8B-B14F-4D97-AF65-F5344CB8AC3E}">
        <p14:creationId xmlns:p14="http://schemas.microsoft.com/office/powerpoint/2010/main" val="326149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11FBC0C-19F7-44F4-AF2C-1C8413FF8499}" type="datetimeFigureOut">
              <a:rPr lang="ru-RU" smtClean="0"/>
              <a:t>09.02.2022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ADBBDA9-525E-43CD-BF2F-1A2E77A21D81}" type="slidenum">
              <a:rPr lang="ru-RU" smtClean="0"/>
              <a:t>‹#›</a:t>
            </a:fld>
            <a:endParaRPr lang="ru-RU"/>
          </a:p>
        </p:txBody>
      </p:sp>
    </p:spTree>
    <p:extLst>
      <p:ext uri="{BB962C8B-B14F-4D97-AF65-F5344CB8AC3E}">
        <p14:creationId xmlns:p14="http://schemas.microsoft.com/office/powerpoint/2010/main" val="93323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11FBC0C-19F7-44F4-AF2C-1C8413FF8499}" type="datetimeFigureOut">
              <a:rPr lang="ru-RU" smtClean="0"/>
              <a:t>09.02.2022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ADBBDA9-525E-43CD-BF2F-1A2E77A21D81}" type="slidenum">
              <a:rPr lang="ru-RU" smtClean="0"/>
              <a:t>‹#›</a:t>
            </a:fld>
            <a:endParaRPr lang="ru-RU"/>
          </a:p>
        </p:txBody>
      </p:sp>
    </p:spTree>
    <p:extLst>
      <p:ext uri="{BB962C8B-B14F-4D97-AF65-F5344CB8AC3E}">
        <p14:creationId xmlns:p14="http://schemas.microsoft.com/office/powerpoint/2010/main" val="1694836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1FBC0C-19F7-44F4-AF2C-1C8413FF8499}" type="datetimeFigureOut">
              <a:rPr lang="ru-RU" smtClean="0"/>
              <a:t>09.02.2022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ADBBDA9-525E-43CD-BF2F-1A2E77A21D81}" type="slidenum">
              <a:rPr lang="ru-RU" smtClean="0"/>
              <a:t>‹#›</a:t>
            </a:fld>
            <a:endParaRPr lang="ru-RU"/>
          </a:p>
        </p:txBody>
      </p:sp>
    </p:spTree>
    <p:extLst>
      <p:ext uri="{BB962C8B-B14F-4D97-AF65-F5344CB8AC3E}">
        <p14:creationId xmlns:p14="http://schemas.microsoft.com/office/powerpoint/2010/main" val="1357095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7C388A86-5468-42FF-8FBF-61EF957C6EDD}"/>
              </a:ext>
            </a:extLst>
          </p:cNvPr>
          <p:cNvSpPr>
            <a:spLocks noGrp="1"/>
          </p:cNvSpPr>
          <p:nvPr>
            <p:ph type="subTitle" idx="1"/>
          </p:nvPr>
        </p:nvSpPr>
        <p:spPr>
          <a:xfrm>
            <a:off x="374708" y="2066853"/>
            <a:ext cx="9144000" cy="1655762"/>
          </a:xfrm>
        </p:spPr>
        <p:txBody>
          <a:bodyPr>
            <a:normAutofit/>
          </a:bodyPr>
          <a:lstStyle/>
          <a:p>
            <a:pPr algn="ctr"/>
            <a:r>
              <a:rPr lang="en-US" sz="4000" dirty="0">
                <a:solidFill>
                  <a:srgbClr val="FF0000"/>
                </a:solidFill>
              </a:rPr>
              <a:t>MAVZU:</a:t>
            </a:r>
            <a:endParaRPr lang="ru-RU" sz="4000" dirty="0">
              <a:solidFill>
                <a:srgbClr val="0070C0"/>
              </a:solidFill>
            </a:endParaRPr>
          </a:p>
        </p:txBody>
      </p:sp>
    </p:spTree>
    <p:extLst>
      <p:ext uri="{BB962C8B-B14F-4D97-AF65-F5344CB8AC3E}">
        <p14:creationId xmlns:p14="http://schemas.microsoft.com/office/powerpoint/2010/main" val="170845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573C90-FB8F-4ACB-81F2-A31515B55F4E}"/>
              </a:ext>
            </a:extLst>
          </p:cNvPr>
          <p:cNvSpPr>
            <a:spLocks noGrp="1"/>
          </p:cNvSpPr>
          <p:nvPr>
            <p:ph type="title"/>
          </p:nvPr>
        </p:nvSpPr>
        <p:spPr>
          <a:xfrm>
            <a:off x="151001" y="75501"/>
            <a:ext cx="9697673" cy="2592198"/>
          </a:xfrm>
        </p:spPr>
        <p:txBody>
          <a:bodyPr>
            <a:noAutofit/>
          </a:bodyPr>
          <a:lstStyle/>
          <a:p>
            <a:pPr indent="449580" algn="ctr">
              <a:lnSpc>
                <a:spcPct val="115000"/>
              </a:lnSpc>
              <a:spcAft>
                <a:spcPts val="1000"/>
              </a:spcAft>
            </a:pP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Duragaylash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seleksiyada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dastlabki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material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yaratishning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asosiy</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usullaridan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biridir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Duragaylash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dastawal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ota-ona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juftlarini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tanlashdan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boshlanadi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Duragaylashning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muvaffaqiyati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ota-ona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juftlarini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to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tanlashga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bog‘liq</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Duragay</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organizm</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o‘z</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ota-onasining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irsiyati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asosida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vujudga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lekin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belgi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xususiyatlari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ma’lum</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darajada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farq</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qiladi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qonuniyatlarini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tushunish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chatishtirishga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olingan</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o‘simliklaming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belgilari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muayyan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sharoitda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bo‘g‘indan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bo‘g‘inga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qanday</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o‘tishini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kerak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1800" dirty="0">
              <a:solidFill>
                <a:srgbClr val="00B0F0"/>
              </a:solidFill>
            </a:endParaRPr>
          </a:p>
        </p:txBody>
      </p:sp>
      <p:pic>
        <p:nvPicPr>
          <p:cNvPr id="1028" name="Picture 4">
            <a:extLst>
              <a:ext uri="{FF2B5EF4-FFF2-40B4-BE49-F238E27FC236}">
                <a16:creationId xmlns:a16="http://schemas.microsoft.com/office/drawing/2014/main" id="{2B482C8A-9EC3-4E74-AD89-40BD800AED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2632" y="2768366"/>
            <a:ext cx="6635692" cy="3951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08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573C90-FB8F-4ACB-81F2-A31515B55F4E}"/>
              </a:ext>
            </a:extLst>
          </p:cNvPr>
          <p:cNvSpPr>
            <a:spLocks noGrp="1"/>
          </p:cNvSpPr>
          <p:nvPr>
            <p:ph type="title"/>
          </p:nvPr>
        </p:nvSpPr>
        <p:spPr>
          <a:xfrm>
            <a:off x="192947" y="86795"/>
            <a:ext cx="9622172" cy="2716060"/>
          </a:xfrm>
        </p:spPr>
        <p:txBody>
          <a:bodyPr>
            <a:noAutofit/>
          </a:bodyPr>
          <a:lstStyle/>
          <a:p>
            <a:pPr indent="449580" algn="ctr">
              <a:lnSpc>
                <a:spcPct val="115000"/>
              </a:lnSpc>
              <a:spcAft>
                <a:spcPts val="1000"/>
              </a:spcAft>
            </a:pP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Seleksiyada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chatishtirish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ota-ona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juftlarini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tanlash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prinsiplari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Ekologo-geografik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prinsip</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Hosil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elementlariga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qarab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tanlash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Ayrim</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rivojlanish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fazalarining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davomiyligiga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qarab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Kasallik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zararkunandalarga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chidamliligiga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qarab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5. Diallel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chatishtirishlar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asosida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usullar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yordamida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ota-ona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juftlari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tanlangach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chatishtirishlar</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tkaziladi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chatishtirish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tartibini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kerak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1800" dirty="0">
              <a:solidFill>
                <a:srgbClr val="00B0F0"/>
              </a:solidFill>
            </a:endParaRPr>
          </a:p>
        </p:txBody>
      </p:sp>
      <p:pic>
        <p:nvPicPr>
          <p:cNvPr id="2050" name="Picture 2">
            <a:extLst>
              <a:ext uri="{FF2B5EF4-FFF2-40B4-BE49-F238E27FC236}">
                <a16:creationId xmlns:a16="http://schemas.microsoft.com/office/drawing/2014/main" id="{2A836322-4669-4DCD-9FDD-2FF8288D6C2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6580" y="2890838"/>
            <a:ext cx="6358855" cy="387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452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573C90-FB8F-4ACB-81F2-A31515B55F4E}"/>
              </a:ext>
            </a:extLst>
          </p:cNvPr>
          <p:cNvSpPr>
            <a:spLocks noGrp="1"/>
          </p:cNvSpPr>
          <p:nvPr>
            <p:ph type="title"/>
          </p:nvPr>
        </p:nvSpPr>
        <p:spPr>
          <a:xfrm>
            <a:off x="167780" y="95184"/>
            <a:ext cx="9605393" cy="2699282"/>
          </a:xfrm>
        </p:spPr>
        <p:txBody>
          <a:bodyPr>
            <a:normAutofit fontScale="90000"/>
          </a:bodyPr>
          <a:lstStyle/>
          <a:p>
            <a:pPr indent="449580">
              <a:lnSpc>
                <a:spcPct val="115000"/>
              </a:lnSpc>
              <a:spcAft>
                <a:spcPts val="1000"/>
              </a:spcAft>
            </a:pP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Chatishtirish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tartibi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gulining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tuzilishi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yoki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ikki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jinsli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oddiy</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gul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yoki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tupgul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gullash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biologiyasi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ochiq</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yoki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yopiq</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gullash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changlanish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xiliga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o‘zidan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yoki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chetdan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changlanish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bogiiq</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Chatishtirish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birinchi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navbatda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simlikning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gullash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davri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davomiyligi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gulning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ochilish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xossasini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changchi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urug‘chining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hayotchanligi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changning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qancha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vaqt</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saqlanishini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hisobga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lozim</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Chunki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xususiyatlar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turli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navlarda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tuproq</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iqlim</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hamda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ob-havo</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sharoitiga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qarab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har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xil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Sun’iy</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chatishtirish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tartibi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bir-biri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uzviy</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bog‘liq</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ravishda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ketma-ket</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bajariladigan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xil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ishdan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iborat</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00B0F0"/>
              </a:solidFill>
            </a:endParaRPr>
          </a:p>
        </p:txBody>
      </p:sp>
      <p:pic>
        <p:nvPicPr>
          <p:cNvPr id="3074" name="Picture 2">
            <a:extLst>
              <a:ext uri="{FF2B5EF4-FFF2-40B4-BE49-F238E27FC236}">
                <a16:creationId xmlns:a16="http://schemas.microsoft.com/office/drawing/2014/main" id="{7CA64A01-FBC6-49B2-8392-32BE3F1370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1020" y="2357307"/>
            <a:ext cx="6652470" cy="4405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75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573C90-FB8F-4ACB-81F2-A31515B55F4E}"/>
              </a:ext>
            </a:extLst>
          </p:cNvPr>
          <p:cNvSpPr>
            <a:spLocks noGrp="1"/>
          </p:cNvSpPr>
          <p:nvPr>
            <p:ph type="title"/>
          </p:nvPr>
        </p:nvSpPr>
        <p:spPr>
          <a:xfrm>
            <a:off x="234892" y="58723"/>
            <a:ext cx="9588616" cy="2567963"/>
          </a:xfrm>
        </p:spPr>
        <p:txBody>
          <a:bodyPr>
            <a:normAutofit fontScale="90000"/>
          </a:bodyPr>
          <a:lstStyle/>
          <a:p>
            <a:pPr indent="449580">
              <a:lnSpc>
                <a:spcPct val="115000"/>
              </a:lnSpc>
              <a:spcAft>
                <a:spcPts val="1000"/>
              </a:spcAft>
            </a:pP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gulni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chatishtirish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tanlash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changlashga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tayyorlash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ona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sifatida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olingan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gulini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bichish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kastratsiya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changlash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Chatishtirish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yaxshi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rivojlangan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navga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xos</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sog‘lom</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simliklar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tanlab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olinadi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Har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chatishtirish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yaxshi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rivojlangan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gullar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qoldiriladi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boshqalari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yulib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tashlanadi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daraxt</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ekinlarida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novdadagi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pchilik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o‘simliklarda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gullar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gulto‘plamlarda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joylashgan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bo‘ladi</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rPr>
              <a:t>va</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har</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xil</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rivojlangan</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boiadi</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bir</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vaqtda</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ochilmaydi</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ulardan</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hosil</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bo‘lgan</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urugiar</a:t>
            </a:r>
            <a:r>
              <a:rPr lang="en-US" sz="1800" dirty="0">
                <a:solidFill>
                  <a:srgbClr val="00B0F0"/>
                </a:solidFill>
                <a:effectLst/>
                <a:latin typeface="Times New Roman" panose="02020603050405020304" pitchFamily="18" charset="0"/>
                <a:ea typeface="Calibri" panose="020F0502020204030204" pitchFamily="34" charset="0"/>
              </a:rPr>
              <a:t> ham </a:t>
            </a:r>
            <a:r>
              <a:rPr lang="en-US" sz="1800" dirty="0" err="1">
                <a:solidFill>
                  <a:srgbClr val="00B0F0"/>
                </a:solidFill>
                <a:effectLst/>
                <a:latin typeface="Times New Roman" panose="02020603050405020304" pitchFamily="18" charset="0"/>
                <a:ea typeface="Calibri" panose="020F0502020204030204" pitchFamily="34" charset="0"/>
              </a:rPr>
              <a:t>bir</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xil</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sifatli</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bo‘lmaydi</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Shuning</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uchun</a:t>
            </a:r>
            <a:r>
              <a:rPr lang="en-US" sz="1800" dirty="0">
                <a:solidFill>
                  <a:srgbClr val="00B0F0"/>
                </a:solidFill>
                <a:effectLst/>
                <a:latin typeface="Times New Roman" panose="02020603050405020304" pitchFamily="18" charset="0"/>
                <a:ea typeface="Calibri" panose="020F0502020204030204" pitchFamily="34" charset="0"/>
              </a:rPr>
              <a:t> ham </a:t>
            </a:r>
            <a:r>
              <a:rPr lang="en-US" sz="1800" dirty="0" err="1">
                <a:solidFill>
                  <a:srgbClr val="00B0F0"/>
                </a:solidFill>
                <a:effectLst/>
                <a:latin typeface="Times New Roman" panose="02020603050405020304" pitchFamily="18" charset="0"/>
                <a:ea typeface="Calibri" panose="020F0502020204030204" pitchFamily="34" charset="0"/>
              </a:rPr>
              <a:t>ulardan</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yuqori</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sifatli</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duragaylar</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olish</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uchun</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chatishtirish</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vaqtida</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barcha</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choralarni</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ko‘rish</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kerak</a:t>
            </a:r>
            <a:r>
              <a:rPr lang="en-US" sz="1800" dirty="0">
                <a:solidFill>
                  <a:srgbClr val="00B0F0"/>
                </a:solidFill>
                <a:effectLst/>
                <a:latin typeface="Times New Roman" panose="02020603050405020304" pitchFamily="18" charset="0"/>
                <a:ea typeface="Calibri" panose="020F0502020204030204" pitchFamily="34" charset="0"/>
              </a:rPr>
              <a:t>. Ana </a:t>
            </a:r>
            <a:r>
              <a:rPr lang="en-US" sz="1800" dirty="0" err="1">
                <a:solidFill>
                  <a:srgbClr val="00B0F0"/>
                </a:solidFill>
                <a:effectLst/>
                <a:latin typeface="Times New Roman" panose="02020603050405020304" pitchFamily="18" charset="0"/>
                <a:ea typeface="Calibri" panose="020F0502020204030204" pitchFamily="34" charset="0"/>
              </a:rPr>
              <a:t>shunday</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tadbirlardan</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biri</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tupgulni</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chatishtirishga</a:t>
            </a:r>
            <a:r>
              <a:rPr lang="en-US" sz="1800" dirty="0">
                <a:solidFill>
                  <a:srgbClr val="00B0F0"/>
                </a:solidFill>
                <a:effectLst/>
                <a:latin typeface="Times New Roman" panose="02020603050405020304" pitchFamily="18" charset="0"/>
                <a:ea typeface="Calibri" panose="020F0502020204030204" pitchFamily="34" charset="0"/>
              </a:rPr>
              <a:t> </a:t>
            </a:r>
            <a:r>
              <a:rPr lang="en-US" sz="1800" dirty="0" err="1">
                <a:solidFill>
                  <a:srgbClr val="00B0F0"/>
                </a:solidFill>
                <a:effectLst/>
                <a:latin typeface="Times New Roman" panose="02020603050405020304" pitchFamily="18" charset="0"/>
                <a:ea typeface="Calibri" panose="020F0502020204030204" pitchFamily="34" charset="0"/>
              </a:rPr>
              <a:t>tayyorlashdir</a:t>
            </a:r>
            <a:r>
              <a:rPr lang="en-US" sz="1800" dirty="0">
                <a:solidFill>
                  <a:srgbClr val="00B0F0"/>
                </a:solidFill>
                <a:effectLst/>
                <a:latin typeface="Times New Roman" panose="02020603050405020304" pitchFamily="18" charset="0"/>
                <a:ea typeface="Calibri" panose="020F0502020204030204" pitchFamily="34" charset="0"/>
              </a:rPr>
              <a:t>.</a:t>
            </a:r>
            <a:endParaRPr lang="ru-RU" sz="2000" dirty="0">
              <a:solidFill>
                <a:srgbClr val="00B0F0"/>
              </a:solidFill>
            </a:endParaRPr>
          </a:p>
        </p:txBody>
      </p:sp>
      <p:pic>
        <p:nvPicPr>
          <p:cNvPr id="4098" name="Picture 2">
            <a:extLst>
              <a:ext uri="{FF2B5EF4-FFF2-40B4-BE49-F238E27FC236}">
                <a16:creationId xmlns:a16="http://schemas.microsoft.com/office/drawing/2014/main" id="{21DF0DCB-E067-4BBC-BE24-C16C9D575A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243" y="2714626"/>
            <a:ext cx="6543413" cy="4084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825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573C90-FB8F-4ACB-81F2-A31515B55F4E}"/>
              </a:ext>
            </a:extLst>
          </p:cNvPr>
          <p:cNvSpPr>
            <a:spLocks noGrp="1"/>
          </p:cNvSpPr>
          <p:nvPr>
            <p:ph type="title"/>
          </p:nvPr>
        </p:nvSpPr>
        <p:spPr>
          <a:xfrm>
            <a:off x="201336" y="95184"/>
            <a:ext cx="9655728" cy="2674115"/>
          </a:xfrm>
        </p:spPr>
        <p:txBody>
          <a:bodyPr>
            <a:normAutofit fontScale="90000"/>
          </a:bodyPr>
          <a:lstStyle/>
          <a:p>
            <a:pPr indent="449580" algn="ctr">
              <a:lnSpc>
                <a:spcPct val="115000"/>
              </a:lnSpc>
              <a:spcAft>
                <a:spcPts val="1000"/>
              </a:spcAft>
            </a:pP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So‘ngra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gul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o‘zidan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changlanib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qolmasligi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uchun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ona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o‘simlikdagi</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gulning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changdonlari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terib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olinadi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Changdonlarni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yulish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vaqtida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urug‘chiga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shikast</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yetkazmaslik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choralarini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ko‘rish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kerak</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Novdadagi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kerakli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gullar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bichib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boiingach</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unga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darhol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suvda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ivimaydigan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yorug'likni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yaxshi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o‘tkazadigan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yupqa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pergament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qog‘ozlardan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yasalgan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xaltacha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izolyatorlar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kiygiziladi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Xaltachaga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qalam</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gul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bichilgan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kun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bu</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ishga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mas’ul</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kishining</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familiyasi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yozib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q o ‘y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l a d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Bichilgan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gullar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voyaga</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yetgan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yaxshi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rivojlangan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sog‘lom</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ota</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o‘simlikdan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yig‘ib</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olingan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changlar</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bilan</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changlatiladi</a:t>
            </a:r>
            <a:r>
              <a:rPr lang="en-US" sz="18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br>
              <a:rPr lang="ru-RU"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br>
            <a:endParaRPr lang="ru-RU" sz="2000" dirty="0">
              <a:solidFill>
                <a:srgbClr val="00B0F0"/>
              </a:solidFill>
            </a:endParaRPr>
          </a:p>
        </p:txBody>
      </p:sp>
      <p:pic>
        <p:nvPicPr>
          <p:cNvPr id="5122" name="Picture 2">
            <a:extLst>
              <a:ext uri="{FF2B5EF4-FFF2-40B4-BE49-F238E27FC236}">
                <a16:creationId xmlns:a16="http://schemas.microsoft.com/office/drawing/2014/main" id="{ED7F9060-C239-4CA9-BED2-828192DC70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465" y="2881313"/>
            <a:ext cx="6900332"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919452"/>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TotalTime>
  <Words>507</Words>
  <Application>Microsoft Office PowerPoint</Application>
  <PresentationFormat>Широкоэкранный</PresentationFormat>
  <Paragraphs>6</Paragraphs>
  <Slides>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vt:i4>
      </vt:variant>
    </vt:vector>
  </HeadingPairs>
  <TitlesOfParts>
    <vt:vector size="12" baseType="lpstr">
      <vt:lpstr>Arial</vt:lpstr>
      <vt:lpstr>Calibri</vt:lpstr>
      <vt:lpstr>Times New Roman</vt:lpstr>
      <vt:lpstr>Trebuchet MS</vt:lpstr>
      <vt:lpstr>Wingdings 3</vt:lpstr>
      <vt:lpstr>Аспект</vt:lpstr>
      <vt:lpstr>Презентация PowerPoint</vt:lpstr>
      <vt:lpstr>Duragaylash seleksiyada, dastlabki, material yaratishning asosiy usullaridan biridir. Duragaylash dastawal ota-ona juftlarini tanlashdan boshlanadi. Duragaylashning muvaffaqiyati ota-ona juftlarini to ‘g‘ri tanlashga bog‘liq. Duragay organizm o‘z ota-onasining irsiyati asosida vujudga keladi, lekin belgi va xususiyatlari bilan ma’lum darajada farq qiladi. Buning qonuniyatlarini tushunish uchun chatishtirishga olingan o‘simliklaming belgilari muayyan sharoitda bo‘g‘indan bo‘g‘inga qanday o‘tishini bilish kerak. </vt:lpstr>
      <vt:lpstr>Seleksiyada chatishtirish uchun ota-ona juftlarini tanlash prinsiplari: 1. Ekologo-geografik prinsip. 2. Hosil elementlariga qarab tanlash. 3. Ayrim rivojlanish fazalarining davomiyligiga qarab. 4. Kasallik va zararkunandalarga chidamliligiga qarab. 5. Diallel chatishtirishlar asosida. Bu usullar yordamida ota-ona juftlari tanlangach, chatishtirishlar o ‘tkaziladi. Buning uchun chatishtirish tartibini bilish kerak. </vt:lpstr>
      <vt:lpstr>Chatishtirish tartibi o‘simlik gulining tuzilishi (bir yoki ikki jinsli, oddiy gul yoki tupgul), gullash biologiyasi (ochiq yoki yopiq gullash) va changlanish xiliga (o‘zidan yoki chetdan changlanish) bogiiq. Chatishtirish uchun birinchi navbatda o ‘simlikning gullash davri davomiyligi, gulning ochilish xossasini, changchi va urug‘chining hayotchanligi, changning qancha vaqt saqlanishini hisobga olish lozim. Chunki bu xususiyatlar turli navlarda tuproq- iqlim hamda ob-havo sharoitiga qarab har xil bo'ladi. Sun’iy chatishtirish tartibi bir-biri bilan uzviy bog‘liq ravishda va ketma-ket bajariladigan 3 xil ishdan iborat: </vt:lpstr>
      <vt:lpstr>— gulni chatishtirish uchun tanlash va changlashga tayyorlash;— ona sifatida olingan o‘simlik gulini bichish (kastratsiya); — changlash. Chatishtirish uchun eng yaxshi rivojlangan navga xos sog‘lom o ‘simliklar tanlab olinadi. Har bir o‘simlikda chatishtirish uchun yaxshi rivojlangan gullar qoldiriladi, boshqalari yulib tashlanadi (daraxt ekinlarida novdadagi). pchilik o‘simliklarda gullar gulto‘plamlarda joylashgan bo‘ladi va har xil rivojlangan boiadi, bir vaqtda ochilmaydi, ulardan hosil bo‘lgan urugiar ham bir xil sifatli bo‘lmaydi . Shuning uchun ham ulardan yuqori sifatli duragaylar olish uchun chatishtirish vaqtida barcha choralarni ko‘rish kerak. Ana shunday tadbirlardan biri tupgulni chatishtirishga tayyorlashdir.</vt:lpstr>
      <vt:lpstr>So‘ngra gul o‘zidan changlanib qolmasligi uchun ona o‘simlikdagi gulning changdonlari terib olinadi. Changdonlarni yulish vaqtida urug‘chiga shikast yetkazmaslik choralarini ko‘rish kerak. Novdadagi kerakli gullar bichib boiingach, unga darhol suvda  ivimaydigan, yorug'likni yaxshi o‘tkazadigan yupqa pergament qog‘ozlardan yasalgan xaltacha (izolyatorlar) kiygiziladi. Xaltachaga qalam bilan gul bichilgan kun va bu ishga mas’ul kishining familiyasi yozib q o ‘y i l a d i . Bichilgan gullar voyaga yetgan, yaxshi rivojlangan sog‘lom ota o‘simlikdan yig‘ib olingan changlar bilan changlatiladi.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cp:revision>
  <dcterms:created xsi:type="dcterms:W3CDTF">2022-01-24T09:20:40Z</dcterms:created>
  <dcterms:modified xsi:type="dcterms:W3CDTF">2022-02-09T09:08:09Z</dcterms:modified>
</cp:coreProperties>
</file>