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1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37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C3A1-485C-4EEC-BD0E-FA2FF9A7136D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4860-0D48-4455-BD04-C90F293465FE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3481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C3A1-485C-4EEC-BD0E-FA2FF9A7136D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4860-0D48-4455-BD04-C90F293465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977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C3A1-485C-4EEC-BD0E-FA2FF9A7136D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4860-0D48-4455-BD04-C90F293465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649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C3A1-485C-4EEC-BD0E-FA2FF9A7136D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4860-0D48-4455-BD04-C90F293465F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0197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C3A1-485C-4EEC-BD0E-FA2FF9A7136D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4860-0D48-4455-BD04-C90F293465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323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C3A1-485C-4EEC-BD0E-FA2FF9A7136D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4860-0D48-4455-BD04-C90F293465F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1617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C3A1-485C-4EEC-BD0E-FA2FF9A7136D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4860-0D48-4455-BD04-C90F293465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955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C3A1-485C-4EEC-BD0E-FA2FF9A7136D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4860-0D48-4455-BD04-C90F293465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437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C3A1-485C-4EEC-BD0E-FA2FF9A7136D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4860-0D48-4455-BD04-C90F293465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901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C3A1-485C-4EEC-BD0E-FA2FF9A7136D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4860-0D48-4455-BD04-C90F293465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710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C3A1-485C-4EEC-BD0E-FA2FF9A7136D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4860-0D48-4455-BD04-C90F293465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426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C3A1-485C-4EEC-BD0E-FA2FF9A7136D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4860-0D48-4455-BD04-C90F293465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197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C3A1-485C-4EEC-BD0E-FA2FF9A7136D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4860-0D48-4455-BD04-C90F293465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525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C3A1-485C-4EEC-BD0E-FA2FF9A7136D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4860-0D48-4455-BD04-C90F293465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281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C3A1-485C-4EEC-BD0E-FA2FF9A7136D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4860-0D48-4455-BD04-C90F293465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35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C3A1-485C-4EEC-BD0E-FA2FF9A7136D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4860-0D48-4455-BD04-C90F293465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87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C3A1-485C-4EEC-BD0E-FA2FF9A7136D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4860-0D48-4455-BD04-C90F293465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27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048C3A1-485C-4EEC-BD0E-FA2FF9A7136D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8274860-0D48-4455-BD04-C90F293465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6628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  <p:sldLayoutId id="2147483923" r:id="rId12"/>
    <p:sldLayoutId id="2147483924" r:id="rId13"/>
    <p:sldLayoutId id="2147483925" r:id="rId14"/>
    <p:sldLayoutId id="2147483926" r:id="rId15"/>
    <p:sldLayoutId id="2147483927" r:id="rId16"/>
    <p:sldLayoutId id="214748392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1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54727"/>
            <a:ext cx="9144000" cy="1645919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3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sz="32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Materialshunoslik</a:t>
            </a:r>
            <a:r>
              <a:rPr lang="ru-RU" sz="3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asoslari</a:t>
            </a:r>
            <a:r>
              <a:rPr lang="ru-RU" sz="3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Materiallarining</a:t>
            </a:r>
            <a:r>
              <a:rPr lang="ru-RU" sz="3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tarkibi</a:t>
            </a:r>
            <a:r>
              <a:rPr lang="ru-RU" sz="3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ru-RU" sz="3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tuzilishi</a:t>
            </a:r>
            <a:r>
              <a:rPr lang="ru-RU" sz="3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  <a:r>
              <a:rPr lang="ru-RU" sz="3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Temir</a:t>
            </a:r>
            <a:r>
              <a:rPr lang="ru-RU" sz="3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ru-RU" sz="3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ru-RU" sz="3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qotishmalari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3434" y="2547257"/>
            <a:ext cx="11665132" cy="3030584"/>
          </a:xfrm>
        </p:spPr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Materialshunoslik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fanining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maqsadi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ularning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xossalari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qotishmalarning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kristallanishi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emir-uglerod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qotishmalari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885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0526" y="1137668"/>
            <a:ext cx="10737668" cy="5010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8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Materialshunoslik</a:t>
            </a:r>
            <a:r>
              <a:rPr lang="en-US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fanining</a:t>
            </a:r>
            <a:r>
              <a:rPr lang="en-US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maqsadi</a:t>
            </a:r>
            <a:endParaRPr lang="en-US" sz="28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Materiallar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tarkibi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tuzilishi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xossasi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ishlatilishi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markalanishi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hamda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ular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orasidagi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o'zaro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bog'liqlikni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shuningdek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yuqoridagi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parametrlarni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turli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omillar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ta'sirida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o'zgarish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qonuniyatlarini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o'rganadi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6675" marR="74930" indent="197485" algn="just">
              <a:lnSpc>
                <a:spcPct val="103000"/>
              </a:lnSpc>
              <a:spcAft>
                <a:spcPts val="0"/>
              </a:spcAft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Materiallar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ikki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xil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bo'ladi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'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metall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nometall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materiallar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Hozirgi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vaqtda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metallar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ulaming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qotishmalari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ishlatilishiga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ko'ra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tarqalgan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universal material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hisoblanadi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r>
              <a:rPr lang="en-US" sz="24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Zamonaviy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hayotni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ularsiz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tasavvur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qilish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qiyin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Ming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yillar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avval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inson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metallardan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foydalanishni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ularni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tabiiy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birikmalardan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olishni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o'rganib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olgan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Mendeleyev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davriy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sistemasining</a:t>
            </a:r>
            <a:r>
              <a:rPr lang="en-US" sz="2400" spc="-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to'rtdan</a:t>
            </a:r>
            <a:r>
              <a:rPr lang="en-US" sz="2400" spc="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uch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qismini</a:t>
            </a:r>
            <a:r>
              <a:rPr lang="en-US" sz="2400" spc="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metallar</a:t>
            </a:r>
            <a:r>
              <a:rPr lang="en-US" sz="2400" spc="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tashkil</a:t>
            </a:r>
            <a:r>
              <a:rPr lang="en-US" sz="2400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etadi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Materialshunoslik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faniga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XIX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asrning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oxirida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asos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solingan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Texnika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texnologiya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ishlab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chiqarishni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fansiz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tasavvur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etish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qiyin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fanning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taraqqiy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etishiga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asos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solgan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birinchi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olimlardan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biri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M.V.Lomonosovdir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«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Materialshunoslik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fanining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asosini</a:t>
            </a:r>
            <a:r>
              <a:rPr lang="en-US" sz="2400" spc="2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metallar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tashkil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etadi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32587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1116" y="475009"/>
            <a:ext cx="93290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Metallar</a:t>
            </a:r>
            <a:r>
              <a:rPr lang="en-US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ularning</a:t>
            </a:r>
            <a:r>
              <a:rPr lang="en-US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lang="en-US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xossalari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 bwMode="ltGray">
          <a:xfrm>
            <a:off x="211183" y="1132410"/>
            <a:ext cx="11769634" cy="4104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6675" marR="86360" indent="197485" algn="just">
              <a:lnSpc>
                <a:spcPct val="98000"/>
              </a:lnSpc>
              <a:spcAft>
                <a:spcPts val="0"/>
              </a:spcAft>
              <a:tabLst>
                <a:tab pos="1802765" algn="l"/>
              </a:tabLst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,</a:t>
            </a:r>
            <a:endParaRPr lang="ru-RU" sz="24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3525" algn="just">
              <a:lnSpc>
                <a:spcPts val="1070"/>
              </a:lnSpc>
              <a:spcAft>
                <a:spcPts val="0"/>
              </a:spcAft>
            </a:pP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Hamma</a:t>
            </a:r>
            <a:r>
              <a:rPr lang="en-US" sz="2400" spc="11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metall</a:t>
            </a:r>
            <a:r>
              <a:rPr lang="en-US" sz="2400" spc="9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spc="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qotishmalami</a:t>
            </a:r>
            <a:r>
              <a:rPr lang="en-US" sz="2400" spc="17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ikkita</a:t>
            </a:r>
            <a:r>
              <a:rPr lang="en-US" sz="2400" spc="7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guruhga</a:t>
            </a:r>
            <a:r>
              <a:rPr lang="en-US" sz="2400" spc="14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bo'Iish</a:t>
            </a:r>
            <a:r>
              <a:rPr lang="en-US" sz="2400" spc="12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qabul</a:t>
            </a:r>
            <a:r>
              <a:rPr lang="en-US" sz="2400" spc="8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qilingan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4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1280" lvl="0" algn="just">
              <a:lnSpc>
                <a:spcPct val="95000"/>
              </a:lnSpc>
              <a:spcBef>
                <a:spcPts val="15"/>
              </a:spcBef>
              <a:spcAft>
                <a:spcPts val="0"/>
              </a:spcAft>
              <a:buSzPts val="1050"/>
              <a:tabLst>
                <a:tab pos="445135" algn="l"/>
              </a:tabLst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qora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metall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qotishmalar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guruhi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</a:t>
            </a:r>
            <a:r>
              <a:rPr lang="en-US" sz="2400" spc="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ularga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temir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qotishmalari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kiradi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Texnik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toza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temirdan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kamdan-kain</a:t>
            </a:r>
            <a:r>
              <a:rPr lang="en-US" sz="2400" spc="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hollarda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foydalaniladi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400" spc="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Shuning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uglerod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(C)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hosil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qilgan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qotishmasi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sanoatda</a:t>
            </a:r>
            <a:r>
              <a:rPr lang="en-US" sz="2400" spc="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ko'proq</a:t>
            </a:r>
            <a:r>
              <a:rPr lang="en-US" sz="2400" spc="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ishlatiladi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400" spc="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Temir-uglerod</a:t>
            </a:r>
            <a:r>
              <a:rPr lang="en-US" sz="2400" spc="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qotishmalai·iga</a:t>
            </a:r>
            <a:r>
              <a:rPr lang="en-US" sz="2400" spc="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misol</a:t>
            </a:r>
            <a:r>
              <a:rPr lang="en-US" sz="2400" spc="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qilib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26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asosan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po'lat</a:t>
            </a:r>
            <a:r>
              <a:rPr lang="en-US" sz="2400" spc="6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spc="-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cho'yanlarni</a:t>
            </a:r>
            <a:r>
              <a:rPr lang="en-US" sz="2400" spc="14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keltirish</a:t>
            </a:r>
            <a:r>
              <a:rPr lang="en-US" sz="2400" spc="12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4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0645" lvl="0" algn="just">
              <a:lnSpc>
                <a:spcPct val="95000"/>
              </a:lnSpc>
              <a:spcAft>
                <a:spcPts val="0"/>
              </a:spcAft>
              <a:buSzPts val="1050"/>
              <a:tabLst>
                <a:tab pos="448945" algn="l"/>
              </a:tabLst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2.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rangli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metall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qotishmalar</a:t>
            </a:r>
            <a:r>
              <a:rPr lang="en-US" sz="2400" spc="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guruhi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</a:t>
            </a:r>
            <a:r>
              <a:rPr lang="en-US" sz="2400" spc="26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ularga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aluminiy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(Al),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mis</a:t>
            </a:r>
            <a:r>
              <a:rPr lang="en-US" sz="2400" spc="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(Cu),</a:t>
            </a:r>
            <a:r>
              <a:rPr lang="en-US" sz="2400" spc="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nikel</a:t>
            </a:r>
            <a:r>
              <a:rPr lang="en-US" sz="2400" spc="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(Ni),</a:t>
            </a:r>
            <a:r>
              <a:rPr lang="en-US" sz="2400" spc="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titan</a:t>
            </a:r>
            <a:r>
              <a:rPr lang="en-US" sz="2400" spc="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),</a:t>
            </a:r>
            <a:r>
              <a:rPr lang="en-US" sz="2400" spc="26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magniy</a:t>
            </a:r>
            <a:r>
              <a:rPr lang="en-US" sz="2400" spc="26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(Mg),</a:t>
            </a:r>
            <a:r>
              <a:rPr lang="en-US" sz="2400" spc="26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qo'rg'oshin</a:t>
            </a:r>
            <a:r>
              <a:rPr lang="en-US" sz="2400" spc="26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Pb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),</a:t>
            </a:r>
            <a:r>
              <a:rPr lang="en-US" sz="2400" spc="26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rux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(Zn),</a:t>
            </a:r>
            <a:r>
              <a:rPr lang="en-US" sz="2400" spc="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qalay</a:t>
            </a:r>
            <a:r>
              <a:rPr lang="en-US" sz="2400" spc="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(Sn),</a:t>
            </a:r>
            <a:r>
              <a:rPr lang="en-US" sz="2400" spc="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oltin</a:t>
            </a:r>
            <a:r>
              <a:rPr lang="en-US" sz="2400" spc="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(Au),</a:t>
            </a:r>
            <a:r>
              <a:rPr lang="en-US" sz="2400" spc="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kumush</a:t>
            </a:r>
            <a:r>
              <a:rPr lang="en-US" sz="2400" spc="26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(Ag),</a:t>
            </a:r>
            <a:r>
              <a:rPr lang="en-US" sz="2400" spc="26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platina</a:t>
            </a:r>
            <a:r>
              <a:rPr lang="en-US" sz="2400" spc="26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(Pt),</a:t>
            </a:r>
            <a:r>
              <a:rPr lang="en-US" sz="2400" spc="26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kobalt</a:t>
            </a:r>
            <a:r>
              <a:rPr lang="en-US" sz="2400" spc="26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(Co),</a:t>
            </a:r>
            <a:r>
              <a:rPr lang="en-US" sz="2400" spc="26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xrom</a:t>
            </a:r>
            <a:r>
              <a:rPr lang="en-US" sz="2400" spc="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(Cr),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molibden</a:t>
            </a:r>
            <a:r>
              <a:rPr lang="en-US" sz="2400" spc="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(Mo),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volfram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(W)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sz="2400" spc="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metallar</a:t>
            </a:r>
            <a:r>
              <a:rPr lang="en-US" sz="2400" spc="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hainda</a:t>
            </a:r>
            <a:r>
              <a:rPr lang="en-US" sz="2400" spc="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ularning</a:t>
            </a:r>
            <a:r>
              <a:rPr lang="en-US" sz="2400" spc="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qotishmalari</a:t>
            </a:r>
            <a:r>
              <a:rPr lang="en-US" sz="2400" spc="12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kiradi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5565" marR="76835" indent="196850" algn="just">
              <a:lnSpc>
                <a:spcPct val="95000"/>
              </a:lnSpc>
              <a:spcAft>
                <a:spcPts val="0"/>
              </a:spcAft>
            </a:pP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Hamma</a:t>
            </a:r>
            <a:r>
              <a:rPr lang="en-US" sz="2400" spc="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ishlab</a:t>
            </a:r>
            <a:r>
              <a:rPr lang="en-US" sz="2400" spc="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chiqarilayotgan</a:t>
            </a:r>
            <a:r>
              <a:rPr lang="en-US" sz="2400" spc="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metallarning</a:t>
            </a:r>
            <a:r>
              <a:rPr lang="en-US" sz="2400" spc="26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taxminan</a:t>
            </a:r>
            <a:r>
              <a:rPr lang="en-US" sz="2400" spc="26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80-85%</a:t>
            </a:r>
            <a:r>
              <a:rPr lang="en-US" sz="2400" spc="26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400" spc="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qora</a:t>
            </a:r>
            <a:r>
              <a:rPr lang="en-US" sz="2400" spc="5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metallar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3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15-20%</a:t>
            </a:r>
            <a:r>
              <a:rPr lang="en-US" sz="2400" spc="4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esa</a:t>
            </a:r>
            <a:r>
              <a:rPr lang="en-US" sz="2400" spc="3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rangli</a:t>
            </a:r>
            <a:r>
              <a:rPr lang="en-US" sz="2400" spc="8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metallar</a:t>
            </a:r>
            <a:r>
              <a:rPr lang="en-US" sz="2400" spc="35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tashkil</a:t>
            </a:r>
            <a:r>
              <a:rPr lang="en-US" sz="2400" spc="8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etadi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bg2">
                  <a:lumMod val="1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405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8670" y="606400"/>
            <a:ext cx="9852660" cy="5858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Metall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qotishmalarning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tuzilishini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makro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mikrotahlil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rentgen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shuningdek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defektoskopiya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rentgen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magnit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ultratovush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usullari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tadqiq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qilinadi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Makrotahlil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makroanaliz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usuli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makrostruktura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ya'ni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oddiy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ko'z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lupa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yordamida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ko'rinadigan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o'rganiladi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Bun­ day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yirik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nuqsonlar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ya'ni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darzlar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cho'kish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chuqurchalari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gaz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pufakchalari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boshqalar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shuningdek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aralashmalaming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metallda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notekis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taqsimlanganligi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aniqlanadi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Makrostruktura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yordamida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metallning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singan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joyi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makroshlifi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bo'yicha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o'rganiladi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Makroshlif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metall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qotishma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namunasi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bo'lib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tomoni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jilvirlangan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yaxshilab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moydan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tozalangan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maxsus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reaktivlar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ta'sir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ettirilgan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bo'ladi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5-10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maita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kattalashtiriladigan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lupa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ostida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kuzatiladi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Magnit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usulda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magnitli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metallardagi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po'lat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nikel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boshqalar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2 </a:t>
            </a:r>
            <a:r>
              <a:rPr lang="ru-RU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gacha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chuqurlikda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joylashgan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nuqsonlari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aniqlanadi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Ultratovushli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amalda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istalgan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o'lchamdagi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buyum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zagotovkalar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metallning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sifatini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samarali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tekshirish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murnkin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r">
              <a:spcBef>
                <a:spcPts val="460"/>
              </a:spcBef>
              <a:spcAft>
                <a:spcPts val="0"/>
              </a:spcAft>
              <a:tabLst>
                <a:tab pos="1018540" algn="l"/>
              </a:tabLst>
            </a:pPr>
            <a:r>
              <a:rPr lang="en-US" sz="1050" b="1" dirty="0" smtClean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263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0070" y="411584"/>
            <a:ext cx="110871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7710" algn="just">
              <a:spcBef>
                <a:spcPts val="460"/>
              </a:spcBef>
              <a:spcAft>
                <a:spcPts val="0"/>
              </a:spcAft>
              <a:tabLst>
                <a:tab pos="1018540" algn="l"/>
              </a:tabLst>
            </a:pP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Metall</a:t>
            </a:r>
            <a:r>
              <a:rPr lang="en-US" sz="2000" b="1" spc="9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b="1" spc="9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qotishmalarning</a:t>
            </a:r>
            <a:r>
              <a:rPr lang="en-US" sz="2000" b="1" spc="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flzik</a:t>
            </a:r>
            <a:r>
              <a:rPr lang="en-US" sz="2000" b="1" spc="8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xossalari</a:t>
            </a: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120" marR="29845" indent="205740" algn="just">
              <a:spcBef>
                <a:spcPts val="645"/>
              </a:spcBef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Metallning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fizik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xossalariga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rangi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zichligi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suyuqlanish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temperaturasi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issiqlik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o'tkazuvchanligi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issiqlikdan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kengayuvchanligi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issiqlik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sig'imi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o'tkazuvchanligi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spc="-5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magnit</a:t>
            </a:r>
            <a:r>
              <a:rPr lang="en-US" sz="2000" spc="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xossalari</a:t>
            </a:r>
            <a:r>
              <a:rPr lang="en-US" sz="2000" spc="6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boshqalar</a:t>
            </a:r>
            <a:r>
              <a:rPr lang="en-US" sz="2000" spc="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kiradi</a:t>
            </a:r>
            <a:r>
              <a:rPr lang="en-US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71120" marR="29845" indent="205740" algn="just">
              <a:spcBef>
                <a:spcPts val="645"/>
              </a:spcBef>
              <a:spcAft>
                <a:spcPts val="0"/>
              </a:spcAft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Metallning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suyuqlanish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tefuperaturasi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deb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qattiq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holatdan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suyuq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holatga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o'tadigan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temperaturasiga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aytiladi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Suyuqlanish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temperaturasiga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qarab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metallar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qiyin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suyuqlanadigan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volfram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3380°C,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tantal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2970°C,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titan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 670°C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boshqalar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oson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suyuqlanadigan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qalay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232°C,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qo'r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­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g'oshin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327°C,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rux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419°C,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aluminiy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660°C)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metallarga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bo'linadi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120" marR="29845" indent="205740" algn="just">
              <a:spcBef>
                <a:spcPts val="645"/>
              </a:spcBef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qotishmalarning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kimyoviy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xossalari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ulaming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oksidlanishga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tashqi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muhit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namligi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kislota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boshqalaming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ta'siridan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yemirilishga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qarshi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xossalaridir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Aytib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o'tilgan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omillar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ta'siri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­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kimyoviy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yemirilishga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metallaming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korroziyasi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deyiladi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71120" marR="29845" indent="205740" algn="just">
              <a:spcBef>
                <a:spcPts val="645"/>
              </a:spcBef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qotishmalaming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mexanik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xossalari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ulaming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tashqi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kuch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­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larga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qarshilik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ko'rsata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olish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xususiyatini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belgilaydi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Mexanik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xossalar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metallarning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kimyoviy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tarkibi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strukturasi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texnologik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ishlov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berish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usuli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omillarga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bog'liq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bo'ladi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Metallarning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mexanik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xossalarga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mustahkamlik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qattiqlik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elastiklik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zarbiy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qovushqoqlik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kiradi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120" marR="29845" indent="205740" algn="just">
              <a:spcBef>
                <a:spcPts val="645"/>
              </a:spcBef>
            </a:pPr>
            <a:endParaRPr lang="ru-RU" sz="2000" dirty="0"/>
          </a:p>
          <a:p>
            <a:pPr marL="71120" marR="29845" indent="205740" algn="just">
              <a:spcBef>
                <a:spcPts val="645"/>
              </a:spcBef>
              <a:spcAft>
                <a:spcPts val="0"/>
              </a:spcAft>
            </a:pP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670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782276"/>
            <a:ext cx="12192000" cy="9438481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anchor="ctr">
            <a:spAutoFit/>
          </a:bodyPr>
          <a:lstStyle/>
          <a:p>
            <a:pPr marL="727710">
              <a:spcBef>
                <a:spcPts val="455"/>
              </a:spcBef>
              <a:spcAft>
                <a:spcPts val="0"/>
              </a:spcAft>
              <a:tabLst>
                <a:tab pos="1055370" algn="l"/>
              </a:tabLst>
            </a:pPr>
            <a:endParaRPr lang="en-US" sz="2400" b="1" spc="-5" dirty="0" smtClean="0">
              <a:solidFill>
                <a:srgbClr val="070707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7710">
              <a:spcBef>
                <a:spcPts val="455"/>
              </a:spcBef>
              <a:spcAft>
                <a:spcPts val="0"/>
              </a:spcAft>
              <a:tabLst>
                <a:tab pos="1055370" algn="l"/>
              </a:tabLst>
            </a:pPr>
            <a:endParaRPr lang="en-US" sz="2400" b="1" spc="-5" dirty="0">
              <a:solidFill>
                <a:srgbClr val="070707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7710">
              <a:spcBef>
                <a:spcPts val="455"/>
              </a:spcBef>
              <a:spcAft>
                <a:spcPts val="0"/>
              </a:spcAft>
              <a:tabLst>
                <a:tab pos="1055370" algn="l"/>
              </a:tabLst>
            </a:pPr>
            <a:endParaRPr lang="en-US" sz="2400" b="1" spc="-5" dirty="0" smtClean="0">
              <a:solidFill>
                <a:srgbClr val="070707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7710">
              <a:spcBef>
                <a:spcPts val="455"/>
              </a:spcBef>
              <a:spcAft>
                <a:spcPts val="0"/>
              </a:spcAft>
              <a:tabLst>
                <a:tab pos="1055370" algn="l"/>
              </a:tabLst>
            </a:pPr>
            <a:endParaRPr lang="en-US" sz="2400" b="1" spc="-5" dirty="0">
              <a:solidFill>
                <a:srgbClr val="070707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7710">
              <a:spcBef>
                <a:spcPts val="455"/>
              </a:spcBef>
              <a:spcAft>
                <a:spcPts val="0"/>
              </a:spcAft>
              <a:tabLst>
                <a:tab pos="1055370" algn="l"/>
              </a:tabLst>
            </a:pPr>
            <a:r>
              <a:rPr lang="en-US" sz="2400" b="1" spc="-5" dirty="0" err="1" smtClean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Metall</a:t>
            </a:r>
            <a:r>
              <a:rPr lang="en-US" sz="2400" b="1" spc="-5" dirty="0" smtClean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-5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b="1" spc="-25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-5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qotishmalarning</a:t>
            </a:r>
            <a:r>
              <a:rPr lang="en-US" sz="2400" b="1" spc="-55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-5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kristallanishi</a:t>
            </a:r>
            <a:endParaRPr lang="ru-R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"/>
              </a:spcBef>
              <a:spcAft>
                <a:spcPts val="0"/>
              </a:spcAf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i="1" dirty="0" err="1" smtClean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Metall</a:t>
            </a:r>
            <a:r>
              <a:rPr lang="en-US" sz="2400" i="1" spc="150" dirty="0" smtClean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i="1" spc="12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qotishmalaming</a:t>
            </a:r>
            <a:r>
              <a:rPr lang="en-US" sz="2400" i="1" spc="55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</a:t>
            </a:r>
            <a:r>
              <a:rPr lang="en-US" sz="2400" i="1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135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holatdan</a:t>
            </a:r>
            <a:r>
              <a:rPr lang="en-US" sz="2400" i="1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185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qattiq</a:t>
            </a:r>
            <a:r>
              <a:rPr lang="en-US" sz="2400" i="1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19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holatga</a:t>
            </a:r>
            <a:r>
              <a:rPr lang="en-US" sz="2400" i="1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17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o'tish</a:t>
            </a:r>
            <a:endParaRPr lang="ru-RU" sz="24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915">
              <a:lnSpc>
                <a:spcPts val="1565"/>
              </a:lnSpc>
              <a:spcAft>
                <a:spcPts val="0"/>
              </a:spcAft>
              <a:tabLst>
                <a:tab pos="5878830" algn="l"/>
                <a:tab pos="7253605" algn="l"/>
              </a:tabLst>
            </a:pPr>
            <a:endParaRPr lang="en-US" sz="2400" i="1" dirty="0" smtClean="0">
              <a:solidFill>
                <a:srgbClr val="070707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915">
              <a:lnSpc>
                <a:spcPts val="1565"/>
              </a:lnSpc>
              <a:spcAft>
                <a:spcPts val="0"/>
              </a:spcAft>
              <a:tabLst>
                <a:tab pos="5878830" algn="l"/>
                <a:tab pos="7253605" algn="l"/>
              </a:tabLst>
            </a:pPr>
            <a:r>
              <a:rPr lang="en-US" sz="2400" i="1" dirty="0" err="1" smtClean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jarayoni</a:t>
            </a:r>
            <a:r>
              <a:rPr lang="en-US" sz="2400" i="1" dirty="0" smtClean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spc="260" dirty="0" smtClean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kristallanish</a:t>
            </a:r>
            <a:r>
              <a:rPr lang="en-US" sz="2400" i="1" spc="475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deb</a:t>
            </a:r>
            <a:r>
              <a:rPr lang="en-US" sz="2400" i="1" spc="34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ataladi</a:t>
            </a:r>
            <a:r>
              <a:rPr lang="en-US" sz="2400" i="1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i="1" spc="44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i="1" spc="440" dirty="0" smtClean="0">
              <a:solidFill>
                <a:srgbClr val="070707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915">
              <a:lnSpc>
                <a:spcPts val="1565"/>
              </a:lnSpc>
              <a:spcAft>
                <a:spcPts val="0"/>
              </a:spcAft>
              <a:tabLst>
                <a:tab pos="5878830" algn="l"/>
                <a:tab pos="7253605" algn="l"/>
              </a:tabLst>
            </a:pPr>
            <a:endParaRPr lang="en-US" sz="2400" i="1" spc="440" dirty="0" smtClean="0">
              <a:solidFill>
                <a:srgbClr val="070707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915">
              <a:lnSpc>
                <a:spcPts val="1565"/>
              </a:lnSpc>
              <a:spcAft>
                <a:spcPts val="0"/>
              </a:spcAft>
              <a:tabLst>
                <a:tab pos="5878830" algn="l"/>
                <a:tab pos="7253605" algn="l"/>
              </a:tabLst>
            </a:pPr>
            <a:r>
              <a:rPr lang="en-US" sz="2400" dirty="0" err="1" smtClean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Kristallanish</a:t>
            </a:r>
            <a:r>
              <a:rPr lang="en-US" sz="2400" dirty="0" smtClean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spc="45" dirty="0" smtClean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400" spc="495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bog'liq</a:t>
            </a:r>
            <a:r>
              <a:rPr lang="en-US" sz="2400" spc="51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bo'lgano'zgarishlar</a:t>
            </a:r>
            <a:r>
              <a:rPr lang="en-US" sz="2400" spc="45" dirty="0" smtClean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ko'p</a:t>
            </a:r>
            <a:r>
              <a:rPr lang="en-US" sz="2400" spc="-55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jihatdan</a:t>
            </a:r>
            <a:r>
              <a:rPr lang="en-US" sz="2400" spc="55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metallaming</a:t>
            </a:r>
            <a:r>
              <a:rPr lang="en-US" sz="2400" spc="5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xossalarini</a:t>
            </a:r>
            <a:endParaRPr lang="en-US" sz="2400" dirty="0" smtClean="0">
              <a:solidFill>
                <a:srgbClr val="070707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915">
              <a:lnSpc>
                <a:spcPts val="1565"/>
              </a:lnSpc>
              <a:spcAft>
                <a:spcPts val="0"/>
              </a:spcAft>
              <a:tabLst>
                <a:tab pos="5878830" algn="l"/>
                <a:tab pos="7253605" algn="l"/>
              </a:tabLst>
            </a:pPr>
            <a:endParaRPr lang="en-US" sz="2400" spc="80" dirty="0">
              <a:solidFill>
                <a:srgbClr val="070707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915">
              <a:lnSpc>
                <a:spcPts val="1565"/>
              </a:lnSpc>
              <a:spcAft>
                <a:spcPts val="0"/>
              </a:spcAft>
              <a:tabLst>
                <a:tab pos="5878830" algn="l"/>
                <a:tab pos="7253605" algn="l"/>
              </a:tabLst>
            </a:pPr>
            <a:r>
              <a:rPr lang="en-US" sz="2400" spc="80" dirty="0" smtClean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belgilab</a:t>
            </a:r>
            <a:r>
              <a:rPr lang="en-US" sz="2400" spc="1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beradi</a:t>
            </a:r>
            <a:r>
              <a:rPr lang="en-US" sz="2400" dirty="0" smtClean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1915">
              <a:lnSpc>
                <a:spcPts val="1565"/>
              </a:lnSpc>
              <a:spcAft>
                <a:spcPts val="0"/>
              </a:spcAft>
              <a:tabLst>
                <a:tab pos="5878830" algn="l"/>
                <a:tab pos="7253605" algn="l"/>
              </a:tabLst>
            </a:pPr>
            <a:endParaRPr lang="en-US" sz="2400" dirty="0">
              <a:solidFill>
                <a:srgbClr val="070707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915">
              <a:lnSpc>
                <a:spcPts val="1565"/>
              </a:lnSpc>
              <a:spcAft>
                <a:spcPts val="0"/>
              </a:spcAft>
              <a:tabLst>
                <a:tab pos="5878830" algn="l"/>
                <a:tab pos="7253605" algn="l"/>
              </a:tabLst>
            </a:pPr>
            <a:endParaRPr lang="en-US" sz="2400" dirty="0" smtClean="0">
              <a:solidFill>
                <a:srgbClr val="070707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915">
              <a:lnSpc>
                <a:spcPts val="1565"/>
              </a:lnSpc>
              <a:spcAft>
                <a:spcPts val="0"/>
              </a:spcAft>
              <a:tabLst>
                <a:tab pos="5878830" algn="l"/>
                <a:tab pos="7253605" algn="l"/>
              </a:tabLst>
            </a:pPr>
            <a:endParaRPr lang="en-US" sz="2400" dirty="0">
              <a:solidFill>
                <a:srgbClr val="070707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915">
              <a:lnSpc>
                <a:spcPts val="1565"/>
              </a:lnSpc>
              <a:spcAft>
                <a:spcPts val="0"/>
              </a:spcAft>
              <a:tabLst>
                <a:tab pos="5878830" algn="l"/>
                <a:tab pos="7253605" algn="l"/>
              </a:tabLst>
            </a:pPr>
            <a:endParaRPr lang="en-US" sz="2400" dirty="0" smtClean="0">
              <a:solidFill>
                <a:srgbClr val="070707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915">
              <a:lnSpc>
                <a:spcPts val="1565"/>
              </a:lnSpc>
              <a:spcAft>
                <a:spcPts val="0"/>
              </a:spcAft>
              <a:tabLst>
                <a:tab pos="5878830" algn="l"/>
                <a:tab pos="7253605" algn="l"/>
              </a:tabLst>
            </a:pPr>
            <a:endParaRPr lang="en-US" sz="2400" dirty="0">
              <a:solidFill>
                <a:srgbClr val="070707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915">
              <a:lnSpc>
                <a:spcPts val="1565"/>
              </a:lnSpc>
              <a:spcAft>
                <a:spcPts val="0"/>
              </a:spcAft>
              <a:tabLst>
                <a:tab pos="5878830" algn="l"/>
                <a:tab pos="7253605" algn="l"/>
              </a:tabLst>
            </a:pPr>
            <a:endParaRPr lang="en-US" sz="2400" dirty="0" smtClean="0">
              <a:solidFill>
                <a:srgbClr val="070707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915">
              <a:lnSpc>
                <a:spcPts val="1565"/>
              </a:lnSpc>
              <a:spcAft>
                <a:spcPts val="0"/>
              </a:spcAft>
              <a:tabLst>
                <a:tab pos="5878830" algn="l"/>
                <a:tab pos="7253605" algn="l"/>
              </a:tabLst>
            </a:pPr>
            <a:endParaRPr lang="en-US" sz="2400" dirty="0">
              <a:solidFill>
                <a:srgbClr val="070707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915">
              <a:lnSpc>
                <a:spcPts val="1565"/>
              </a:lnSpc>
              <a:tabLst>
                <a:tab pos="5878830" algn="l"/>
                <a:tab pos="7253605" algn="l"/>
              </a:tabLst>
            </a:pPr>
            <a:r>
              <a:rPr lang="en-US" dirty="0"/>
              <a:t>--,</a:t>
            </a:r>
            <a:endParaRPr lang="ru-RU" dirty="0"/>
          </a:p>
          <a:p>
            <a:pPr marL="81915">
              <a:lnSpc>
                <a:spcPts val="1565"/>
              </a:lnSpc>
              <a:spcAft>
                <a:spcPts val="0"/>
              </a:spcAft>
              <a:tabLst>
                <a:tab pos="5878830" algn="l"/>
                <a:tab pos="7253605" algn="l"/>
              </a:tabLst>
            </a:pPr>
            <a:endParaRPr lang="en-US" sz="2400" dirty="0" smtClean="0">
              <a:solidFill>
                <a:srgbClr val="070707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915">
              <a:lnSpc>
                <a:spcPts val="1565"/>
              </a:lnSpc>
              <a:spcAft>
                <a:spcPts val="0"/>
              </a:spcAft>
              <a:tabLst>
                <a:tab pos="5878830" algn="l"/>
                <a:tab pos="7253605" algn="l"/>
              </a:tabLst>
            </a:pPr>
            <a:endParaRPr lang="en-US" sz="2400" dirty="0">
              <a:solidFill>
                <a:srgbClr val="070707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915">
              <a:lnSpc>
                <a:spcPts val="1565"/>
              </a:lnSpc>
              <a:spcAft>
                <a:spcPts val="0"/>
              </a:spcAft>
              <a:tabLst>
                <a:tab pos="5878830" algn="l"/>
                <a:tab pos="7253605" algn="l"/>
              </a:tabLst>
            </a:pPr>
            <a:endParaRPr lang="en-US" sz="2400" dirty="0" smtClean="0">
              <a:solidFill>
                <a:srgbClr val="070707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915">
              <a:lnSpc>
                <a:spcPts val="1565"/>
              </a:lnSpc>
              <a:spcAft>
                <a:spcPts val="0"/>
              </a:spcAft>
              <a:tabLst>
                <a:tab pos="5878830" algn="l"/>
                <a:tab pos="7253605" algn="l"/>
              </a:tabLst>
            </a:pPr>
            <a:endParaRPr lang="en-US" sz="2400" dirty="0" smtClean="0">
              <a:solidFill>
                <a:srgbClr val="070707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Metallarning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kristall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panjarasi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hajmi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markazlashgan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kristall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panjara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yoqlari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markazlashgan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kris­tall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panjara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upakovka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qilingan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yoqli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prizma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ko'rinishidagi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geksago­nal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panjara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panjara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tavsifi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915">
              <a:lnSpc>
                <a:spcPts val="1565"/>
              </a:lnSpc>
              <a:spcAft>
                <a:spcPts val="0"/>
              </a:spcAft>
              <a:tabLst>
                <a:tab pos="5878830" algn="l"/>
                <a:tab pos="7253605" algn="l"/>
              </a:tabLst>
            </a:pPr>
            <a:endParaRPr lang="en-US" sz="2400" dirty="0" smtClean="0">
              <a:solidFill>
                <a:srgbClr val="070707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915">
              <a:lnSpc>
                <a:spcPts val="1565"/>
              </a:lnSpc>
              <a:spcAft>
                <a:spcPts val="0"/>
              </a:spcAft>
              <a:tabLst>
                <a:tab pos="5878830" algn="l"/>
                <a:tab pos="7253605" algn="l"/>
              </a:tabLst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Kristallanish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jarayoni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temperatura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bog'liq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bo'lib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ma'lum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vaqt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ichida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sodir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bo'ladi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5664178" y="2480311"/>
            <a:ext cx="1719601" cy="2059910"/>
            <a:chOff x="1807" y="297"/>
            <a:chExt cx="2211" cy="2203"/>
          </a:xfrm>
        </p:grpSpPr>
        <p:pic>
          <p:nvPicPr>
            <p:cNvPr id="4" name="Picture 2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6" y="296"/>
              <a:ext cx="2211" cy="20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Line 26"/>
            <p:cNvSpPr>
              <a:spLocks noChangeShapeType="1"/>
            </p:cNvSpPr>
            <p:nvPr/>
          </p:nvSpPr>
          <p:spPr bwMode="auto">
            <a:xfrm>
              <a:off x="1831" y="2460"/>
              <a:ext cx="1596" cy="0"/>
            </a:xfrm>
            <a:prstGeom prst="line">
              <a:avLst/>
            </a:prstGeom>
            <a:noFill/>
            <a:ln w="122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Text Box 25"/>
            <p:cNvSpPr txBox="1">
              <a:spLocks noChangeArrowheads="1"/>
            </p:cNvSpPr>
            <p:nvPr/>
          </p:nvSpPr>
          <p:spPr bwMode="auto">
            <a:xfrm>
              <a:off x="3740" y="2299"/>
              <a:ext cx="111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900" b="0" i="1" u="none" strike="noStrike" cap="none" normalizeH="0" baseline="0" smtClean="0">
                  <a:ln>
                    <a:noFill/>
                  </a:ln>
                  <a:solidFill>
                    <a:srgbClr val="2F2F2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h</a:t>
              </a:r>
              <a:endParaRPr kumimoji="0" lang="en-US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7" name="image4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26080" y="2480310"/>
            <a:ext cx="1840230" cy="1784003"/>
          </a:xfrm>
          <a:prstGeom prst="rect">
            <a:avLst/>
          </a:prstGeom>
        </p:spPr>
      </p:pic>
      <p:pic>
        <p:nvPicPr>
          <p:cNvPr id="8" name="image3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37210" y="2480310"/>
            <a:ext cx="1435394" cy="1784003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160" y="2479376"/>
            <a:ext cx="1714500" cy="2059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809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2970" y="598021"/>
            <a:ext cx="1068705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Bitta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metallning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turli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shakllardagi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kristall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panjaralarga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bo’lishiga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allotropiya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deyiladi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Allotropik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o‘zgarishlar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temir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qalay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titan,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kobalt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metallarda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sodir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aluminiyda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allotropik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‘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zgarishlar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sodir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bo’lmaydi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Allotropiyaning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mohiyati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shundan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iboratki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qizdirilganda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qattiq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metallda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yangi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kristallanish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markazlari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paydo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yangi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panjara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paydo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bo’lishiga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Panjara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hosil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bo’layotganda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qizdirilsa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issiqlik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yutiladi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sovitilganda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issiqlik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ajralib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chiqadi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Shuning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kristall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panjara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shakllanganda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temperatura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o‘zgarmas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qoladi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chiziqdagi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to‘g‘ri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uchastka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holatga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Temirdagi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allotropik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o‘zgarishiar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texnikada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ahamiyatga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267605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214</TotalTime>
  <Words>856</Words>
  <Application>Microsoft Office PowerPoint</Application>
  <PresentationFormat>Широкоэкранный</PresentationFormat>
  <Paragraphs>63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Times New Roman</vt:lpstr>
      <vt:lpstr>Wingdings 3</vt:lpstr>
      <vt:lpstr>Сектор</vt:lpstr>
      <vt:lpstr> Mavzu:  Materialshunoslik asoslari. Materiallarining tarkibi va tuzilishi.    Temir va uning qotishmalari.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Исматилло ака</dc:creator>
  <cp:lastModifiedBy>Исматилло ака</cp:lastModifiedBy>
  <cp:revision>20</cp:revision>
  <dcterms:created xsi:type="dcterms:W3CDTF">2021-12-16T12:07:08Z</dcterms:created>
  <dcterms:modified xsi:type="dcterms:W3CDTF">2021-12-21T10:20:06Z</dcterms:modified>
</cp:coreProperties>
</file>