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4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14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2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58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07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69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02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3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7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FDCEE-C8B5-4E10-9E4B-2F136EA4023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1FE09-49B0-486D-8866-1847449F3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7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</a:t>
            </a:r>
            <a:r>
              <a:rPr lang="en-US" b="1" spc="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b="1" spc="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to`siqlarda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etiladigan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lang="en-US" b="1" spc="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qarshilikning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Diafragma</a:t>
            </a:r>
            <a:r>
              <a:rPr lang="en-US" b="1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b="1" spc="-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b="1" spc="-3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koeffitsiyentiining</a:t>
            </a:r>
            <a:r>
              <a:rPr lang="en-US" b="1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o`zgarishi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Mahalliy</a:t>
            </a:r>
            <a:r>
              <a:rPr lang="en-US" b="1" spc="-15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qarshilik</a:t>
            </a:r>
            <a:r>
              <a:rPr lang="en-US" b="1" spc="-15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koeffitsiyenti</a:t>
            </a:r>
            <a:endParaRPr lang="ru-RU" dirty="0" smtClean="0"/>
          </a:p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1266" y="1122363"/>
            <a:ext cx="6096000" cy="1248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№ 10.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7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>
            <a:cxnSpLocks noChangeShapeType="1"/>
          </p:cNvCxnSpPr>
          <p:nvPr/>
        </p:nvCxnSpPr>
        <p:spPr bwMode="auto">
          <a:xfrm>
            <a:off x="5653378" y="4190337"/>
            <a:ext cx="198782" cy="7952"/>
          </a:xfrm>
          <a:prstGeom prst="line">
            <a:avLst/>
          </a:prstGeom>
          <a:noFill/>
          <a:ln w="684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Прямая соединительная линия 2"/>
          <p:cNvCxnSpPr>
            <a:cxnSpLocks noChangeShapeType="1"/>
          </p:cNvCxnSpPr>
          <p:nvPr/>
        </p:nvCxnSpPr>
        <p:spPr bwMode="auto">
          <a:xfrm flipH="1">
            <a:off x="5752769" y="3896139"/>
            <a:ext cx="202758" cy="0"/>
          </a:xfrm>
          <a:prstGeom prst="line">
            <a:avLst/>
          </a:prstGeom>
          <a:noFill/>
          <a:ln w="65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50878" y="-1845294"/>
            <a:ext cx="10713492" cy="683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8184" tIns="660192" rIns="431664" bIns="622104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pasayishiga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pasayishi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turlichadir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hisoblashlarda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pasayishini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solishtirma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proportsional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</a:t>
            </a:r>
          </a:p>
          <a:p>
            <a:pPr marL="0" marR="0" lvl="0" indent="4492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44792" y="2288316"/>
            <a:ext cx="9525663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</a:t>
            </a:r>
            <a:r>
              <a:rPr lang="en-US" alt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ru-RU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altLang="ru-RU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Proportsionallik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tajriba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yo`li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qarshiliklarning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to`xtalib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o`tamiz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50878" y="3427090"/>
            <a:ext cx="10713492" cy="3308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4675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Keskin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kengayish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(7.1-rasm).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qarshilikning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koeffitsiyent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4675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kesimlarning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o`zgarishiga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kesimlar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-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      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467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                                                                                                            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     shun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hisoblasak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to`g`rida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to`xtalamiz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kengayishda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1-1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&gt;p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4675" algn="l"/>
              </a:tabLst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670957" y="483702"/>
            <a:ext cx="164500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7840077" y="2738712"/>
            <a:ext cx="298907" cy="0"/>
          </a:xfrm>
          <a:prstGeom prst="line">
            <a:avLst/>
          </a:prstGeom>
          <a:noFill/>
          <a:ln w="65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738551" y="2603737"/>
            <a:ext cx="13427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cxnSpLocks noChangeShapeType="1"/>
          </p:cNvCxnSpPr>
          <p:nvPr/>
        </p:nvCxnSpPr>
        <p:spPr bwMode="auto">
          <a:xfrm>
            <a:off x="8315959" y="5016261"/>
            <a:ext cx="234744" cy="0"/>
          </a:xfrm>
          <a:prstGeom prst="line">
            <a:avLst/>
          </a:prstGeom>
          <a:noFill/>
          <a:ln w="65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6578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1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2289" y="0"/>
            <a:ext cx="4277995" cy="18040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53270" y="1678114"/>
            <a:ext cx="284659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algn="ctr">
              <a:lnSpc>
                <a:spcPct val="107000"/>
              </a:lnSpc>
              <a:spcBef>
                <a:spcPts val="20"/>
              </a:spcBef>
              <a:spcAft>
                <a:spcPts val="8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7.1-rasm.</a:t>
            </a:r>
            <a:r>
              <a:rPr lang="ru-RU" b="1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lang="ru-RU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kengayish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9462" y="2174531"/>
            <a:ext cx="7203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6535085" y="6958573"/>
            <a:ext cx="110627" cy="0"/>
          </a:xfrm>
          <a:prstGeom prst="line">
            <a:avLst/>
          </a:prstGeom>
          <a:noFill/>
          <a:ln w="684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23591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84731" y="1999850"/>
            <a:ext cx="876804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38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38225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2.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kengayish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(7.2-rasm).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kesimning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 flipV="1">
            <a:off x="5659906" y="3105665"/>
            <a:ext cx="197197" cy="230598"/>
          </a:xfrm>
          <a:prstGeom prst="line">
            <a:avLst/>
          </a:prstGeom>
          <a:noFill/>
          <a:ln w="684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576741" y="2681504"/>
            <a:ext cx="74139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o`zgarishiga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konuslik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bur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kesimlar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nisbati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lang="ru-RU" alt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alt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baseline="-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kamayishi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ortishiga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qarab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image314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1681" y="2631731"/>
            <a:ext cx="2658110" cy="1409065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997190" y="3956764"/>
            <a:ext cx="2712601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0" algn="ctr">
              <a:lnSpc>
                <a:spcPts val="1595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7.2-rasm.</a:t>
            </a:r>
            <a:r>
              <a:rPr lang="en-US" b="1" spc="-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b="1" spc="-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kengayish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24931" y="4220301"/>
            <a:ext cx="11071654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448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ko`rilgandagi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2-2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1-1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kesimdagiga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(p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&gt;p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ϑ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</a:t>
            </a:r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ϑ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86385" lvl="0">
              <a:spcAft>
                <a:spcPts val="0"/>
              </a:spcAft>
              <a:tabLst>
                <a:tab pos="1028065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Keskin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(7.3-rasm).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Mahalliy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o`zgarishiga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bo`lishi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keskin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kengayishiga</a:t>
            </a:r>
            <a:r>
              <a:rPr lang="en-U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7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1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9295" y="151370"/>
            <a:ext cx="2280285" cy="144780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1124" y="1335328"/>
            <a:ext cx="8764322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0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0125" algn="l"/>
              </a:tabLs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7.3-rasm.Keskin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torayish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00125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4.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Tekis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torayish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(7.4-rasm).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kesimlar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nisbati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01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1541124" y="2320213"/>
            <a:ext cx="390418" cy="0"/>
          </a:xfrm>
          <a:prstGeom prst="line">
            <a:avLst/>
          </a:prstGeom>
          <a:noFill/>
          <a:ln w="684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17142" y="2006944"/>
            <a:ext cx="109857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konuslik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burchagining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torayishda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ham,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tekis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torayishda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ham 2-2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kesimda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1-1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kesimga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nisbatan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bosim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kamayib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(p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&lt;p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(V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&gt;V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316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5493" y="3162382"/>
            <a:ext cx="2638425" cy="151955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11685" y="3806049"/>
            <a:ext cx="922619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82165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7.4-rasm.Tekis</a:t>
            </a:r>
            <a:r>
              <a:rPr lang="ru-RU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torayish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5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5.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Tirsak</a:t>
            </a:r>
            <a:r>
              <a:rPr lang="ru-RU" sz="2000" b="1" spc="19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(7.5-rasm).</a:t>
            </a:r>
            <a:r>
              <a:rPr lang="ru-RU" sz="2000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Mahalliy</a:t>
            </a:r>
            <a:r>
              <a:rPr lang="ru-RU" sz="2000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ru-RU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koeffitsiyenti</a:t>
            </a:r>
            <a:r>
              <a:rPr lang="ru-RU" sz="2000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ru-RU" sz="20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quvurning</a:t>
            </a:r>
            <a:r>
              <a:rPr lang="ru-RU" sz="20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tutashish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burсhagiga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ru-RU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burсhakning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ortishi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50520" indent="449580">
              <a:spcAft>
                <a:spcPts val="0"/>
              </a:spcAft>
            </a:pP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r>
              <a:rPr lang="ru-RU" sz="20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ru-RU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lang="ru-RU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ru-RU" sz="2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bog`liqligi</a:t>
            </a:r>
            <a:r>
              <a:rPr lang="ru-RU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asosan</a:t>
            </a:r>
            <a:r>
              <a:rPr lang="ru-RU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tajribada</a:t>
            </a:r>
            <a:r>
              <a:rPr lang="ru-RU" sz="2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tekshirilgan</a:t>
            </a:r>
            <a:r>
              <a:rPr lang="ru-RU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ba'zi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sodda</a:t>
            </a:r>
            <a:r>
              <a:rPr lang="ru-RU" sz="2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hollari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oqimсhalar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nazariyasida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ko`rilgan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147281" y="4873041"/>
            <a:ext cx="11044719" cy="266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9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96950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6.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Burilish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(7.6-rasm).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bur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quvur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diametrining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radiusi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</a:t>
            </a:r>
            <a:r>
              <a:rPr kumimoji="0" lang="en-US" alt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nisbatiga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Burilishda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6950" algn="l"/>
              </a:tabLst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quvur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diametirining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burilish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radiusiga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nisbati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en-US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6950" algn="l"/>
              </a:tabLst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69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4225147" y="13496457"/>
            <a:ext cx="157617" cy="0"/>
          </a:xfrm>
          <a:prstGeom prst="line">
            <a:avLst/>
          </a:prstGeom>
          <a:noFill/>
          <a:ln w="6532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76082" y="6662517"/>
            <a:ext cx="110447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kumimoji="0" lang="ru-RU" alt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ru-RU" altLang="ru-RU" sz="7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68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0834" y="3080559"/>
            <a:ext cx="107159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83210" lvl="0" indent="-342900">
              <a:spcBef>
                <a:spcPts val="95"/>
              </a:spcBef>
              <a:spcAft>
                <a:spcPts val="0"/>
              </a:spcAft>
              <a:buFont typeface="+mj-lt"/>
              <a:buAutoNum type="arabicParenR"/>
              <a:tabLst>
                <a:tab pos="1129030" algn="l"/>
              </a:tabLst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Quvurga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(1.70-rasm).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to`la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idishga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tutashtirilgan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kirishdagi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o`tkir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burсhaklarini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(7.7-rasm, a)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aylanib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o`tish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uсhun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energiyasi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koeffitsiyentining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x = 0,5.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Kirishdagi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o`tkir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burсhaklar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silliqlanib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quvurga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kirishiga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ko`rsatadigan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kirishning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silliqlik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darajasiga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= 0,04 ¸ 0,10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oralig’ida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o`rtaсha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0,08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317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187" y="719191"/>
            <a:ext cx="2254885" cy="2055977"/>
          </a:xfrm>
          <a:prstGeom prst="rect">
            <a:avLst/>
          </a:prstGeom>
        </p:spPr>
      </p:pic>
      <p:pic>
        <p:nvPicPr>
          <p:cNvPr id="4" name="image318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21077" y="719191"/>
            <a:ext cx="1446530" cy="2092807"/>
          </a:xfrm>
          <a:prstGeom prst="rect">
            <a:avLst/>
          </a:prstGeom>
        </p:spPr>
      </p:pic>
      <p:pic>
        <p:nvPicPr>
          <p:cNvPr id="5" name="image319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51934" y="565080"/>
            <a:ext cx="2971800" cy="214277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47324" y="2821514"/>
            <a:ext cx="8640567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2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.5-rasm.Tirsak.                 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7.6-rasm.Burilish.                     7.7-rasm.Quvurga</a:t>
            </a:r>
            <a:r>
              <a:rPr lang="en-US" b="1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9882" y="5065897"/>
            <a:ext cx="102227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90195" indent="44958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Tiqin-jo`mrak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¸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ventillar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jo`mraklar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boshqalarda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qarshilikning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kamayishini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kuzatish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12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488292"/>
              </p:ext>
            </p:extLst>
          </p:nvPr>
        </p:nvGraphicFramePr>
        <p:xfrm>
          <a:off x="1279703" y="2272974"/>
          <a:ext cx="7528004" cy="12836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7944">
                  <a:extLst>
                    <a:ext uri="{9D8B030D-6E8A-4147-A177-3AD203B41FA5}">
                      <a16:colId xmlns:a16="http://schemas.microsoft.com/office/drawing/2014/main" val="4229633022"/>
                    </a:ext>
                  </a:extLst>
                </a:gridCol>
                <a:gridCol w="683313">
                  <a:extLst>
                    <a:ext uri="{9D8B030D-6E8A-4147-A177-3AD203B41FA5}">
                      <a16:colId xmlns:a16="http://schemas.microsoft.com/office/drawing/2014/main" val="2505632924"/>
                    </a:ext>
                  </a:extLst>
                </a:gridCol>
                <a:gridCol w="689448">
                  <a:extLst>
                    <a:ext uri="{9D8B030D-6E8A-4147-A177-3AD203B41FA5}">
                      <a16:colId xmlns:a16="http://schemas.microsoft.com/office/drawing/2014/main" val="1082391366"/>
                    </a:ext>
                  </a:extLst>
                </a:gridCol>
                <a:gridCol w="688681">
                  <a:extLst>
                    <a:ext uri="{9D8B030D-6E8A-4147-A177-3AD203B41FA5}">
                      <a16:colId xmlns:a16="http://schemas.microsoft.com/office/drawing/2014/main" val="1714233664"/>
                    </a:ext>
                  </a:extLst>
                </a:gridCol>
                <a:gridCol w="688681">
                  <a:extLst>
                    <a:ext uri="{9D8B030D-6E8A-4147-A177-3AD203B41FA5}">
                      <a16:colId xmlns:a16="http://schemas.microsoft.com/office/drawing/2014/main" val="3820984170"/>
                    </a:ext>
                  </a:extLst>
                </a:gridCol>
                <a:gridCol w="688681">
                  <a:extLst>
                    <a:ext uri="{9D8B030D-6E8A-4147-A177-3AD203B41FA5}">
                      <a16:colId xmlns:a16="http://schemas.microsoft.com/office/drawing/2014/main" val="1175904"/>
                    </a:ext>
                  </a:extLst>
                </a:gridCol>
                <a:gridCol w="688681">
                  <a:extLst>
                    <a:ext uri="{9D8B030D-6E8A-4147-A177-3AD203B41FA5}">
                      <a16:colId xmlns:a16="http://schemas.microsoft.com/office/drawing/2014/main" val="2479520461"/>
                    </a:ext>
                  </a:extLst>
                </a:gridCol>
                <a:gridCol w="688681">
                  <a:extLst>
                    <a:ext uri="{9D8B030D-6E8A-4147-A177-3AD203B41FA5}">
                      <a16:colId xmlns:a16="http://schemas.microsoft.com/office/drawing/2014/main" val="4283869472"/>
                    </a:ext>
                  </a:extLst>
                </a:gridCol>
                <a:gridCol w="690982">
                  <a:extLst>
                    <a:ext uri="{9D8B030D-6E8A-4147-A177-3AD203B41FA5}">
                      <a16:colId xmlns:a16="http://schemas.microsoft.com/office/drawing/2014/main" val="3079992614"/>
                    </a:ext>
                  </a:extLst>
                </a:gridCol>
                <a:gridCol w="688681">
                  <a:extLst>
                    <a:ext uri="{9D8B030D-6E8A-4147-A177-3AD203B41FA5}">
                      <a16:colId xmlns:a16="http://schemas.microsoft.com/office/drawing/2014/main" val="1985613929"/>
                    </a:ext>
                  </a:extLst>
                </a:gridCol>
                <a:gridCol w="654231">
                  <a:extLst>
                    <a:ext uri="{9D8B030D-6E8A-4147-A177-3AD203B41FA5}">
                      <a16:colId xmlns:a16="http://schemas.microsoft.com/office/drawing/2014/main" val="3100332873"/>
                    </a:ext>
                  </a:extLst>
                </a:gridCol>
              </a:tblGrid>
              <a:tr h="717129">
                <a:tc>
                  <a:txBody>
                    <a:bodyPr/>
                    <a:lstStyle/>
                    <a:p>
                      <a:pPr marL="169545" marR="193040" algn="ctr">
                        <a:lnSpc>
                          <a:spcPts val="1490"/>
                        </a:lnSpc>
                        <a:spcAft>
                          <a:spcPts val="180"/>
                        </a:spcAft>
                      </a:pPr>
                      <a:r>
                        <a:rPr lang="en-US" sz="1250" dirty="0">
                          <a:effectLst/>
                        </a:rPr>
                        <a:t>w</a:t>
                      </a:r>
                      <a:r>
                        <a:rPr lang="en-US" sz="1250" baseline="-250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</a:endParaRPr>
                    </a:p>
                    <a:p>
                      <a:pPr marL="172085" marR="189230" algn="ctr"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w</a:t>
                      </a:r>
                      <a:r>
                        <a:rPr lang="en-US" sz="1250" baseline="-250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255" marR="13081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990"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795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795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5" marR="11049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5" marR="11049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922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205" marR="112395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0815" algn="l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7640" algn="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36557421"/>
                  </a:ext>
                </a:extLst>
              </a:tr>
              <a:tr h="566559">
                <a:tc>
                  <a:txBody>
                    <a:bodyPr/>
                    <a:lstStyle/>
                    <a:p>
                      <a:pPr marL="508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Ζ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6525" marR="13081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226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47,8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858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858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7,80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marR="11049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3,75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marR="11049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10985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205" marR="1123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0,29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0118631"/>
                  </a:ext>
                </a:extLst>
              </a:tr>
            </a:tbl>
          </a:graphicData>
        </a:graphic>
      </p:graphicFrame>
      <p:cxnSp>
        <p:nvCxnSpPr>
          <p:cNvPr id="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7798442" y="7212529"/>
            <a:ext cx="185738" cy="0"/>
          </a:xfrm>
          <a:prstGeom prst="line">
            <a:avLst/>
          </a:prstGeom>
          <a:noFill/>
          <a:ln w="670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095553" y="1736422"/>
            <a:ext cx="184150" cy="6350"/>
            <a:chOff x="0" y="0"/>
            <a:chExt cx="291" cy="11"/>
          </a:xfrm>
        </p:grpSpPr>
        <p:cxnSp>
          <p:nvCxnSpPr>
            <p:cNvPr id="5" name="Line 3"/>
            <p:cNvCxnSpPr>
              <a:cxnSpLocks noChangeShapeType="1"/>
            </p:cNvCxnSpPr>
            <p:nvPr/>
          </p:nvCxnSpPr>
          <p:spPr bwMode="auto">
            <a:xfrm>
              <a:off x="0" y="5"/>
              <a:ext cx="291" cy="0"/>
            </a:xfrm>
            <a:prstGeom prst="line">
              <a:avLst/>
            </a:prstGeom>
            <a:noFill/>
            <a:ln w="671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05161" y="307652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74787" y="521983"/>
            <a:ext cx="107853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6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Diafragma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Quvurga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o`rnatiladigan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suyuqlik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sarfini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o`l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hash u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hun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ishlatiladigan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o`rtasi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teshik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disk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diafragmaga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aytiladi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(7.8-rasm).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qarshlik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quvurning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kesimi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S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diafragma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teshigi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kesimi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ω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0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nisbati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nisbatning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kamayib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boradi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(6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jadval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).      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iafragma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koeffitsiyentiining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o`zgarishi</a:t>
            </a:r>
            <a:endParaRPr kumimoji="0" lang="en-US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endParaRPr lang="en-US" altLang="ru-RU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6425" algn="l"/>
              </a:tabLst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70353" y="3556662"/>
            <a:ext cx="103941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09650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2.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Berkitgi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 (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zadvijka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eshik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(7.8-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rasm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09650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darajasiga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kattalashishi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kamayib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o`rtaсha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0965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oсhilishiga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= 2,0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to`g`ri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9" name="image320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31793" y="4496810"/>
            <a:ext cx="5034843" cy="169729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364572" y="5512473"/>
            <a:ext cx="226350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325"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7.8-rasm.</a:t>
            </a:r>
            <a:r>
              <a:rPr lang="en-US" b="1" spc="-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Berkitgi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66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32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707" y="2491483"/>
            <a:ext cx="2177069" cy="159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image32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583" y="2347645"/>
            <a:ext cx="2531295" cy="160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39046" y="1137625"/>
            <a:ext cx="1050832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46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46163" algn="l"/>
              </a:tabLst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Drossel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klapan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(1.72-rasm)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tiqin-jo`mrak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(7.9-rasm).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hollarda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mahalliy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0"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461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koeffitsiyenti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drossel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klapanning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tiqin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jo`mrakning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bur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bog`liq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</a:p>
          <a:p>
            <a:pPr marL="0"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46163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=20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0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50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0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bo`lganda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qiymatlari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461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Drossel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klapan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x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= 2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¸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53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bo’ladi.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46163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-1661417" y="3948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43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4300" algn="l"/>
              </a:tabLst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7.9-rasm.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Drossel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klapan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7.10-rasm.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Tiqin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jo`mrak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9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4615" y="1157160"/>
            <a:ext cx="9803027" cy="4550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tabLst>
                <a:tab pos="686435" algn="l"/>
              </a:tabLs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lang="en-US" sz="24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sz="24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koeffitsiyenti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0520" marR="283845" indent="44958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keltiruv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to`g`risda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to`xtalib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o`tdik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turbulent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hollaridagi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koeffitsiyentining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Turbulent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koeffitsiyenti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ko`rsatuv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kattaligiga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darajasiga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bo`lishidan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3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Reynolds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Tajribalar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ko`rsatishicha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Reynolds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qiymatlarida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turbulent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mahalliy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koeffitsiyenti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bog`liqligi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sezilarsiz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bog`liqlikni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to`siqlar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2400" spc="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hilish</a:t>
            </a:r>
            <a:r>
              <a:rPr lang="en-US" sz="2400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darajasining</a:t>
            </a:r>
            <a:r>
              <a:rPr lang="en-US" sz="2400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ta'siriga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400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olmaslik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0424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894</Words>
  <Application>Microsoft Office PowerPoint</Application>
  <PresentationFormat>Широкоэкранный</PresentationFormat>
  <Paragraphs>102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15</cp:revision>
  <dcterms:created xsi:type="dcterms:W3CDTF">2022-01-21T03:29:54Z</dcterms:created>
  <dcterms:modified xsi:type="dcterms:W3CDTF">2022-01-21T09:33:02Z</dcterms:modified>
</cp:coreProperties>
</file>