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66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90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99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69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11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36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4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68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58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31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66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5D9D9-0830-4B40-A96B-23517232D868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AD5D3-3DD8-4823-A3E5-74BC6D9B3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34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7: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ishqalanish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Suyuqliklardagi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qovushoqlik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yo`qotish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sarfini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tezligini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Venturi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hagi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470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9430" y="614875"/>
            <a:ext cx="978805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5750" indent="449580" algn="just">
              <a:spcAft>
                <a:spcPts val="0"/>
              </a:spcAft>
            </a:pP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5750" indent="44958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Real</a:t>
            </a:r>
            <a:r>
              <a:rPr lang="en-US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orasida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yo`qotilishini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1-2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belgilaymiz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qovushoqlik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yengishga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3845" indent="449580" algn="just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tekshirganimizda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masala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yengish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1-1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2- 2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kesimlarining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tezliklari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(3.17-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2-2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kesimlar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ustuniga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qiluvсhi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kuсhlar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>
              <a:spcBef>
                <a:spcPts val="5"/>
              </a:spcBef>
              <a:buSzPts val="1400"/>
              <a:buFont typeface="Times New Roman" panose="02020603050405020304" pitchFamily="18" charset="0"/>
              <a:buAutoNum type="arabicParenR"/>
              <a:tabLst>
                <a:tab pos="545465" algn="l"/>
              </a:tabLst>
            </a:pPr>
            <a:r>
              <a:rPr lang="en-US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pc="-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𝜔</a:t>
            </a:r>
            <a:r>
              <a:rPr lang="ru-RU" spc="4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kuchlari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400"/>
              <a:buFont typeface="Times New Roman" panose="02020603050405020304" pitchFamily="18" charset="0"/>
              <a:buAutoNum type="arabicParenR"/>
              <a:tabLst>
                <a:tab pos="545465" algn="l"/>
              </a:tabLst>
            </a:pPr>
            <a:r>
              <a:rPr lang="en-US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 = 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</a:t>
            </a:r>
            <a:r>
              <a:rPr lang="ru-RU" spc="-5" dirty="0">
                <a:latin typeface="Cambria Math" panose="02040503050406030204" pitchFamily="18" charset="0"/>
                <a:ea typeface="Cambria Math" panose="02040503050406030204" pitchFamily="18" charset="0"/>
              </a:rPr>
              <a:t>𝜔</a:t>
            </a:r>
            <a:r>
              <a:rPr lang="ru-RU" spc="-8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"/>
              </a:spcBef>
              <a:buSzPts val="1400"/>
              <a:buFont typeface="Times New Roman" panose="02020603050405020304" pitchFamily="18" charset="0"/>
              <a:buAutoNum type="arabicParenR"/>
              <a:tabLst>
                <a:tab pos="54483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τπ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Dl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kuсhidir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indent="44958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1-1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2-2</a:t>
            </a:r>
            <a:r>
              <a:rPr lang="ru-RU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kesimlar</a:t>
            </a:r>
            <a:r>
              <a:rPr lang="ru-RU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ru-RU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muvozanat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ru-RU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tenglamasi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qilayotgan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kuсhlar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quyidagiсha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yoziladi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indent="449580"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indent="449580">
              <a:spcAft>
                <a:spcPts val="0"/>
              </a:spcAft>
            </a:pP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indent="449580"/>
            <a:r>
              <a:rPr lang="en-US" i="1" dirty="0" smtClean="0"/>
              <a:t>                                           </a:t>
            </a:r>
            <a:r>
              <a:rPr lang="ru-RU" i="1" dirty="0" smtClean="0"/>
              <a:t>P</a:t>
            </a:r>
            <a:r>
              <a:rPr lang="ru-RU" baseline="-25000" dirty="0" smtClean="0"/>
              <a:t>1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i="1" dirty="0"/>
              <a:t>P</a:t>
            </a:r>
            <a:r>
              <a:rPr lang="ru-RU" baseline="-25000" dirty="0"/>
              <a:t>2</a:t>
            </a:r>
            <a:r>
              <a:rPr lang="ru-RU" dirty="0"/>
              <a:t> + </a:t>
            </a:r>
            <a:r>
              <a:rPr lang="ru-RU" i="1" dirty="0" err="1"/>
              <a:t>G</a:t>
            </a:r>
            <a:r>
              <a:rPr lang="ru-RU" dirty="0" err="1"/>
              <a:t>sina</a:t>
            </a:r>
            <a:r>
              <a:rPr lang="ru-RU" dirty="0"/>
              <a:t> - </a:t>
            </a:r>
            <a:r>
              <a:rPr lang="ru-RU" i="1" dirty="0"/>
              <a:t>T </a:t>
            </a:r>
            <a:r>
              <a:rPr lang="ru-RU" dirty="0"/>
              <a:t>= 0.</a:t>
            </a:r>
          </a:p>
          <a:p>
            <a:pPr marL="350520" indent="449580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38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289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8880" y="658812"/>
            <a:ext cx="5886450" cy="190150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25930" y="2692196"/>
            <a:ext cx="7418070" cy="935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6690">
              <a:lnSpc>
                <a:spcPct val="107000"/>
              </a:lnSpc>
              <a:spcBef>
                <a:spcPts val="170"/>
              </a:spcBef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3.17-</a:t>
            </a:r>
            <a:r>
              <a:rPr lang="en-US" b="1" spc="-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spc="-1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Gidravlik</a:t>
            </a:r>
            <a:r>
              <a:rPr lang="en-US" b="1" spc="-3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yo`qotish</a:t>
            </a:r>
            <a:r>
              <a:rPr lang="en-US" b="1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tushunchasiga</a:t>
            </a:r>
            <a:r>
              <a:rPr lang="en-US" b="1" spc="-1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doir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Bundan</a:t>
            </a:r>
            <a:r>
              <a:rPr lang="en-US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Bernulli</a:t>
            </a:r>
            <a:r>
              <a:rPr lang="en-US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tenglamasi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kelib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hiqadi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152400" y="152400"/>
            <a:ext cx="164465" cy="6350"/>
            <a:chOff x="0" y="0"/>
            <a:chExt cx="259" cy="10"/>
          </a:xfrm>
        </p:grpSpPr>
        <p:cxnSp>
          <p:nvCxnSpPr>
            <p:cNvPr id="5" name="Line 98"/>
            <p:cNvCxnSpPr>
              <a:cxnSpLocks noChangeShapeType="1"/>
            </p:cNvCxnSpPr>
            <p:nvPr/>
          </p:nvCxnSpPr>
          <p:spPr bwMode="auto">
            <a:xfrm>
              <a:off x="0" y="5"/>
              <a:ext cx="259" cy="0"/>
            </a:xfrm>
            <a:prstGeom prst="line">
              <a:avLst/>
            </a:prstGeom>
            <a:noFill/>
            <a:ln w="61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152400" y="152400"/>
            <a:ext cx="180975" cy="6350"/>
            <a:chOff x="0" y="0"/>
            <a:chExt cx="285" cy="10"/>
          </a:xfrm>
        </p:grpSpPr>
        <p:cxnSp>
          <p:nvCxnSpPr>
            <p:cNvPr id="7" name="Line 96"/>
            <p:cNvCxnSpPr>
              <a:cxnSpLocks noChangeShapeType="1"/>
            </p:cNvCxnSpPr>
            <p:nvPr/>
          </p:nvCxnSpPr>
          <p:spPr bwMode="auto">
            <a:xfrm>
              <a:off x="0" y="5"/>
              <a:ext cx="285" cy="0"/>
            </a:xfrm>
            <a:prstGeom prst="line">
              <a:avLst/>
            </a:prstGeom>
            <a:noFill/>
            <a:ln w="61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25930" y="397002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8184" tIns="660192" rIns="431664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468880" y="43192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ru-RU" alt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80085" y="3691773"/>
            <a:ext cx="3211830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596900" algn="l"/>
                <a:tab pos="952500" algn="l"/>
                <a:tab pos="1162050" algn="l"/>
              </a:tabLst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596900" algn="l"/>
                <a:tab pos="952500" algn="l"/>
                <a:tab pos="1162050" algn="l"/>
              </a:tabLst>
            </a:pPr>
            <a:r>
              <a:rPr lang="en-US" altLang="ru-RU" sz="1200" b="1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1200" b="1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US" altLang="ru-RU" sz="1600" b="1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r>
              <a:rPr lang="en-US" altLang="ru-RU" sz="1200" b="1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ru-RU" alt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</a:t>
            </a: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596900" algn="l"/>
                <a:tab pos="952500" algn="l"/>
                <a:tab pos="1162050" algn="l"/>
              </a:tabLst>
            </a:pPr>
            <a:r>
              <a:rPr kumimoji="0" lang="en-US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596900" algn="l"/>
                <a:tab pos="952500" algn="l"/>
                <a:tab pos="1162050" algn="l"/>
              </a:tabLst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ru-RU" altLang="ru-RU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ru-RU" altLang="ru-RU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2980" y="4667979"/>
            <a:ext cx="101269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>
              <a:spcBef>
                <a:spcPts val="65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tenglamani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(3.48)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tenglama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solishtirsak</a:t>
            </a:r>
            <a:r>
              <a:rPr lang="en-US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`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llasak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`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qotish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munosabatni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olamiz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11580" y="4908738"/>
            <a:ext cx="9669780" cy="1581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33000"/>
              </a:lnSpc>
              <a:spcBef>
                <a:spcPts val="350"/>
              </a:spcBef>
              <a:spcAft>
                <a:spcPts val="800"/>
              </a:spcAft>
              <a:tabLst>
                <a:tab pos="261620" algn="l"/>
              </a:tabLst>
            </a:pPr>
            <a:endParaRPr lang="en-US" sz="16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33000"/>
              </a:lnSpc>
              <a:spcBef>
                <a:spcPts val="350"/>
              </a:spcBef>
              <a:spcAft>
                <a:spcPts val="800"/>
              </a:spcAft>
              <a:tabLst>
                <a:tab pos="261620" algn="l"/>
              </a:tabLst>
            </a:pPr>
            <a:endParaRPr lang="en-US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33000"/>
              </a:lnSpc>
              <a:spcBef>
                <a:spcPts val="350"/>
              </a:spcBef>
              <a:spcAft>
                <a:spcPts val="800"/>
              </a:spcAft>
              <a:tabLst>
                <a:tab pos="261620" algn="l"/>
              </a:tabLst>
            </a:pP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lang="ru-RU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6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z="1600" spc="-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u="sng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1600" u="sng" spc="1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u="sng" dirty="0" err="1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1600" i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33000"/>
              </a:lnSpc>
              <a:spcBef>
                <a:spcPts val="350"/>
              </a:spcBef>
              <a:spcAft>
                <a:spcPts val="800"/>
              </a:spcAft>
              <a:tabLst>
                <a:tab pos="261620" algn="l"/>
              </a:tabLs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</a:t>
            </a:r>
            <a:r>
              <a:rPr lang="ru-RU" sz="1600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600" spc="5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0520" marR="289560" algn="just">
              <a:spcBef>
                <a:spcPts val="16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yerda</a:t>
            </a:r>
            <a:r>
              <a:rPr lang="en-US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i="1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i="1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turga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ajratiladi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152400" y="609600"/>
            <a:ext cx="165100" cy="6350"/>
            <a:chOff x="0" y="0"/>
            <a:chExt cx="259" cy="10"/>
          </a:xfrm>
        </p:grpSpPr>
        <p:sp>
          <p:nvSpPr>
            <p:cNvPr id="14" name="Line 4"/>
            <p:cNvSpPr>
              <a:spLocks noChangeShapeType="1"/>
            </p:cNvSpPr>
            <p:nvPr/>
          </p:nvSpPr>
          <p:spPr bwMode="auto">
            <a:xfrm>
              <a:off x="0" y="5"/>
              <a:ext cx="259" cy="0"/>
            </a:xfrm>
            <a:prstGeom prst="line">
              <a:avLst/>
            </a:prstGeom>
            <a:noFill/>
            <a:ln w="61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5" name="Group 1"/>
          <p:cNvGrpSpPr>
            <a:grpSpLocks/>
          </p:cNvGrpSpPr>
          <p:nvPr/>
        </p:nvGrpSpPr>
        <p:grpSpPr bwMode="auto">
          <a:xfrm>
            <a:off x="152400" y="615950"/>
            <a:ext cx="180975" cy="6350"/>
            <a:chOff x="0" y="0"/>
            <a:chExt cx="285" cy="10"/>
          </a:xfrm>
        </p:grpSpPr>
        <p:sp>
          <p:nvSpPr>
            <p:cNvPr id="16" name="Line 2"/>
            <p:cNvSpPr>
              <a:spLocks noChangeShapeType="1"/>
            </p:cNvSpPr>
            <p:nvPr/>
          </p:nvSpPr>
          <p:spPr bwMode="auto">
            <a:xfrm>
              <a:off x="0" y="5"/>
              <a:ext cx="285" cy="0"/>
            </a:xfrm>
            <a:prstGeom prst="line">
              <a:avLst/>
            </a:prstGeom>
            <a:noFill/>
            <a:ln w="61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8184" tIns="660192" rIns="431664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52400" y="61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152400" y="622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596900" algn="l"/>
                <a:tab pos="952500" algn="l"/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596900" algn="l"/>
                <a:tab pos="952500" algn="l"/>
                <a:tab pos="1162050" algn="l"/>
              </a:tabLst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596900" algn="l"/>
                <a:tab pos="952500" algn="l"/>
                <a:tab pos="1162050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t</a:t>
            </a:r>
            <a:r>
              <a:rPr kumimoji="0" lang="ru-RU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p</a:t>
            </a:r>
            <a:r>
              <a:rPr kumimoji="0" lang="ru-RU" altLang="ru-RU" sz="1200" b="0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Dl</a:t>
            </a:r>
            <a:r>
              <a:rPr kumimoji="0" lang="ru-RU" alt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596900" algn="l"/>
                <a:tab pos="952500" algn="l"/>
                <a:tab pos="1162050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596900" algn="l"/>
                <a:tab pos="952500" algn="l"/>
                <a:tab pos="1162050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g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ru-RU" altLang="ru-RU" sz="12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g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ru-RU" altLang="ru-RU" sz="12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g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w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6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3010" y="559453"/>
            <a:ext cx="1027557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28448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99314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Uzunlik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vujudga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uzunligiga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(3.56)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formula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ko`rinishida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ifodalanadi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286385" lvl="0" indent="-342900" algn="just">
              <a:spcBef>
                <a:spcPts val="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020445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Mahalliy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ayrim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qismlarida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notekis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hisobiga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vujudga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Notekis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vujudga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keltiruv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o’zanning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shakllari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joylari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tirsaklar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to`siqlar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kengayishlar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keskin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torayishlar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h.)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yerdagi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uzunlikka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emas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735">
              <a:spcBef>
                <a:spcPts val="5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sz="20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yo`qotishning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yig`indisiga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i="1" dirty="0" smtClean="0"/>
              <a:t>                                                         </a:t>
            </a:r>
            <a:r>
              <a:rPr lang="en-US" i="1" dirty="0" err="1" smtClean="0"/>
              <a:t>Hn</a:t>
            </a:r>
            <a:r>
              <a:rPr lang="en-US" i="1" dirty="0" smtClean="0"/>
              <a:t> </a:t>
            </a:r>
            <a:r>
              <a:rPr lang="ru-RU" dirty="0"/>
              <a:t>= </a:t>
            </a:r>
            <a:r>
              <a:rPr lang="en-US" i="1" dirty="0"/>
              <a:t>Hl </a:t>
            </a:r>
            <a:r>
              <a:rPr lang="ru-RU" dirty="0"/>
              <a:t>+ </a:t>
            </a:r>
            <a:r>
              <a:rPr lang="en-US" i="1" dirty="0" err="1"/>
              <a:t>Hm</a:t>
            </a:r>
            <a:endParaRPr lang="ru-RU" dirty="0"/>
          </a:p>
          <a:p>
            <a:pPr marL="350520">
              <a:spcBef>
                <a:spcPts val="155"/>
              </a:spcBef>
            </a:pP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yerda</a:t>
            </a:r>
            <a:r>
              <a:rPr lang="en-US" sz="20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Hl</a:t>
            </a:r>
            <a:r>
              <a:rPr lang="en-US" sz="2000" i="1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uzunlik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0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mahalliy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350520">
              <a:spcBef>
                <a:spcPts val="155"/>
              </a:spcBef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yo`qotish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energiyasiga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bog`liq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kamayishi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kamayadi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yo’qotishni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energiyasiga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proportsional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>
              <a:spcBef>
                <a:spcPts val="155"/>
              </a:spcBef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98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25830" y="530900"/>
            <a:ext cx="1037844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91465" indent="449580" algn="just">
              <a:spcAft>
                <a:spcPts val="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sarfini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tezligini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o`l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hashning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oson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usuli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hajmiy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usullaridir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Hajmiy</a:t>
            </a:r>
            <a:r>
              <a:rPr lang="en-US" sz="2000" b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usulda</a:t>
            </a:r>
            <a:r>
              <a:rPr lang="en-US" sz="2000" b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tekshirilayotgan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oqimdan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darajalangan</a:t>
            </a:r>
            <a:r>
              <a:rPr lang="en-US" sz="2000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idish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menzurka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tushadi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Idishning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to`lish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vaqti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sekundomer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aniq</a:t>
            </a:r>
            <a:r>
              <a:rPr lang="en-US" sz="2000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o`l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hanadi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Agar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idishning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hajmi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o`lchangan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bo`lsa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hajmiy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quyidagiga</a:t>
            </a:r>
            <a:r>
              <a:rPr lang="en-US" sz="2000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</a:p>
          <a:p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</a:t>
            </a:r>
            <a:r>
              <a:rPr lang="en-US" i="1" dirty="0" smtClean="0"/>
              <a:t>Q </a:t>
            </a:r>
            <a:r>
              <a:rPr lang="ru-RU" dirty="0" smtClean="0"/>
              <a:t>= </a:t>
            </a:r>
            <a:r>
              <a:rPr lang="en-US" i="1" dirty="0" smtClean="0"/>
              <a:t>V</a:t>
            </a:r>
            <a:r>
              <a:rPr lang="en-US" dirty="0" smtClean="0"/>
              <a:t>.  </a:t>
            </a:r>
            <a:endParaRPr lang="ru-RU" dirty="0" smtClean="0"/>
          </a:p>
          <a:p>
            <a:r>
              <a:rPr lang="en-US" i="1" dirty="0" smtClean="0"/>
              <a:t>                                                                                 T</a:t>
            </a: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Oqimning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kesimi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ma'lum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tezligi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(3.4) formula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aniqlanadi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usulida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idishga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oqimdan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tushiriladi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Tarozida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yo`li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idishdagi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og`irligi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Idishning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to`lish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vaqti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sarfi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quyidagiga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</a:t>
            </a:r>
            <a:endParaRPr lang="ru-RU" dirty="0" smtClean="0"/>
          </a:p>
          <a:p>
            <a:pPr marR="288290" lvl="0" algn="just">
              <a:spcAft>
                <a:spcPts val="0"/>
              </a:spcAft>
              <a:tabLst>
                <a:tab pos="1026795" algn="l"/>
              </a:tabLst>
            </a:pP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8290" lvl="0" algn="just">
              <a:spcAft>
                <a:spcPts val="0"/>
              </a:spcAft>
              <a:tabLst>
                <a:tab pos="1026795" algn="l"/>
              </a:tabLst>
            </a:pP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8290" algn="just">
              <a:tabLst>
                <a:tab pos="1026795" algn="l"/>
              </a:tabLst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hajmiy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sarfi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bo`yi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sarfini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solishtirma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og`irlikka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yo`li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aniqlanadi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288290" algn="just">
              <a:tabLst>
                <a:tab pos="1026795" algn="l"/>
              </a:tabLs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88290" algn="just">
              <a:tabLst>
                <a:tab pos="1026795" algn="l"/>
              </a:tabLst>
            </a:pPr>
            <a:endParaRPr lang="en-US" dirty="0" smtClean="0"/>
          </a:p>
          <a:p>
            <a:pPr marR="288290" algn="just">
              <a:tabLst>
                <a:tab pos="1026795" algn="l"/>
              </a:tabLst>
            </a:pPr>
            <a:endParaRPr lang="en-US" dirty="0"/>
          </a:p>
          <a:p>
            <a:pPr marR="288290" algn="just">
              <a:tabLst>
                <a:tab pos="1026795" algn="l"/>
              </a:tabLst>
            </a:pPr>
            <a:endParaRPr lang="en-US" dirty="0" smtClean="0"/>
          </a:p>
          <a:p>
            <a:pPr marR="288290" algn="just">
              <a:tabLst>
                <a:tab pos="1026795" algn="l"/>
              </a:tabLst>
            </a:pPr>
            <a:endParaRPr lang="ru-RU" dirty="0"/>
          </a:p>
          <a:p>
            <a:pPr marR="288290" lvl="0" algn="just">
              <a:spcAft>
                <a:spcPts val="0"/>
              </a:spcAft>
              <a:tabLst>
                <a:tab pos="1026795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911542" y="334899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4814761" y="3978548"/>
            <a:ext cx="190943" cy="0"/>
          </a:xfrm>
          <a:prstGeom prst="line">
            <a:avLst/>
          </a:prstGeom>
          <a:noFill/>
          <a:ln w="65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911542" y="3747716"/>
            <a:ext cx="42803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G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GV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</a:t>
            </a:r>
            <a:r>
              <a:rPr lang="en-US" altLang="ru-RU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17" name="Прямая соединительная линия 16"/>
          <p:cNvCxnSpPr>
            <a:cxnSpLocks noChangeShapeType="1"/>
          </p:cNvCxnSpPr>
          <p:nvPr/>
        </p:nvCxnSpPr>
        <p:spPr bwMode="auto">
          <a:xfrm>
            <a:off x="4878069" y="5242664"/>
            <a:ext cx="127635" cy="0"/>
          </a:xfrm>
          <a:prstGeom prst="line">
            <a:avLst/>
          </a:prstGeom>
          <a:noFill/>
          <a:ln w="616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742950" y="4932199"/>
            <a:ext cx="57696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Q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23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8730" y="889908"/>
            <a:ext cx="10001250" cy="5150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4480" algn="just">
              <a:spcBef>
                <a:spcPts val="15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sarflarni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hash 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qo`llaniladi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sarflarni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hash 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kanallarda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yuqoridagi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haganda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hash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natijasi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xatolar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hiqadi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ko`pin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quvurlar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kanallardagi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</a:t>
            </a:r>
            <a:r>
              <a:rPr lang="en-US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Venturi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hagi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quvurdan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o`tishiga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asoslangan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yo`qdir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Venturi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hagichi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bo`laklaridan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diffuzorlar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bo`lagi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patrubok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tutashtirilgandir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1-1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2-2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kesimlariga</a:t>
            </a:r>
            <a:r>
              <a:rPr lang="en-US" sz="2400" spc="3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pezometrik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o`rnatilgan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kesimlardagi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ko`rsatadi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5965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783</Words>
  <Application>Microsoft Office PowerPoint</Application>
  <PresentationFormat>Широкоэкранный</PresentationFormat>
  <Paragraphs>62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Symbol</vt:lpstr>
      <vt:lpstr>Times New Roman</vt:lpstr>
      <vt:lpstr>Тема Office</vt:lpstr>
      <vt:lpstr>Mavzu № 7: Gidravlik ishqalanish.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6</cp:revision>
  <dcterms:created xsi:type="dcterms:W3CDTF">2022-01-19T12:18:59Z</dcterms:created>
  <dcterms:modified xsi:type="dcterms:W3CDTF">2022-01-20T07:19:47Z</dcterms:modified>
</cp:coreProperties>
</file>