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20" d="100"/>
          <a:sy n="120" d="100"/>
        </p:scale>
        <p:origin x="1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D9D9-0830-4B40-A96B-23517232D868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AD5D3-3DD8-4823-A3E5-74BC6D9B3B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6668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D9D9-0830-4B40-A96B-23517232D868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AD5D3-3DD8-4823-A3E5-74BC6D9B3B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1900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D9D9-0830-4B40-A96B-23517232D868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AD5D3-3DD8-4823-A3E5-74BC6D9B3B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5995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D9D9-0830-4B40-A96B-23517232D868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AD5D3-3DD8-4823-A3E5-74BC6D9B3B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9696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D9D9-0830-4B40-A96B-23517232D868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AD5D3-3DD8-4823-A3E5-74BC6D9B3B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4118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D9D9-0830-4B40-A96B-23517232D868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AD5D3-3DD8-4823-A3E5-74BC6D9B3B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4363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D9D9-0830-4B40-A96B-23517232D868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AD5D3-3DD8-4823-A3E5-74BC6D9B3B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946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D9D9-0830-4B40-A96B-23517232D868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AD5D3-3DD8-4823-A3E5-74BC6D9B3B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1685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D9D9-0830-4B40-A96B-23517232D868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AD5D3-3DD8-4823-A3E5-74BC6D9B3B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588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D9D9-0830-4B40-A96B-23517232D868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AD5D3-3DD8-4823-A3E5-74BC6D9B3B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7310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D9D9-0830-4B40-A96B-23517232D868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AD5D3-3DD8-4823-A3E5-74BC6D9B3B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9665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5D9D9-0830-4B40-A96B-23517232D868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AD5D3-3DD8-4823-A3E5-74BC6D9B3B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7343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Mavzu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№ 7: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Gidravlik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ishqalanish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Reja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Suyuqliklardagi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qovushoqlik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Gidravlik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yo`qotish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turlari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Suyuqlik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sarfini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tezligini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o`l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hash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Venturi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suv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o`l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hagi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1470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99430" y="614875"/>
            <a:ext cx="9788055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0520" marR="285750" indent="449580" algn="just">
              <a:spcAft>
                <a:spcPts val="0"/>
              </a:spcAft>
            </a:pPr>
            <a:endParaRPr lang="en-US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50520" marR="285750" indent="449580" algn="just">
              <a:spcAft>
                <a:spcPts val="0"/>
              </a:spcAft>
            </a:pP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Real</a:t>
            </a:r>
            <a:r>
              <a:rPr lang="en-US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suyuqliklarda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ikki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kesim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orasida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energiya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yo`qotilishini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en-US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1-2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belgilaymiz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Bu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yo`qotish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suyuqliklardagi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qovushoqlik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ku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hi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hisobiga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bo`ladi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ya'ni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u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shu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ku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hni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yengishga</a:t>
            </a:r>
            <a:r>
              <a:rPr lang="en-US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sarf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bo`ladi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50520" marR="283845" indent="449580" algn="just">
              <a:spcAft>
                <a:spcPts val="0"/>
              </a:spcAft>
            </a:pP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Quvurlardagi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harakatni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tekshirganimizda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masala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asosan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ishqalanish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ku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hini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yengish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u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hun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sarf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bo`lgan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yo`qotishni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hisoblashga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keladi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Bu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holda</a:t>
            </a:r>
            <a:r>
              <a:rPr lang="en-US" spc="3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quvurning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1-1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2- 2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kesimlarining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sirti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bo`lgani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u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hun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tezliklari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ham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bo`ladi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(3.17-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rasm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),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ya'ni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harakat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tekis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bo`ladi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1-1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2-2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kesimlar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orasidagi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suyuqlik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ustuniga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ta'sir</a:t>
            </a:r>
            <a:r>
              <a:rPr lang="ru-RU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qiluvсhi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kuсhlar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L="342900" lvl="0" indent="-342900">
              <a:spcBef>
                <a:spcPts val="5"/>
              </a:spcBef>
              <a:buSzPts val="1400"/>
              <a:buFont typeface="Times New Roman" panose="02020603050405020304" pitchFamily="18" charset="0"/>
              <a:buAutoNum type="arabicParenR"/>
              <a:tabLst>
                <a:tab pos="545465" algn="l"/>
              </a:tabLst>
            </a:pPr>
            <a:r>
              <a:rPr lang="en-US" i="1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pc="-5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n-US" spc="-1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= </a:t>
            </a:r>
            <a:r>
              <a:rPr lang="en-US" i="1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pc="-5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-5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pc="-5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=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dirty="0">
                <a:latin typeface="Cambria Math" panose="02040503050406030204" pitchFamily="18" charset="0"/>
                <a:ea typeface="Cambria Math" panose="02040503050406030204" pitchFamily="18" charset="0"/>
              </a:rPr>
              <a:t>𝜔</a:t>
            </a:r>
            <a:r>
              <a:rPr lang="ru-RU" spc="4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en-US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bosim</a:t>
            </a:r>
            <a:r>
              <a:rPr lang="en-US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kuchlari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SzPts val="1400"/>
              <a:buFont typeface="Times New Roman" panose="02020603050405020304" pitchFamily="18" charset="0"/>
              <a:buAutoNum type="arabicParenR"/>
              <a:tabLst>
                <a:tab pos="545465" algn="l"/>
              </a:tabLst>
            </a:pPr>
            <a:r>
              <a:rPr lang="en-US" i="1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G = </a:t>
            </a:r>
            <a:r>
              <a:rPr lang="ru-RU" i="1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γ</a:t>
            </a:r>
            <a:r>
              <a:rPr lang="ru-RU" spc="-5" dirty="0">
                <a:latin typeface="Cambria Math" panose="02040503050406030204" pitchFamily="18" charset="0"/>
                <a:ea typeface="Cambria Math" panose="02040503050406030204" pitchFamily="18" charset="0"/>
              </a:rPr>
              <a:t>𝜔</a:t>
            </a:r>
            <a:r>
              <a:rPr lang="ru-RU" spc="-8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n-US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og`irlik</a:t>
            </a:r>
            <a:r>
              <a:rPr lang="en-US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ku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hi;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5"/>
              </a:spcBef>
              <a:buSzPts val="1400"/>
              <a:buFont typeface="Times New Roman" panose="02020603050405020304" pitchFamily="18" charset="0"/>
              <a:buAutoNum type="arabicParenR"/>
              <a:tabLst>
                <a:tab pos="54483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ru-RU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=</a:t>
            </a:r>
            <a:r>
              <a:rPr lang="ru-RU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τπ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Dl</a:t>
            </a:r>
            <a:r>
              <a:rPr lang="ru-RU" i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i="1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ishqalanish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kuсhidir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50520" indent="449580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1-1</a:t>
            </a:r>
            <a:r>
              <a:rPr lang="ru-RU" spc="9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ru-RU" spc="9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2-2</a:t>
            </a:r>
            <a:r>
              <a:rPr lang="ru-RU" spc="1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kesimlar</a:t>
            </a:r>
            <a:r>
              <a:rPr lang="ru-RU" spc="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orasidagi</a:t>
            </a:r>
            <a:r>
              <a:rPr lang="ru-RU" spc="9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suyuqlikning</a:t>
            </a:r>
            <a:r>
              <a:rPr lang="ru-RU" spc="1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muvozanat</a:t>
            </a:r>
            <a:r>
              <a:rPr lang="ru-RU" spc="10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holati</a:t>
            </a:r>
            <a:r>
              <a:rPr lang="ru-RU" spc="1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tenglamasi</a:t>
            </a:r>
            <a:r>
              <a:rPr lang="ru-RU" spc="9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unga</a:t>
            </a:r>
            <a:r>
              <a:rPr lang="ru-RU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ta'sir</a:t>
            </a:r>
            <a:r>
              <a:rPr lang="ru-RU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qilayotgan</a:t>
            </a:r>
            <a:r>
              <a:rPr lang="ru-RU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kuсhlar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orqali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quyidagiсha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yoziladi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50520" indent="449580">
              <a:spcAft>
                <a:spcPts val="0"/>
              </a:spcAft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50520" indent="449580">
              <a:spcAft>
                <a:spcPts val="0"/>
              </a:spcAft>
            </a:pPr>
            <a:endParaRPr lang="en-US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50520" indent="449580"/>
            <a:r>
              <a:rPr lang="en-US" i="1" dirty="0" smtClean="0"/>
              <a:t>                                           </a:t>
            </a:r>
            <a:r>
              <a:rPr lang="ru-RU" i="1" dirty="0" smtClean="0"/>
              <a:t>P</a:t>
            </a:r>
            <a:r>
              <a:rPr lang="ru-RU" baseline="-25000" dirty="0" smtClean="0"/>
              <a:t>1</a:t>
            </a:r>
            <a:r>
              <a:rPr lang="ru-RU" dirty="0" smtClean="0"/>
              <a:t> </a:t>
            </a:r>
            <a:r>
              <a:rPr lang="ru-RU" dirty="0"/>
              <a:t>- </a:t>
            </a:r>
            <a:r>
              <a:rPr lang="ru-RU" i="1" dirty="0"/>
              <a:t>P</a:t>
            </a:r>
            <a:r>
              <a:rPr lang="ru-RU" baseline="-25000" dirty="0"/>
              <a:t>2</a:t>
            </a:r>
            <a:r>
              <a:rPr lang="ru-RU" dirty="0"/>
              <a:t> + </a:t>
            </a:r>
            <a:r>
              <a:rPr lang="ru-RU" i="1" dirty="0" err="1"/>
              <a:t>G</a:t>
            </a:r>
            <a:r>
              <a:rPr lang="ru-RU" dirty="0" err="1"/>
              <a:t>sina</a:t>
            </a:r>
            <a:r>
              <a:rPr lang="ru-RU" dirty="0"/>
              <a:t> - </a:t>
            </a:r>
            <a:r>
              <a:rPr lang="ru-RU" i="1" dirty="0"/>
              <a:t>T </a:t>
            </a:r>
            <a:r>
              <a:rPr lang="ru-RU" dirty="0"/>
              <a:t>= 0.</a:t>
            </a:r>
          </a:p>
          <a:p>
            <a:pPr marL="350520" indent="449580"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388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289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68880" y="658812"/>
            <a:ext cx="5886450" cy="190150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725930" y="2692196"/>
            <a:ext cx="7418070" cy="935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6690">
              <a:lnSpc>
                <a:spcPct val="107000"/>
              </a:lnSpc>
              <a:spcBef>
                <a:spcPts val="170"/>
              </a:spcBef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3.17-</a:t>
            </a:r>
            <a:r>
              <a:rPr lang="en-US" b="1" spc="-2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rasm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b="1" spc="-1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Gidravlik</a:t>
            </a:r>
            <a:r>
              <a:rPr lang="en-US" b="1" spc="-3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yo`qotish</a:t>
            </a:r>
            <a:r>
              <a:rPr lang="en-US" b="1" spc="-1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tushunchasiga</a:t>
            </a:r>
            <a:r>
              <a:rPr lang="en-US" b="1" spc="-1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doir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50"/>
              </a:spcBef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Bundan</a:t>
            </a:r>
            <a:r>
              <a:rPr lang="en-US" spc="-1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tekis</a:t>
            </a:r>
            <a:r>
              <a:rPr lang="en-US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harakat</a:t>
            </a:r>
            <a:r>
              <a:rPr lang="en-US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hun</a:t>
            </a:r>
            <a:r>
              <a:rPr lang="en-US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Bernulli</a:t>
            </a:r>
            <a:r>
              <a:rPr lang="en-US" spc="30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tenglamasi</a:t>
            </a:r>
            <a:r>
              <a:rPr lang="en-US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kelib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hiqadi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4" name="Группа 3"/>
          <p:cNvGrpSpPr>
            <a:grpSpLocks/>
          </p:cNvGrpSpPr>
          <p:nvPr/>
        </p:nvGrpSpPr>
        <p:grpSpPr bwMode="auto">
          <a:xfrm>
            <a:off x="152400" y="152400"/>
            <a:ext cx="164465" cy="6350"/>
            <a:chOff x="0" y="0"/>
            <a:chExt cx="259" cy="10"/>
          </a:xfrm>
        </p:grpSpPr>
        <p:cxnSp>
          <p:nvCxnSpPr>
            <p:cNvPr id="5" name="Line 98"/>
            <p:cNvCxnSpPr>
              <a:cxnSpLocks noChangeShapeType="1"/>
            </p:cNvCxnSpPr>
            <p:nvPr/>
          </p:nvCxnSpPr>
          <p:spPr bwMode="auto">
            <a:xfrm>
              <a:off x="0" y="5"/>
              <a:ext cx="259" cy="0"/>
            </a:xfrm>
            <a:prstGeom prst="line">
              <a:avLst/>
            </a:prstGeom>
            <a:noFill/>
            <a:ln w="617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" name="Группа 5"/>
          <p:cNvGrpSpPr>
            <a:grpSpLocks/>
          </p:cNvGrpSpPr>
          <p:nvPr/>
        </p:nvGrpSpPr>
        <p:grpSpPr bwMode="auto">
          <a:xfrm>
            <a:off x="152400" y="152400"/>
            <a:ext cx="180975" cy="6350"/>
            <a:chOff x="0" y="0"/>
            <a:chExt cx="285" cy="10"/>
          </a:xfrm>
        </p:grpSpPr>
        <p:cxnSp>
          <p:nvCxnSpPr>
            <p:cNvPr id="7" name="Line 96"/>
            <p:cNvCxnSpPr>
              <a:cxnSpLocks noChangeShapeType="1"/>
            </p:cNvCxnSpPr>
            <p:nvPr/>
          </p:nvCxnSpPr>
          <p:spPr bwMode="auto">
            <a:xfrm>
              <a:off x="0" y="5"/>
              <a:ext cx="285" cy="0"/>
            </a:xfrm>
            <a:prstGeom prst="line">
              <a:avLst/>
            </a:prstGeom>
            <a:noFill/>
            <a:ln w="617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725930" y="397002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368184" tIns="660192" rIns="431664" bIns="177744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kumimoji="0" lang="ru-RU" altLang="ru-RU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</a:t>
            </a:r>
            <a:endParaRPr kumimoji="0" lang="ru-RU" alt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2468880" y="431927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r>
              <a:rPr kumimoji="0" lang="ru-RU" alt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kumimoji="0" lang="ru-RU" altLang="ru-RU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680085" y="3691773"/>
            <a:ext cx="3211830" cy="1000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596900" algn="l"/>
                <a:tab pos="952500" algn="l"/>
                <a:tab pos="1162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596900" algn="l"/>
                <a:tab pos="952500" algn="l"/>
                <a:tab pos="1162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596900" algn="l"/>
                <a:tab pos="952500" algn="l"/>
                <a:tab pos="1162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596900" algn="l"/>
                <a:tab pos="952500" algn="l"/>
                <a:tab pos="1162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596900" algn="l"/>
                <a:tab pos="952500" algn="l"/>
                <a:tab pos="1162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596900" algn="l"/>
                <a:tab pos="952500" algn="l"/>
                <a:tab pos="1162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596900" algn="l"/>
                <a:tab pos="952500" algn="l"/>
                <a:tab pos="1162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596900" algn="l"/>
                <a:tab pos="952500" algn="l"/>
                <a:tab pos="1162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596900" algn="l"/>
                <a:tab pos="952500" algn="l"/>
                <a:tab pos="1162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8138" algn="l"/>
                <a:tab pos="596900" algn="l"/>
                <a:tab pos="952500" algn="l"/>
                <a:tab pos="1162050" algn="l"/>
              </a:tabLst>
            </a:pP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US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8138" algn="l"/>
                <a:tab pos="596900" algn="l"/>
                <a:tab pos="952500" algn="l"/>
                <a:tab pos="1162050" algn="l"/>
              </a:tabLst>
            </a:pPr>
            <a:r>
              <a:rPr lang="en-US" altLang="ru-RU" sz="1200" b="1" dirty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1200" b="1" dirty="0" smtClean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                    </a:t>
            </a:r>
            <a:r>
              <a:rPr lang="en-US" altLang="ru-RU" sz="1600" b="1" dirty="0" smtClean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</a:t>
            </a:r>
            <a:r>
              <a:rPr lang="en-US" altLang="ru-RU" sz="1200" b="1" dirty="0" smtClean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kumimoji="0" lang="en-US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kumimoji="0" lang="ru-RU" altLang="ru-RU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2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kumimoji="0" lang="ru-RU" altLang="ru-RU" sz="1200" b="1" i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Dl</a:t>
            </a:r>
            <a:r>
              <a:rPr kumimoji="0" lang="ru-RU" alt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8138" algn="l"/>
                <a:tab pos="596900" algn="l"/>
                <a:tab pos="952500" algn="l"/>
                <a:tab pos="1162050" algn="l"/>
              </a:tabLst>
            </a:pPr>
            <a:r>
              <a:rPr kumimoji="0" lang="en-US" alt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     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8138" algn="l"/>
                <a:tab pos="596900" algn="l"/>
                <a:tab pos="952500" algn="l"/>
                <a:tab pos="1162050" algn="l"/>
              </a:tabLst>
            </a:pP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kumimoji="0" lang="ru-RU" altLang="ru-RU" sz="1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kumimoji="0" lang="ru-RU" altLang="ru-RU" sz="1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en-US" altLang="ru-RU" sz="1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82980" y="4667979"/>
            <a:ext cx="101269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0520">
              <a:spcBef>
                <a:spcPts val="65"/>
              </a:spcBef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Bu</a:t>
            </a:r>
            <a:r>
              <a:rPr lang="en-US" spc="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tenglamani</a:t>
            </a:r>
            <a:r>
              <a:rPr lang="en-US" spc="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(3.48)</a:t>
            </a:r>
            <a:r>
              <a:rPr lang="ru-RU" spc="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tenglama</a:t>
            </a:r>
            <a:r>
              <a:rPr lang="en-US" spc="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pc="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solishtirsak</a:t>
            </a:r>
            <a:r>
              <a:rPr lang="en-US" spc="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pc="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uni</a:t>
            </a:r>
            <a:r>
              <a:rPr lang="en-US" spc="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tekis</a:t>
            </a:r>
            <a:r>
              <a:rPr lang="en-US" spc="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harakat</a:t>
            </a:r>
            <a:r>
              <a:rPr lang="en-US" spc="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ru-RU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pc="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=</a:t>
            </a:r>
            <a:r>
              <a:rPr lang="ru-RU" spc="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ru-RU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ru-RU" spc="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hun</a:t>
            </a:r>
            <a:r>
              <a:rPr lang="en-US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qo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`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llasak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gidravlik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yo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`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qotish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u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hun</a:t>
            </a:r>
            <a:r>
              <a:rPr lang="en-US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quyidagi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munosabatni</a:t>
            </a:r>
            <a:r>
              <a:rPr lang="en-US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olamiz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211580" y="4908738"/>
            <a:ext cx="9669780" cy="1581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33000"/>
              </a:lnSpc>
              <a:spcBef>
                <a:spcPts val="350"/>
              </a:spcBef>
              <a:spcAft>
                <a:spcPts val="800"/>
              </a:spcAft>
              <a:tabLst>
                <a:tab pos="261620" algn="l"/>
              </a:tabLst>
            </a:pPr>
            <a:endParaRPr lang="en-US" sz="1600" i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33000"/>
              </a:lnSpc>
              <a:spcBef>
                <a:spcPts val="350"/>
              </a:spcBef>
              <a:spcAft>
                <a:spcPts val="800"/>
              </a:spcAft>
              <a:tabLst>
                <a:tab pos="261620" algn="l"/>
              </a:tabLst>
            </a:pPr>
            <a:endParaRPr lang="en-US" sz="16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33000"/>
              </a:lnSpc>
              <a:spcBef>
                <a:spcPts val="350"/>
              </a:spcBef>
              <a:spcAft>
                <a:spcPts val="800"/>
              </a:spcAft>
              <a:tabLst>
                <a:tab pos="261620" algn="l"/>
              </a:tabLst>
            </a:pPr>
            <a:r>
              <a:rPr lang="en-US" sz="16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</a:t>
            </a:r>
            <a:r>
              <a:rPr lang="ru-RU" sz="16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ru-RU" sz="1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1600" dirty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r>
              <a:rPr lang="ru-RU" sz="1600" spc="-2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u="sng" dirty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ru-RU" sz="1600" u="sng" spc="13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u="sng" dirty="0" err="1" smtClean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ru-RU" sz="1600" i="1" u="sng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en-US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33000"/>
              </a:lnSpc>
              <a:spcBef>
                <a:spcPts val="350"/>
              </a:spcBef>
              <a:spcAft>
                <a:spcPts val="800"/>
              </a:spcAft>
              <a:tabLst>
                <a:tab pos="261620" algn="l"/>
              </a:tabLst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</a:t>
            </a:r>
            <a:r>
              <a:rPr lang="ru-RU" sz="1600" dirty="0" smtClean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ru-RU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1600" spc="5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0520" marR="289560" algn="just">
              <a:spcBef>
                <a:spcPts val="160"/>
              </a:spcBef>
              <a:spcAft>
                <a:spcPts val="0"/>
              </a:spcAft>
            </a:pP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bu</a:t>
            </a:r>
            <a:r>
              <a:rPr lang="en-US" spc="2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yerda</a:t>
            </a:r>
            <a:r>
              <a:rPr lang="en-US" spc="20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n-US" i="1" spc="2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en-US" spc="20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oqim</a:t>
            </a:r>
            <a:r>
              <a:rPr lang="en-US" spc="19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uzunligi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r>
              <a:rPr lang="en-US" spc="2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n-US" i="1" spc="2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en-US" spc="2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quvur</a:t>
            </a:r>
            <a:r>
              <a:rPr lang="en-US" spc="2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diametri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pc="20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Gidravlik</a:t>
            </a:r>
            <a:r>
              <a:rPr lang="en-US" spc="2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yo`qotish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pc="20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odatda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pc="2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ikki</a:t>
            </a:r>
            <a:r>
              <a:rPr lang="en-US" spc="-3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turga</a:t>
            </a:r>
            <a:r>
              <a:rPr lang="en-US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ajratiladi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13" name="Group 3"/>
          <p:cNvGrpSpPr>
            <a:grpSpLocks/>
          </p:cNvGrpSpPr>
          <p:nvPr/>
        </p:nvGrpSpPr>
        <p:grpSpPr bwMode="auto">
          <a:xfrm>
            <a:off x="152400" y="609600"/>
            <a:ext cx="165100" cy="6350"/>
            <a:chOff x="0" y="0"/>
            <a:chExt cx="259" cy="10"/>
          </a:xfrm>
        </p:grpSpPr>
        <p:sp>
          <p:nvSpPr>
            <p:cNvPr id="14" name="Line 4"/>
            <p:cNvSpPr>
              <a:spLocks noChangeShapeType="1"/>
            </p:cNvSpPr>
            <p:nvPr/>
          </p:nvSpPr>
          <p:spPr bwMode="auto">
            <a:xfrm>
              <a:off x="0" y="5"/>
              <a:ext cx="259" cy="0"/>
            </a:xfrm>
            <a:prstGeom prst="line">
              <a:avLst/>
            </a:prstGeom>
            <a:noFill/>
            <a:ln w="617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5" name="Group 1"/>
          <p:cNvGrpSpPr>
            <a:grpSpLocks/>
          </p:cNvGrpSpPr>
          <p:nvPr/>
        </p:nvGrpSpPr>
        <p:grpSpPr bwMode="auto">
          <a:xfrm>
            <a:off x="152400" y="615950"/>
            <a:ext cx="180975" cy="6350"/>
            <a:chOff x="0" y="0"/>
            <a:chExt cx="285" cy="10"/>
          </a:xfrm>
        </p:grpSpPr>
        <p:sp>
          <p:nvSpPr>
            <p:cNvPr id="16" name="Line 2"/>
            <p:cNvSpPr>
              <a:spLocks noChangeShapeType="1"/>
            </p:cNvSpPr>
            <p:nvPr/>
          </p:nvSpPr>
          <p:spPr bwMode="auto">
            <a:xfrm>
              <a:off x="0" y="5"/>
              <a:ext cx="285" cy="0"/>
            </a:xfrm>
            <a:prstGeom prst="line">
              <a:avLst/>
            </a:prstGeom>
            <a:noFill/>
            <a:ln w="617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368184" tIns="660192" rIns="431664" bIns="177744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</a:t>
            </a:r>
            <a:r>
              <a:rPr kumimoji="0" lang="ru-RU" altLang="ru-RU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+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ru-RU" altLang="ru-RU" sz="1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z</a:t>
            </a:r>
            <a:endParaRPr kumimoji="0" lang="ru-RU" alt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152400" y="6159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kumimoji="0" lang="ru-RU" alt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=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ru-RU" altLang="ru-RU" sz="1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</a:t>
            </a:r>
            <a:r>
              <a:rPr kumimoji="0" lang="ru-RU" altLang="ru-RU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+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ru-RU" altLang="ru-RU" sz="1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z</a:t>
            </a:r>
            <a:endParaRPr kumimoji="0" lang="ru-RU" alt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7"/>
          <p:cNvSpPr>
            <a:spLocks noChangeArrowheads="1"/>
          </p:cNvSpPr>
          <p:nvPr/>
        </p:nvSpPr>
        <p:spPr bwMode="auto">
          <a:xfrm>
            <a:off x="152400" y="6223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596900" algn="l"/>
                <a:tab pos="952500" algn="l"/>
                <a:tab pos="1162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596900" algn="l"/>
                <a:tab pos="952500" algn="l"/>
                <a:tab pos="1162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596900" algn="l"/>
                <a:tab pos="952500" algn="l"/>
                <a:tab pos="1162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596900" algn="l"/>
                <a:tab pos="952500" algn="l"/>
                <a:tab pos="1162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596900" algn="l"/>
                <a:tab pos="952500" algn="l"/>
                <a:tab pos="1162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596900" algn="l"/>
                <a:tab pos="952500" algn="l"/>
                <a:tab pos="1162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596900" algn="l"/>
                <a:tab pos="952500" algn="l"/>
                <a:tab pos="1162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596900" algn="l"/>
                <a:tab pos="952500" algn="l"/>
                <a:tab pos="1162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596900" algn="l"/>
                <a:tab pos="952500" algn="l"/>
                <a:tab pos="1162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8138" algn="l"/>
                <a:tab pos="596900" algn="l"/>
                <a:tab pos="952500" algn="l"/>
                <a:tab pos="1162050" algn="l"/>
              </a:tabLst>
            </a:pP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kumimoji="0" lang="ru-RU" alt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8138" algn="l"/>
                <a:tab pos="596900" algn="l"/>
                <a:tab pos="952500" algn="l"/>
                <a:tab pos="1162050" algn="l"/>
              </a:tabLst>
            </a:pP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+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ru-RU" altLang="ru-RU" sz="12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t</a:t>
            </a:r>
            <a:r>
              <a:rPr kumimoji="0" lang="ru-RU" altLang="ru-RU" sz="12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ru-RU" altLang="ru-RU" sz="12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p</a:t>
            </a:r>
            <a:r>
              <a:rPr kumimoji="0" lang="ru-RU" altLang="ru-RU" sz="1200" b="0" i="1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Dl</a:t>
            </a:r>
            <a:r>
              <a:rPr kumimoji="0" lang="ru-RU" altLang="ru-RU" sz="1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8138" algn="l"/>
                <a:tab pos="596900" algn="l"/>
                <a:tab pos="952500" algn="l"/>
                <a:tab pos="1162050" algn="l"/>
              </a:tabLst>
            </a:pP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kumimoji="0" lang="ru-RU" alt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8138" algn="l"/>
                <a:tab pos="596900" algn="l"/>
                <a:tab pos="952500" algn="l"/>
                <a:tab pos="1162050" algn="l"/>
              </a:tabLst>
            </a:pP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g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	</a:t>
            </a:r>
            <a:r>
              <a:rPr kumimoji="0" lang="ru-RU" altLang="ru-RU" sz="12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g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	</a:t>
            </a:r>
            <a:r>
              <a:rPr kumimoji="0" lang="ru-RU" altLang="ru-RU" sz="12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g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w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69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23010" y="559453"/>
            <a:ext cx="10275570" cy="475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284480" lvl="0" indent="-342900" algn="just">
              <a:spcAft>
                <a:spcPts val="0"/>
              </a:spcAft>
              <a:buSzPts val="1400"/>
              <a:buFont typeface="Times New Roman" panose="02020603050405020304" pitchFamily="18" charset="0"/>
              <a:buAutoNum type="arabicPeriod"/>
              <a:tabLst>
                <a:tab pos="993140" algn="l"/>
              </a:tabLst>
            </a:pP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Uzunlik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bo`yi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ha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ishqalanish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ku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higa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sarf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bo`lgan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yo`qotish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oqim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uzun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ligi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bo`yi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ha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harakat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hisobiga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vujudga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keladi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uning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uzunligiga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bog`liq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bo`ladi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Bu</a:t>
            </a:r>
            <a:r>
              <a:rPr lang="ru-RU" sz="2000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yo`qotish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(3.56)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formula</a:t>
            </a:r>
            <a:r>
              <a:rPr lang="ru-RU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ko`rinishida</a:t>
            </a:r>
            <a:r>
              <a:rPr lang="ru-RU" sz="20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ifodalanadi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342900" marR="286385" lvl="0" indent="-342900" algn="just">
              <a:spcBef>
                <a:spcPts val="5"/>
              </a:spcBef>
              <a:spcAft>
                <a:spcPts val="0"/>
              </a:spcAft>
              <a:buSzPts val="1400"/>
              <a:buFont typeface="Times New Roman" panose="02020603050405020304" pitchFamily="18" charset="0"/>
              <a:buAutoNum type="arabicPeriod"/>
              <a:tabLst>
                <a:tab pos="1020445" algn="l"/>
              </a:tabLst>
            </a:pP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Mahalliy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qarshilik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oqimning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ayrim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qismlarida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notekis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harakat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hisobiga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vujudga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keladi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Notekis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harakatni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vujudga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keltiruv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hi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qismlar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quvur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o’zanning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kesim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shakllari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o`zgargan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joylari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tirsaklar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to`siqlar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keskin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kengayishlar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keskin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torayishlar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kranlar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h.)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bo`lib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yerdagi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gidravlik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yo`qotish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uzunlikka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bog`liq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emas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0735">
              <a:spcBef>
                <a:spcPts val="5"/>
              </a:spcBef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Umumiy</a:t>
            </a:r>
            <a:r>
              <a:rPr lang="en-US" sz="2000" spc="-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gidravlik</a:t>
            </a:r>
            <a:r>
              <a:rPr lang="en-US" sz="2000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yo`qotish</a:t>
            </a:r>
            <a:r>
              <a:rPr lang="en-US" sz="20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bu</a:t>
            </a:r>
            <a:r>
              <a:rPr lang="en-US" sz="2000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ikki</a:t>
            </a:r>
            <a:r>
              <a:rPr lang="en-US" sz="2000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yo`qotishning</a:t>
            </a:r>
            <a:r>
              <a:rPr lang="en-US" sz="2000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yig`indisiga</a:t>
            </a:r>
            <a:r>
              <a:rPr lang="en-US" sz="2000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teng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i="1" dirty="0" smtClean="0"/>
              <a:t>                                                         </a:t>
            </a:r>
            <a:r>
              <a:rPr lang="en-US" i="1" dirty="0" err="1" smtClean="0"/>
              <a:t>Hn</a:t>
            </a:r>
            <a:r>
              <a:rPr lang="en-US" i="1" dirty="0" smtClean="0"/>
              <a:t> </a:t>
            </a:r>
            <a:r>
              <a:rPr lang="ru-RU" dirty="0"/>
              <a:t>= </a:t>
            </a:r>
            <a:r>
              <a:rPr lang="en-US" i="1" dirty="0"/>
              <a:t>Hl </a:t>
            </a:r>
            <a:r>
              <a:rPr lang="ru-RU" dirty="0"/>
              <a:t>+ </a:t>
            </a:r>
            <a:r>
              <a:rPr lang="en-US" i="1" dirty="0" err="1"/>
              <a:t>Hm</a:t>
            </a:r>
            <a:endParaRPr lang="ru-RU" dirty="0"/>
          </a:p>
          <a:p>
            <a:pPr marL="350520">
              <a:spcBef>
                <a:spcPts val="155"/>
              </a:spcBef>
            </a:pP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bu</a:t>
            </a:r>
            <a:r>
              <a:rPr lang="en-US" sz="2000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yerda</a:t>
            </a:r>
            <a:r>
              <a:rPr lang="en-US" sz="2000" spc="20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Hl</a:t>
            </a:r>
            <a:r>
              <a:rPr lang="en-US" sz="2000" i="1" spc="1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uzunlik</a:t>
            </a:r>
            <a:r>
              <a:rPr lang="en-US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bo`yi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ha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yo`qotish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r>
              <a:rPr lang="en-US" sz="2000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en-US" sz="2000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en-US" sz="2000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mahalliy</a:t>
            </a:r>
            <a:r>
              <a:rPr lang="en-US" sz="20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qarshilik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dirty="0"/>
              <a:t> </a:t>
            </a:r>
            <a:endParaRPr lang="en-US" dirty="0" smtClean="0"/>
          </a:p>
          <a:p>
            <a:pPr marL="350520">
              <a:spcBef>
                <a:spcPts val="155"/>
              </a:spcBef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Gidravlik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yo`qotish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suyuqlikning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kinetik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energiyasiga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bog`liq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bo`lib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energiya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ortishi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ortadi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kamayishi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kamayadi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Shuning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gidravlik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yo’qotishni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suyuqlik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kinetik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energiyasiga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proportsional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qilib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olinadi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0520">
              <a:spcBef>
                <a:spcPts val="155"/>
              </a:spcBef>
              <a:spcAft>
                <a:spcPts val="0"/>
              </a:spcAft>
            </a:pP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980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925830" y="530900"/>
            <a:ext cx="10378440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0520" marR="291465" indent="449580" algn="just">
              <a:spcAft>
                <a:spcPts val="0"/>
              </a:spcAft>
            </a:pP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Suyuqlik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sarfini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tezligini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o`l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hashning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eng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oson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usuli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hajmiy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og`irlik</a:t>
            </a:r>
            <a:r>
              <a:rPr lang="en-US" sz="2000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usullaridir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0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Hajmiy</a:t>
            </a:r>
            <a:r>
              <a:rPr lang="en-US" sz="2000" b="1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usulda</a:t>
            </a:r>
            <a:r>
              <a:rPr lang="en-US" sz="2000" b="1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tekshirilayotgan</a:t>
            </a:r>
            <a:r>
              <a:rPr lang="en-US" sz="2000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oqimdan</a:t>
            </a:r>
            <a:r>
              <a:rPr lang="en-US" sz="2000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suyuqlik</a:t>
            </a:r>
            <a:r>
              <a:rPr lang="en-US" sz="2000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maxsus</a:t>
            </a:r>
            <a:r>
              <a:rPr lang="en-US" sz="2000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darajalangan</a:t>
            </a:r>
            <a:r>
              <a:rPr lang="en-US" sz="2000" spc="-33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idish</a:t>
            </a:r>
            <a:r>
              <a:rPr lang="en-US" sz="2000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menzurka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en-US" sz="2000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ga</a:t>
            </a:r>
            <a:r>
              <a:rPr lang="en-US" sz="2000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tushadi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000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Idishning</a:t>
            </a:r>
            <a:r>
              <a:rPr lang="en-US" sz="2000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to`lish</a:t>
            </a:r>
            <a:r>
              <a:rPr lang="en-US" sz="2000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vaqti</a:t>
            </a:r>
            <a:r>
              <a:rPr lang="en-US" sz="2000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sekundomer</a:t>
            </a:r>
            <a:r>
              <a:rPr lang="en-US" sz="2000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yordamida</a:t>
            </a:r>
            <a:r>
              <a:rPr lang="en-US" sz="2000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aniq</a:t>
            </a:r>
            <a:r>
              <a:rPr lang="en-US" sz="2000" spc="-33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o`l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hanadi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 Agar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idishning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hajmi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o`lchangan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vaqt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bo`lsa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hajmiy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sarf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quyidagiga</a:t>
            </a:r>
            <a:r>
              <a:rPr lang="en-US" sz="2000" spc="-33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teng</a:t>
            </a:r>
            <a:r>
              <a:rPr lang="en-US" sz="2000" spc="-2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bo`ladi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  </a:t>
            </a:r>
          </a:p>
          <a:p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                </a:t>
            </a:r>
            <a:r>
              <a:rPr lang="en-US" i="1" dirty="0" smtClean="0"/>
              <a:t>Q </a:t>
            </a:r>
            <a:r>
              <a:rPr lang="ru-RU" dirty="0" smtClean="0"/>
              <a:t>= </a:t>
            </a:r>
            <a:r>
              <a:rPr lang="en-US" i="1" dirty="0" smtClean="0"/>
              <a:t>V</a:t>
            </a:r>
            <a:r>
              <a:rPr lang="en-US" dirty="0" smtClean="0"/>
              <a:t>.  </a:t>
            </a:r>
            <a:endParaRPr lang="ru-RU" dirty="0" smtClean="0"/>
          </a:p>
          <a:p>
            <a:r>
              <a:rPr lang="en-US" i="1" dirty="0" smtClean="0"/>
              <a:t>                                                                                 T</a:t>
            </a:r>
          </a:p>
          <a:p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Oqimning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harakat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kesimi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ma'lum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bo`lsa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tezligi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(3.4) formula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aniqlanadi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Og`irlik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usulida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biror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idishga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oqimdan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suyuqlik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tushiriladi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Tarozida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o`l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hash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yo`li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idishdagi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suyuqlikning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og`irligi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topiladi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Idishning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to`lish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vaqti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bo`lsa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og`irlik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sarfi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quyidagiga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</a:t>
            </a:r>
            <a:endParaRPr lang="ru-RU" dirty="0" smtClean="0"/>
          </a:p>
          <a:p>
            <a:pPr marR="288290" lvl="0" algn="just">
              <a:spcAft>
                <a:spcPts val="0"/>
              </a:spcAft>
              <a:tabLst>
                <a:tab pos="1026795" algn="l"/>
              </a:tabLst>
            </a:pP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288290" lvl="0" algn="just">
              <a:spcAft>
                <a:spcPts val="0"/>
              </a:spcAft>
              <a:tabLst>
                <a:tab pos="1026795" algn="l"/>
              </a:tabLst>
            </a:pP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288290" algn="just">
              <a:tabLst>
                <a:tab pos="1026795" algn="l"/>
              </a:tabLst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Suyuqlikning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hajmiy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sarfi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og`irlik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bo`yi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sarfini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solishtirma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og`irlikka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bo`lish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yo`li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aniqlanadi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R="288290" algn="just">
              <a:tabLst>
                <a:tab pos="1026795" algn="l"/>
              </a:tabLst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288290" algn="just">
              <a:tabLst>
                <a:tab pos="1026795" algn="l"/>
              </a:tabLst>
            </a:pPr>
            <a:endParaRPr lang="en-US" dirty="0" smtClean="0"/>
          </a:p>
          <a:p>
            <a:pPr marR="288290" algn="just">
              <a:tabLst>
                <a:tab pos="1026795" algn="l"/>
              </a:tabLst>
            </a:pPr>
            <a:endParaRPr lang="en-US" dirty="0"/>
          </a:p>
          <a:p>
            <a:pPr marR="288290" algn="just">
              <a:tabLst>
                <a:tab pos="1026795" algn="l"/>
              </a:tabLst>
            </a:pPr>
            <a:endParaRPr lang="en-US" dirty="0" smtClean="0"/>
          </a:p>
          <a:p>
            <a:pPr marR="288290" algn="just">
              <a:tabLst>
                <a:tab pos="1026795" algn="l"/>
              </a:tabLst>
            </a:pPr>
            <a:endParaRPr lang="ru-RU" dirty="0"/>
          </a:p>
          <a:p>
            <a:pPr marR="288290" lvl="0" algn="just">
              <a:spcAft>
                <a:spcPts val="0"/>
              </a:spcAft>
              <a:tabLst>
                <a:tab pos="1026795" algn="l"/>
              </a:tabLs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911542" y="334899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cxnSp>
        <p:nvCxnSpPr>
          <p:cNvPr id="14" name="Прямая соединительная линия 13"/>
          <p:cNvCxnSpPr>
            <a:cxnSpLocks noChangeShapeType="1"/>
          </p:cNvCxnSpPr>
          <p:nvPr/>
        </p:nvCxnSpPr>
        <p:spPr bwMode="auto">
          <a:xfrm>
            <a:off x="4814761" y="3978548"/>
            <a:ext cx="190943" cy="0"/>
          </a:xfrm>
          <a:prstGeom prst="line">
            <a:avLst/>
          </a:prstGeom>
          <a:noFill/>
          <a:ln w="6501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911542" y="3747716"/>
            <a:ext cx="428033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G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GV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</a:t>
            </a:r>
            <a:r>
              <a:rPr lang="en-US" altLang="ru-RU" sz="1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</a:t>
            </a:r>
            <a:r>
              <a:rPr kumimoji="0" lang="en-US" alt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endParaRPr kumimoji="0" lang="en-US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cxnSp>
        <p:nvCxnSpPr>
          <p:cNvPr id="17" name="Прямая соединительная линия 16"/>
          <p:cNvCxnSpPr>
            <a:cxnSpLocks noChangeShapeType="1"/>
          </p:cNvCxnSpPr>
          <p:nvPr/>
        </p:nvCxnSpPr>
        <p:spPr bwMode="auto">
          <a:xfrm>
            <a:off x="4878069" y="5242664"/>
            <a:ext cx="127635" cy="0"/>
          </a:xfrm>
          <a:prstGeom prst="line">
            <a:avLst/>
          </a:prstGeom>
          <a:noFill/>
          <a:ln w="616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742950" y="4932199"/>
            <a:ext cx="576968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Q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237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68730" y="889908"/>
            <a:ext cx="10001250" cy="5150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0520" marR="284480" algn="just">
              <a:spcBef>
                <a:spcPts val="150"/>
              </a:spcBef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usullar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albatta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hik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miqdordagi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sarflarni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o`l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hash u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qo`llaniladi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Katta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sarflarni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o`l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hash u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juda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katta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o`l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hov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idishlari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kerak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bo`ladi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Ikkin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hidan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quvur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kanallarda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sarfni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yuqoridagi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usul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o`l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haganda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oqimning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tuzilishi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o`zgaradi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o`l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hash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natijasi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katta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xatolar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hiqadi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Shuning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ko`pin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quvurlar</a:t>
            </a:r>
            <a:r>
              <a:rPr lang="en-US" sz="24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kanallardagi</a:t>
            </a:r>
            <a:r>
              <a:rPr lang="en-US" sz="2400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sarf</a:t>
            </a:r>
            <a:r>
              <a:rPr lang="en-US" sz="2400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boshqa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usullar</a:t>
            </a:r>
            <a:r>
              <a:rPr lang="en-US" sz="24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o`l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hanadi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340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Venturi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suv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o`l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hagi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maxsus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quvurdan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suv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o`tishiga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asoslangan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bo`lib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tuzilishi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sodda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harakatlanuv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qismlari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yo`qdir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>
              <a:lnSpc>
                <a:spcPct val="107000"/>
              </a:lnSpc>
              <a:spcAft>
                <a:spcPts val="800"/>
              </a:spcAft>
            </a:pP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Venturi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suv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o`l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hagichi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ikkita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xil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4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diametrli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quvur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bo`laklaridan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tashkil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topgan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bo`lib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diffuzorlar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hamda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hik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4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diametrli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quvur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bo`lagi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patrubok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orqali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tutashtirilgandir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Uning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1-1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2-2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kesimlariga</a:t>
            </a:r>
            <a:r>
              <a:rPr lang="en-US" sz="2400" spc="3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pezometrik</a:t>
            </a:r>
            <a:r>
              <a:rPr lang="en-US" sz="24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nay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halar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o`rnatilgan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bo`lib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kesimlardagi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bosimlar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farqi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ko`rsatadi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5965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783</Words>
  <Application>Microsoft Office PowerPoint</Application>
  <PresentationFormat>Широкоэкранный</PresentationFormat>
  <Paragraphs>62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Symbol</vt:lpstr>
      <vt:lpstr>Times New Roman</vt:lpstr>
      <vt:lpstr>Тема Office</vt:lpstr>
      <vt:lpstr>Mavzu № 7: Gidravlik ishqalanish.  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Исматилло ака</dc:creator>
  <cp:lastModifiedBy>Исматилло ака</cp:lastModifiedBy>
  <cp:revision>6</cp:revision>
  <dcterms:created xsi:type="dcterms:W3CDTF">2022-01-19T12:18:59Z</dcterms:created>
  <dcterms:modified xsi:type="dcterms:W3CDTF">2022-01-20T07:19:47Z</dcterms:modified>
</cp:coreProperties>
</file>