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31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43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09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83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82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57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62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7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41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40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25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78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CA649-0E40-45FA-A435-2E62C49A661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B5E18-BD34-4275-8517-89D7AF1B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4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4730" y="319282"/>
            <a:ext cx="9144000" cy="2387600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3: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egri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chiziqli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silindrik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devorlarga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gidrostatik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Suyuqliklarda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Gidrostatik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hash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asboblari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asboblar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Prujinali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membranali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manometr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40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54238" y="681532"/>
            <a:ext cx="971522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Suyuqliklarga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ta'sir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qiluv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asosiy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hlardan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biri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gidrostatik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bosimdir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tushuntirish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hun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2.1-rasmga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murojaat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qilamiz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yerda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muvozanat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holatidagi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suyuqlikning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ixtiyoriy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hajmi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ifodalangan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Bu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hajm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ichida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ixtiyoriy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nuqta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olib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BC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tekislikni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o`tkazamiz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Natijada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hajm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ikki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qismga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ajraladi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BC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sirtda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nuqta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atrofida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biror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ω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yuza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ajratamiz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Hajmning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qismi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orqali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II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qismiga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BC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yuza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bo`yi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bosim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beriladi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907" y="2078776"/>
            <a:ext cx="18986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56357" y="-6108081"/>
            <a:ext cx="10624843" cy="818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2.1-rasm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Suyuqliklarda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tushunchasiga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doir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hizma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89545" y="4080301"/>
            <a:ext cx="9435548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lnSpc>
                <a:spcPts val="161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hning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qilgan</a:t>
            </a:r>
            <a:r>
              <a:rPr lang="en-US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qismini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belgilaymiz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5750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Qaralayotgan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P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gidrostatik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qisqa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gidrostatik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P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tashqi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butun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P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o`rta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gidrostatik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lnSpc>
                <a:spcPts val="133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Gidrostatik</a:t>
            </a:r>
            <a:r>
              <a:rPr lang="en-US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N/m</a:t>
            </a:r>
            <a:r>
              <a:rPr lang="en-US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o`l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hanadi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73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0646" y="601709"/>
            <a:ext cx="10050449" cy="420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284480" algn="just">
              <a:spcBef>
                <a:spcPts val="445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gidrostatik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xossaga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5750"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1 - x o 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–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gidrostatik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qilayotgan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normal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bo`yi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en-US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yo`nalgan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xossaning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to`g`riligini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isbotlash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gidrostatik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o`zi</a:t>
            </a:r>
            <a:r>
              <a:rPr lang="en-US" spc="-33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qilayotgan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yo`nalmagan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faraz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qilamiz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urinma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yo`nalishlarda</a:t>
            </a:r>
            <a:r>
              <a:rPr lang="en-US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proyektsiyalarga</a:t>
            </a:r>
            <a:r>
              <a:rPr lang="en-US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286385" algn="just">
              <a:spcBef>
                <a:spcPts val="5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Urinma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yo`nalishidagi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proektsiya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qismlarining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bir-biriga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siljishiga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6385" algn="just">
              <a:spcBef>
                <a:spcPts val="5"/>
              </a:spcBef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2.1-rasm).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muvozanatda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normal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yo`nalmagan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fikr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noto`g`ri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ekanligi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kelib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hiqadi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8448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 startAt="2"/>
              <a:tabLst>
                <a:tab pos="996315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o 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-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gidrostatik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qilayotgan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nuqtada</a:t>
            </a:r>
            <a:r>
              <a:rPr lang="en-US" i="1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hamma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yo`nalishlar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qiymatga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isbotlash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tomonlari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dx,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dz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tetraedr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ajratib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olamiz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Tetraedrning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yuzasiga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kuсh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qilsin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5750" algn="just">
              <a:lnSpc>
                <a:spcPct val="102000"/>
              </a:lnSpc>
              <a:spcBef>
                <a:spcPts val="275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Gidrostatikaning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tenglamasi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qonuniyatni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ifodalaydi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ichidagi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ixtiyoriy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nuqtadagi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erkin</a:t>
            </a:r>
            <a:r>
              <a:rPr lang="en-US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sirtidagi</a:t>
            </a:r>
            <a:r>
              <a:rPr lang="ru-RU" i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i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ru-RU" i="1" spc="-5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i="1" spc="3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i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i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nuqtadagi</a:t>
            </a:r>
            <a:r>
              <a:rPr lang="en-US" i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i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ustunining</a:t>
            </a:r>
            <a:r>
              <a:rPr lang="en-US" i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5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bosimi</a:t>
            </a:r>
            <a:r>
              <a:rPr lang="en-US" i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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`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indisiga</a:t>
            </a:r>
            <a:r>
              <a:rPr lang="en-US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24501" y="569093"/>
            <a:ext cx="9064487" cy="2794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>
              <a:lnSpc>
                <a:spcPct val="107000"/>
              </a:lnSpc>
              <a:spcAft>
                <a:spcPts val="0"/>
              </a:spcAft>
              <a:tabLst>
                <a:tab pos="2614930" algn="l"/>
              </a:tabLst>
            </a:pPr>
            <a:r>
              <a:rPr lang="en-US" sz="1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1600" b="1" spc="-3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`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hash</a:t>
            </a:r>
            <a:r>
              <a:rPr lang="en-US" sz="1600" b="1" spc="-1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288290" algn="just">
              <a:spcAft>
                <a:spcPts val="0"/>
              </a:spcAft>
            </a:pP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`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hash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asboblari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guruhga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ajratiladi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asboblardir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288290" algn="just">
              <a:spcAft>
                <a:spcPts val="0"/>
              </a:spcAft>
            </a:pPr>
            <a:r>
              <a:rPr lang="ru-RU" sz="1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ru-RU" sz="1600" b="1" spc="-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83845" lvl="0" indent="-342900" algn="just">
              <a:spcAft>
                <a:spcPts val="0"/>
              </a:spcAft>
              <a:buFont typeface="+mj-lt"/>
              <a:buAutoNum type="alphaLcParenR"/>
              <a:tabLst>
                <a:tab pos="1127125" algn="l"/>
              </a:tabLst>
            </a:pPr>
            <a:r>
              <a:rPr lang="ru-RU" sz="1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pezometrlar</a:t>
            </a:r>
            <a:r>
              <a:rPr lang="ru-RU" sz="1600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idishdagi</a:t>
            </a:r>
            <a:r>
              <a:rPr lang="ru-RU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ru-RU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ru-RU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ulangan</a:t>
            </a:r>
            <a:r>
              <a:rPr lang="ru-RU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shisha</a:t>
            </a:r>
            <a:r>
              <a:rPr lang="ru-RU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nayсhada</a:t>
            </a:r>
            <a:r>
              <a:rPr lang="ru-RU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tekshirilayotgan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ko`tarilishiga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aniqlanadi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(2.7-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180340" marR="285115" algn="just">
              <a:spcBef>
                <a:spcPts val="60"/>
              </a:spcBef>
              <a:spcAft>
                <a:spcPts val="0"/>
              </a:spcAft>
            </a:pP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asboblar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bo`lmagan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hik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chegirma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bosimlarni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hashda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285115" algn="just">
              <a:spcBef>
                <a:spcPts val="60"/>
              </a:spcBef>
              <a:spcAft>
                <a:spcPts val="0"/>
              </a:spcAft>
            </a:pP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U-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simon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manometrlari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tekshirilayotgan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simob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hanadi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. Bu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simobli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shisha nay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16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idishga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U-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simon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ulanadi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simobning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hanayotgan</a:t>
            </a:r>
            <a:r>
              <a:rPr lang="en-US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idishga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oqib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o`tishiga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U-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simon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hadagi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to`sqinlik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285115" algn="just">
              <a:spcBef>
                <a:spcPts val="6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age186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9002" y="2977869"/>
            <a:ext cx="1905634" cy="1929317"/>
          </a:xfrm>
          <a:prstGeom prst="rect">
            <a:avLst/>
          </a:prstGeom>
        </p:spPr>
      </p:pic>
      <p:pic>
        <p:nvPicPr>
          <p:cNvPr id="9" name="image185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73661" y="3076745"/>
            <a:ext cx="1669463" cy="186559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510677" y="3076745"/>
            <a:ext cx="5421664" cy="779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285115" algn="just">
              <a:spcBef>
                <a:spcPts val="6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2.7-</a:t>
            </a:r>
            <a:r>
              <a:rPr lang="en-US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Pezometr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lnSpc>
                <a:spcPts val="1605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v)</a:t>
            </a:r>
            <a:r>
              <a:rPr lang="en-US" spc="8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Differentsial</a:t>
            </a:r>
            <a:r>
              <a:rPr lang="en-US" i="1" spc="1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manometrlar</a:t>
            </a:r>
            <a:r>
              <a:rPr lang="en-US" i="1" spc="9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pc="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pc="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idishdagi</a:t>
            </a:r>
            <a:r>
              <a:rPr lang="en-US" spc="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bosimlar</a:t>
            </a:r>
            <a:r>
              <a:rPr lang="en-US" spc="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farqini</a:t>
            </a:r>
            <a:r>
              <a:rPr lang="en-US" spc="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hash</a:t>
            </a:r>
            <a:r>
              <a:rPr lang="en-US" spc="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1624" y="554183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(2.9-</a:t>
            </a:r>
            <a:r>
              <a:rPr lang="en-US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rasm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en-US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Bosimlarni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</a:t>
            </a:r>
            <a:r>
              <a:rPr lang="en-US" i="1" spc="-2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pv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i="1" spc="8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idish</a:t>
            </a:r>
            <a:r>
              <a:rPr lang="en-US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simobli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i="1" dirty="0" err="1" smtClean="0"/>
              <a:t>pv</a:t>
            </a:r>
            <a:r>
              <a:rPr lang="en-US" i="1" dirty="0" smtClean="0"/>
              <a:t>  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bo`lgan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idish</a:t>
            </a:r>
            <a:r>
              <a:rPr lang="en-US" dirty="0"/>
              <a:t> </a:t>
            </a:r>
            <a:r>
              <a:rPr lang="en-US" dirty="0" err="1" smtClean="0"/>
              <a:t>simobli</a:t>
            </a:r>
            <a:r>
              <a:rPr lang="en-US" dirty="0" smtClean="0"/>
              <a:t>  </a:t>
            </a:r>
            <a:r>
              <a:rPr lang="en-US" dirty="0"/>
              <a:t>nay</a:t>
            </a:r>
            <a:r>
              <a:rPr lang="ru-RU" dirty="0"/>
              <a:t>с</a:t>
            </a:r>
            <a:r>
              <a:rPr lang="en-US" dirty="0"/>
              <a:t>ha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tutashtirilgan</a:t>
            </a:r>
            <a:r>
              <a:rPr lang="en-US" dirty="0"/>
              <a:t>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image187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649" y="4143685"/>
            <a:ext cx="2171826" cy="207099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9120150" y="4612759"/>
            <a:ext cx="2810065" cy="6591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indent="179705">
              <a:spcBef>
                <a:spcPts val="5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2.9-rasm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Differentsial</a:t>
            </a:r>
            <a:r>
              <a:rPr lang="en-US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spc="-1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179705">
              <a:spcBef>
                <a:spcPts val="50"/>
              </a:spcBef>
              <a:spcAft>
                <a:spcPts val="0"/>
              </a:spcAft>
            </a:pP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manometr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5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2559" y="296697"/>
            <a:ext cx="10519646" cy="2027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179705">
              <a:spcBef>
                <a:spcPts val="25"/>
              </a:spcBef>
              <a:spcAft>
                <a:spcPts val="0"/>
              </a:spcAft>
              <a:tabLst>
                <a:tab pos="3007995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Mikromanometrlar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bosimlarni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hash u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6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sathining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to`ldirilgan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idishga</a:t>
            </a:r>
            <a:r>
              <a:rPr lang="en-US" sz="16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shisha</a:t>
            </a:r>
            <a:r>
              <a:rPr lang="en-US" sz="1600" spc="1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nay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en-US" sz="1600" spc="1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</a:t>
            </a:r>
            <a:r>
              <a:rPr lang="en-US" sz="1600" spc="1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</a:t>
            </a:r>
            <a:r>
              <a:rPr lang="en-US" sz="1600" spc="1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lang="en-US" sz="1600" spc="1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292100" indent="179705" algn="just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  <a:tabLst>
                <a:tab pos="1050925" algn="l"/>
              </a:tabLs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</a:t>
            </a:r>
            <a:r>
              <a:rPr lang="en-US" sz="16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Vakuummetrlar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b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lang="en-US" sz="16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xuddi</a:t>
            </a:r>
            <a:r>
              <a:rPr lang="en-US" sz="16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16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U-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simon</a:t>
            </a:r>
            <a:r>
              <a:rPr lang="en-US" sz="16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manometrlariga</a:t>
            </a:r>
            <a:r>
              <a:rPr lang="en-US" sz="1600" spc="-33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o`xshash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idishdagi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siyraklanish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darajasini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aniqlaydi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(2.11-rasm)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285750" lvl="0" indent="-342900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Font typeface="+mj-lt"/>
              <a:buAutoNum type="romanUcPeriod"/>
              <a:tabLst>
                <a:tab pos="577215" algn="l"/>
              </a:tabLst>
            </a:pPr>
            <a:r>
              <a:rPr lang="en-US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sz="1600" b="1" spc="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asboblar</a:t>
            </a:r>
            <a:r>
              <a:rPr lang="en-US" sz="1600" b="1" spc="1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1600" spc="1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bosimlarni</a:t>
            </a:r>
            <a:r>
              <a:rPr lang="en-US" sz="1600" spc="1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hash</a:t>
            </a:r>
            <a:r>
              <a:rPr lang="en-US" sz="1600" spc="1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1600" spc="1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1600" spc="1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spc="1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buning</a:t>
            </a:r>
            <a:r>
              <a:rPr lang="en-US" sz="1600" spc="1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16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sistemalardan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>
              <a:lnSpc>
                <a:spcPct val="100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189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7473" y="1983810"/>
            <a:ext cx="1601470" cy="19188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2221" y="3897570"/>
            <a:ext cx="2181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2.11-</a:t>
            </a:r>
            <a:r>
              <a:rPr lang="en-US" sz="1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rasm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400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Vakuummetr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age190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51608" y="1808497"/>
            <a:ext cx="1600835" cy="1839173"/>
          </a:xfrm>
          <a:prstGeom prst="rect">
            <a:avLst/>
          </a:prstGeom>
        </p:spPr>
      </p:pic>
      <p:pic>
        <p:nvPicPr>
          <p:cNvPr id="6" name="image191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38919" y="1921474"/>
            <a:ext cx="1601470" cy="167724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583396" y="3614832"/>
            <a:ext cx="2904706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>
              <a:lnSpc>
                <a:spcPct val="107000"/>
              </a:lnSpc>
              <a:spcBef>
                <a:spcPts val="655"/>
              </a:spcBef>
              <a:spcAft>
                <a:spcPts val="800"/>
              </a:spcAft>
              <a:tabLst>
                <a:tab pos="1339850" algn="l"/>
                <a:tab pos="3483610" algn="l"/>
              </a:tabLs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2.13-rasm.</a:t>
            </a:r>
            <a:r>
              <a:rPr lang="en-US" sz="1400" spc="3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Membranali</a:t>
            </a:r>
            <a:r>
              <a:rPr lang="en-US" sz="1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manometr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-1590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44034" y="4213511"/>
            <a:ext cx="9834568" cy="198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2825" algn="l"/>
              </a:tabLst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Prujinali</a:t>
            </a:r>
            <a:r>
              <a:rPr kumimoji="0" lang="en-US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manometr</a:t>
            </a:r>
            <a:r>
              <a:rPr kumimoji="0" lang="en-US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(2.12-rasm)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bo`sh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yupqa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egik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latun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kavsharlangan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Shu u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zanjir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uzatmaga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ilashtirilgan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hanishi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tutashtiriladi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Egik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latun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havo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ta'sirida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to`g`rilanishga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uzatma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strelkaning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burilishiga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sabab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manometrlarda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bosimni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ko`rsatuvсhi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shkala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2825" algn="l"/>
              </a:tabLst>
            </a:pP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Membranali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manometr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(2.13-rasm) -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yupqa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plastinka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shimdirilgan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materialdan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tayyorlangan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plastinkaga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membrana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tutashtiruv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bo`yincha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o`tib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membranani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egadi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egilish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natijasida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richaglar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sistemasi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strelka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harakatga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shkala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bo`yicha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surilib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bosimni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ko`rsatadi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klarning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xususiyatidan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termometrlari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sezgir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asboblari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yaratiladi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37568" y="3608254"/>
            <a:ext cx="25315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2.12-rasm	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Prujinali</a:t>
            </a:r>
            <a:r>
              <a:rPr lang="en-US" sz="1400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manometr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684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ChangeArrowheads="1"/>
          </p:cNvSpPr>
          <p:nvPr/>
        </p:nvSpPr>
        <p:spPr bwMode="auto">
          <a:xfrm>
            <a:off x="4044528" y="6223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4044528" y="262759"/>
            <a:ext cx="3827720" cy="2355419"/>
            <a:chOff x="2874" y="1836"/>
            <a:chExt cx="5400" cy="3273"/>
          </a:xfrm>
        </p:grpSpPr>
        <p:sp>
          <p:nvSpPr>
            <p:cNvPr id="4" name="AutoShape 40"/>
            <p:cNvSpPr>
              <a:spLocks noChangeAspect="1" noChangeArrowheads="1" noTextEdit="1"/>
            </p:cNvSpPr>
            <p:nvPr/>
          </p:nvSpPr>
          <p:spPr bwMode="auto">
            <a:xfrm>
              <a:off x="2874" y="1836"/>
              <a:ext cx="5400" cy="3273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Line 39"/>
            <p:cNvSpPr>
              <a:spLocks noChangeShapeType="1"/>
            </p:cNvSpPr>
            <p:nvPr/>
          </p:nvSpPr>
          <p:spPr bwMode="auto">
            <a:xfrm>
              <a:off x="2874" y="2229"/>
              <a:ext cx="54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Line 38"/>
            <p:cNvSpPr>
              <a:spLocks noChangeShapeType="1"/>
            </p:cNvSpPr>
            <p:nvPr/>
          </p:nvSpPr>
          <p:spPr bwMode="auto">
            <a:xfrm flipV="1">
              <a:off x="3774" y="2229"/>
              <a:ext cx="2700" cy="2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37"/>
            <p:cNvSpPr>
              <a:spLocks noChangeShapeType="1"/>
            </p:cNvSpPr>
            <p:nvPr/>
          </p:nvSpPr>
          <p:spPr bwMode="auto">
            <a:xfrm>
              <a:off x="6474" y="2229"/>
              <a:ext cx="1800" cy="2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36"/>
            <p:cNvSpPr>
              <a:spLocks noChangeShapeType="1"/>
            </p:cNvSpPr>
            <p:nvPr/>
          </p:nvSpPr>
          <p:spPr bwMode="auto">
            <a:xfrm>
              <a:off x="3260" y="4192"/>
              <a:ext cx="14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35"/>
            <p:cNvSpPr>
              <a:spLocks noChangeShapeType="1"/>
            </p:cNvSpPr>
            <p:nvPr/>
          </p:nvSpPr>
          <p:spPr bwMode="auto">
            <a:xfrm flipH="1">
              <a:off x="5189" y="4454"/>
              <a:ext cx="3085" cy="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34"/>
            <p:cNvSpPr>
              <a:spLocks noChangeShapeType="1"/>
            </p:cNvSpPr>
            <p:nvPr/>
          </p:nvSpPr>
          <p:spPr bwMode="auto">
            <a:xfrm flipV="1">
              <a:off x="5189" y="3800"/>
              <a:ext cx="900" cy="65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33"/>
            <p:cNvSpPr>
              <a:spLocks noChangeShapeType="1"/>
            </p:cNvSpPr>
            <p:nvPr/>
          </p:nvSpPr>
          <p:spPr bwMode="auto">
            <a:xfrm flipH="1">
              <a:off x="5703" y="3800"/>
              <a:ext cx="386" cy="130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32"/>
            <p:cNvSpPr>
              <a:spLocks noChangeShapeType="1"/>
            </p:cNvSpPr>
            <p:nvPr/>
          </p:nvSpPr>
          <p:spPr bwMode="auto">
            <a:xfrm>
              <a:off x="4803" y="3538"/>
              <a:ext cx="1158" cy="1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31"/>
            <p:cNvSpPr>
              <a:spLocks noChangeShapeType="1"/>
            </p:cNvSpPr>
            <p:nvPr/>
          </p:nvSpPr>
          <p:spPr bwMode="auto">
            <a:xfrm>
              <a:off x="4931" y="3407"/>
              <a:ext cx="1158" cy="1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30"/>
            <p:cNvSpPr>
              <a:spLocks noChangeShapeType="1"/>
            </p:cNvSpPr>
            <p:nvPr/>
          </p:nvSpPr>
          <p:spPr bwMode="auto">
            <a:xfrm>
              <a:off x="5189" y="3276"/>
              <a:ext cx="1157" cy="1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>
              <a:off x="5317" y="3145"/>
              <a:ext cx="1157" cy="14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rc 28"/>
            <p:cNvSpPr>
              <a:spLocks/>
            </p:cNvSpPr>
            <p:nvPr/>
          </p:nvSpPr>
          <p:spPr bwMode="auto">
            <a:xfrm rot="15637108">
              <a:off x="6198" y="4211"/>
              <a:ext cx="556" cy="517"/>
            </a:xfrm>
            <a:custGeom>
              <a:avLst/>
              <a:gdLst>
                <a:gd name="G0" fmla="+- 0 0 0"/>
                <a:gd name="G1" fmla="+- 17044 0 0"/>
                <a:gd name="G2" fmla="+- 21600 0 0"/>
                <a:gd name="T0" fmla="*/ 13268 w 21600"/>
                <a:gd name="T1" fmla="*/ 0 h 22290"/>
                <a:gd name="T2" fmla="*/ 20953 w 21600"/>
                <a:gd name="T3" fmla="*/ 22290 h 22290"/>
                <a:gd name="T4" fmla="*/ 0 w 21600"/>
                <a:gd name="T5" fmla="*/ 17044 h 22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290" fill="none" extrusionOk="0">
                  <a:moveTo>
                    <a:pt x="13268" y="-1"/>
                  </a:moveTo>
                  <a:cubicBezTo>
                    <a:pt x="18525" y="4092"/>
                    <a:pt x="21600" y="10381"/>
                    <a:pt x="21600" y="17044"/>
                  </a:cubicBezTo>
                  <a:cubicBezTo>
                    <a:pt x="21600" y="18812"/>
                    <a:pt x="21382" y="20574"/>
                    <a:pt x="20953" y="22290"/>
                  </a:cubicBezTo>
                </a:path>
                <a:path w="21600" h="22290" stroke="0" extrusionOk="0">
                  <a:moveTo>
                    <a:pt x="13268" y="-1"/>
                  </a:moveTo>
                  <a:cubicBezTo>
                    <a:pt x="18525" y="4092"/>
                    <a:pt x="21600" y="10381"/>
                    <a:pt x="21600" y="17044"/>
                  </a:cubicBezTo>
                  <a:cubicBezTo>
                    <a:pt x="21600" y="18812"/>
                    <a:pt x="21382" y="20574"/>
                    <a:pt x="20953" y="22290"/>
                  </a:cubicBezTo>
                  <a:lnTo>
                    <a:pt x="0" y="17044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 flipH="1">
              <a:off x="5574" y="2621"/>
              <a:ext cx="1286" cy="9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 flipV="1">
              <a:off x="5446" y="2883"/>
              <a:ext cx="1543" cy="10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 flipH="1">
              <a:off x="4674" y="3407"/>
              <a:ext cx="25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>
              <a:off x="4417" y="3538"/>
              <a:ext cx="3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 flipV="1">
              <a:off x="4803" y="2229"/>
              <a:ext cx="0" cy="11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4546" y="2229"/>
              <a:ext cx="0" cy="1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H="1">
              <a:off x="4417" y="3014"/>
              <a:ext cx="1029" cy="9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>
              <a:off x="3260" y="4192"/>
              <a:ext cx="129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 flipH="1">
              <a:off x="3389" y="4192"/>
              <a:ext cx="128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 flipH="1">
              <a:off x="3774" y="4192"/>
              <a:ext cx="129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 flipH="1">
              <a:off x="3903" y="4192"/>
              <a:ext cx="13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 flipH="1">
              <a:off x="4031" y="4192"/>
              <a:ext cx="13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 flipH="1">
              <a:off x="3517" y="4192"/>
              <a:ext cx="129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 flipH="1">
              <a:off x="3646" y="4192"/>
              <a:ext cx="128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13"/>
            <p:cNvSpPr>
              <a:spLocks noChangeShapeType="1"/>
            </p:cNvSpPr>
            <p:nvPr/>
          </p:nvSpPr>
          <p:spPr bwMode="auto">
            <a:xfrm flipH="1">
              <a:off x="4160" y="4192"/>
              <a:ext cx="129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12"/>
            <p:cNvSpPr>
              <a:spLocks noChangeShapeType="1"/>
            </p:cNvSpPr>
            <p:nvPr/>
          </p:nvSpPr>
          <p:spPr bwMode="auto">
            <a:xfrm flipH="1">
              <a:off x="4289" y="4192"/>
              <a:ext cx="128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11"/>
            <p:cNvSpPr>
              <a:spLocks noChangeShapeType="1"/>
            </p:cNvSpPr>
            <p:nvPr/>
          </p:nvSpPr>
          <p:spPr bwMode="auto">
            <a:xfrm>
              <a:off x="4160" y="1836"/>
              <a:ext cx="1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aphicFrame>
          <p:nvGraphicFramePr>
            <p:cNvPr id="34" name="Объект 33"/>
            <p:cNvGraphicFramePr>
              <a:graphicFrameLocks noChangeAspect="1"/>
            </p:cNvGraphicFramePr>
            <p:nvPr/>
          </p:nvGraphicFramePr>
          <p:xfrm>
            <a:off x="6468" y="1912"/>
            <a:ext cx="172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2" r:id="rId3" imgW="152202" imgH="177569" progId="Equation.3">
                    <p:embed/>
                  </p:oleObj>
                </mc:Choice>
                <mc:Fallback>
                  <p:oleObj r:id="rId3" imgW="152202" imgH="177569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68" y="1912"/>
                          <a:ext cx="172" cy="2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Объект 34"/>
            <p:cNvGraphicFramePr>
              <a:graphicFrameLocks noChangeAspect="1"/>
            </p:cNvGraphicFramePr>
            <p:nvPr/>
          </p:nvGraphicFramePr>
          <p:xfrm>
            <a:off x="4154" y="3744"/>
            <a:ext cx="157" cy="1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3" r:id="rId5" imgW="139579" imgH="164957" progId="Equation.3">
                    <p:embed/>
                  </p:oleObj>
                </mc:Choice>
                <mc:Fallback>
                  <p:oleObj r:id="rId5" imgW="139579" imgH="164957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4" y="3744"/>
                          <a:ext cx="157" cy="1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Объект 35"/>
            <p:cNvGraphicFramePr>
              <a:graphicFrameLocks noChangeAspect="1"/>
            </p:cNvGraphicFramePr>
            <p:nvPr/>
          </p:nvGraphicFramePr>
          <p:xfrm>
            <a:off x="6597" y="3875"/>
            <a:ext cx="271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4" r:id="rId7" imgW="241091" imgH="177646" progId="Equation.3">
                    <p:embed/>
                  </p:oleObj>
                </mc:Choice>
                <mc:Fallback>
                  <p:oleObj r:id="rId7" imgW="241091" imgH="177646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7" y="3875"/>
                          <a:ext cx="271" cy="2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Объект 36"/>
            <p:cNvGraphicFramePr>
              <a:graphicFrameLocks noChangeAspect="1"/>
            </p:cNvGraphicFramePr>
            <p:nvPr/>
          </p:nvGraphicFramePr>
          <p:xfrm>
            <a:off x="5440" y="2697"/>
            <a:ext cx="171" cy="1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5" r:id="rId9" imgW="152268" imgH="164957" progId="Equation.3">
                    <p:embed/>
                  </p:oleObj>
                </mc:Choice>
                <mc:Fallback>
                  <p:oleObj r:id="rId9" imgW="152268" imgH="164957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0" y="2697"/>
                          <a:ext cx="171" cy="1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Объект 37"/>
            <p:cNvGraphicFramePr>
              <a:graphicFrameLocks noChangeAspect="1"/>
            </p:cNvGraphicFramePr>
            <p:nvPr/>
          </p:nvGraphicFramePr>
          <p:xfrm>
            <a:off x="7792" y="2433"/>
            <a:ext cx="157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6" r:id="rId11" imgW="139579" imgH="164957" progId="Equation.3">
                    <p:embed/>
                  </p:oleObj>
                </mc:Choice>
                <mc:Fallback>
                  <p:oleObj r:id="rId11" imgW="139579" imgH="164957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92" y="2433"/>
                          <a:ext cx="157" cy="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Объект 38"/>
            <p:cNvGraphicFramePr>
              <a:graphicFrameLocks noChangeAspect="1"/>
            </p:cNvGraphicFramePr>
            <p:nvPr/>
          </p:nvGraphicFramePr>
          <p:xfrm>
            <a:off x="6211" y="3090"/>
            <a:ext cx="200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7" r:id="rId13" imgW="177646" imgH="228402" progId="Equation.3">
                    <p:embed/>
                  </p:oleObj>
                </mc:Choice>
                <mc:Fallback>
                  <p:oleObj r:id="rId13" imgW="177646" imgH="228402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1" y="3090"/>
                          <a:ext cx="200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Объект 39"/>
            <p:cNvGraphicFramePr>
              <a:graphicFrameLocks noChangeAspect="1"/>
            </p:cNvGraphicFramePr>
            <p:nvPr/>
          </p:nvGraphicFramePr>
          <p:xfrm>
            <a:off x="6211" y="4660"/>
            <a:ext cx="357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8" r:id="rId15" imgW="152334" imgH="139639" progId="Equation.3">
                    <p:embed/>
                  </p:oleObj>
                </mc:Choice>
                <mc:Fallback>
                  <p:oleObj r:id="rId15" imgW="152334" imgH="139639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1" y="4660"/>
                          <a:ext cx="357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Объект 40"/>
            <p:cNvGraphicFramePr>
              <a:graphicFrameLocks noChangeAspect="1"/>
            </p:cNvGraphicFramePr>
            <p:nvPr/>
          </p:nvGraphicFramePr>
          <p:xfrm>
            <a:off x="4797" y="2566"/>
            <a:ext cx="357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9" r:id="rId17" imgW="266584" imgH="228501" progId="Equation.3">
                    <p:embed/>
                  </p:oleObj>
                </mc:Choice>
                <mc:Fallback>
                  <p:oleObj r:id="rId17" imgW="266584" imgH="228501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7" y="2566"/>
                          <a:ext cx="357" cy="3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Объект 41"/>
            <p:cNvGraphicFramePr>
              <a:graphicFrameLocks noChangeAspect="1"/>
            </p:cNvGraphicFramePr>
            <p:nvPr/>
          </p:nvGraphicFramePr>
          <p:xfrm>
            <a:off x="4154" y="2566"/>
            <a:ext cx="414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0" r:id="rId19" imgW="228600" imgH="228600" progId="Equation.3">
                    <p:embed/>
                  </p:oleObj>
                </mc:Choice>
                <mc:Fallback>
                  <p:oleObj r:id="rId19" imgW="228600" imgH="22860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4" y="2566"/>
                          <a:ext cx="414" cy="4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" name="Прямоугольник 42"/>
          <p:cNvSpPr/>
          <p:nvPr/>
        </p:nvSpPr>
        <p:spPr>
          <a:xfrm>
            <a:off x="649117" y="2618178"/>
            <a:ext cx="9900745" cy="3568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taqsimlanishini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ifodalovchi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grafik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epyurasi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улчаш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техникада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бирликлар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ишлатилади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Куч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бирликларининг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юза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бирликларига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нисбати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масалан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Н/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/м2;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устунининг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баландликлари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масалан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уст. — миллиметр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устуни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уст. — метр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устуни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мм сим. уст. — миллиметр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симоб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устуни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Бирлик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юзага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тугри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берилган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куч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микдорига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нисбати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устунининг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берилган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баландлиги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микдорлари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масалан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техник атмосфера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(1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104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/м2 = = 735,6 мм сим. уст.) бар (1 бар-=105 Н/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ҳоказо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улчаш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асбоблари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ажралади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Улар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механик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асбоблардир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224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982</Words>
  <Application>Microsoft Office PowerPoint</Application>
  <PresentationFormat>Широкоэкранный</PresentationFormat>
  <Paragraphs>89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Equation.3</vt:lpstr>
      <vt:lpstr>Mavzu № 3:    Tekis, egri chiziqli va silindrik devorlarga gidrostatik bosim kuchi.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№ 3:    Tekis, egri chiziqli va silindrik devorlarga gidrostatik bosim kuchi. </dc:title>
  <dc:creator>Исматилло ака</dc:creator>
  <cp:lastModifiedBy>Исматилло ака</cp:lastModifiedBy>
  <cp:revision>4</cp:revision>
  <dcterms:created xsi:type="dcterms:W3CDTF">2022-01-17T06:36:45Z</dcterms:created>
  <dcterms:modified xsi:type="dcterms:W3CDTF">2022-01-17T07:13:11Z</dcterms:modified>
</cp:coreProperties>
</file>