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9BDDB-9CF7-427A-A255-429E123B2B12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40056-D17B-4482-929F-7E09F8927B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64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0056-D17B-4482-929F-7E09F8927B7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5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1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26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59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6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84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60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1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77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85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12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2943C-6E7F-4B41-A262-38D474AF358E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F6759-73C1-41A7-A92E-C62127DF9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0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№6: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bo'lmagan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konstruksion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Kompozitsion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66210"/>
            <a:ext cx="9144000" cy="216027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Kompozitsion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Nometall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Plastmassalar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30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0150" y="723997"/>
            <a:ext cx="10069830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890" marR="478155" indent="201295" algn="just">
              <a:lnSpc>
                <a:spcPct val="97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dispersli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donacha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(to</a:t>
            </a:r>
            <a:r>
              <a:rPr lang="en-US" sz="2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ldiruvchi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bo’lib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yaxlit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kompozitsiyaga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bog'lovchi-modda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biriktirilgan</a:t>
            </a:r>
            <a:r>
              <a:rPr lang="en-US" sz="2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75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400" spc="-11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ldi</a:t>
            </a:r>
            <a:r>
              <a:rPr lang="en-US" sz="2400" spc="-1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ruvchi</a:t>
            </a:r>
            <a:r>
              <a:rPr lang="en-US" sz="2400" spc="1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matritsada</a:t>
            </a:r>
            <a:r>
              <a:rPr lang="en-US" sz="2400" spc="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erimaydigan</a:t>
            </a:r>
            <a:r>
              <a:rPr lang="en-US" sz="2400" spc="2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modda</a:t>
            </a:r>
            <a:r>
              <a:rPr lang="en-US" sz="2400" spc="8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650" marR="494030" indent="207645" algn="just">
              <a:lnSpc>
                <a:spcPct val="96000"/>
              </a:lnSpc>
              <a:spcBef>
                <a:spcPts val="65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Matritsa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</a:t>
            </a:r>
            <a:r>
              <a:rPr lang="en-US" sz="2400" dirty="0" err="1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proq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rangli</a:t>
            </a:r>
            <a:r>
              <a:rPr lang="en-US" sz="2400" spc="2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(Al, Mg, Ni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2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8585" marR="500380" indent="208280" algn="just">
              <a:lnSpc>
                <a:spcPct val="96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D3D3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Tolasimon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ta'minlovchi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moddalar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farqlanadi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diskretli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2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tolani</a:t>
            </a:r>
            <a:r>
              <a:rPr lang="en-US" sz="2400" spc="2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uzunligini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diametriga</a:t>
            </a:r>
            <a:r>
              <a:rPr lang="en-US" sz="2400" spc="2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nisbati</a:t>
            </a:r>
            <a:r>
              <a:rPr lang="en-US" sz="2400" spc="2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(4</a:t>
            </a:r>
            <a:r>
              <a:rPr lang="en-US" sz="2400" dirty="0">
                <a:solidFill>
                  <a:srgbClr val="3D3D3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d)</a:t>
            </a:r>
            <a:r>
              <a:rPr lang="en-US" sz="2400" spc="2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10-l 0</a:t>
            </a:r>
            <a:r>
              <a:rPr lang="en-US" sz="2400" baseline="30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400" spc="2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,</a:t>
            </a:r>
            <a:r>
              <a:rPr lang="en-US" sz="2400" spc="5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4/d</a:t>
            </a:r>
            <a:r>
              <a:rPr lang="en-US" sz="2400" spc="18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400" spc="19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nisbati</a:t>
            </a:r>
            <a:r>
              <a:rPr lang="en-US" sz="2400" spc="1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qancha</a:t>
            </a:r>
            <a:r>
              <a:rPr lang="en-US" sz="2400" spc="14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400" spc="17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400" spc="-1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Isa,</a:t>
            </a:r>
            <a:r>
              <a:rPr lang="en-US" sz="2400" spc="1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puxtalash</a:t>
            </a:r>
            <a:r>
              <a:rPr lang="en-US" sz="2400" spc="1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sz="2400" spc="1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shuncha</a:t>
            </a:r>
            <a:r>
              <a:rPr lang="en-US" sz="2400" spc="1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kata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uzluksiz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tolali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</a:t>
            </a:r>
            <a:r>
              <a:rPr lang="en-US" sz="2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ladi</a:t>
            </a:r>
            <a:r>
              <a:rPr lang="en-US" sz="2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Diskretli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tolalar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matritsada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betartib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0330" marR="510540" indent="198120" algn="just">
              <a:lnSpc>
                <a:spcPct val="75000"/>
              </a:lnSpc>
              <a:spcBef>
                <a:spcPts val="43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To'ldiruvchi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tolasini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joylashtirish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qatlami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uzluksiz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tkanli</a:t>
            </a:r>
            <a:r>
              <a:rPr lang="en-US" sz="2400" spc="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spc="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spc="7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hajmli</a:t>
            </a:r>
            <a:r>
              <a:rPr lang="en-US" sz="2400" spc="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spc="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spc="1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4615" marR="504190" indent="201295" algn="just">
              <a:lnSpc>
                <a:spcPct val="98000"/>
              </a:lnSpc>
              <a:spcBef>
                <a:spcPts val="55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Tolali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oddiy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qotishmalardan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mustahkamligi</a:t>
            </a:r>
            <a:r>
              <a:rPr lang="en-US" sz="2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darzlar</a:t>
            </a:r>
            <a:r>
              <a:rPr lang="en-US" sz="2400" spc="2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bo'lishiga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moyilligi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farqlanadi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Tolali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materiallaming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mustahkamligi</a:t>
            </a:r>
            <a:r>
              <a:rPr lang="en-US" sz="2400" spc="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tolani</a:t>
            </a:r>
            <a:r>
              <a:rPr lang="en-US" sz="24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xossasi</a:t>
            </a:r>
            <a:r>
              <a:rPr lang="en-US" sz="2400" spc="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-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aniqlanadi</a:t>
            </a:r>
            <a:r>
              <a:rPr lang="en-US" sz="2400" spc="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plastikligi</a:t>
            </a:r>
            <a:r>
              <a:rPr lang="en-US" sz="2400" spc="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77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790" y="555607"/>
            <a:ext cx="10675620" cy="525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514985" indent="216535" algn="just">
              <a:lnSpc>
                <a:spcPct val="96000"/>
              </a:lnSpc>
              <a:spcBef>
                <a:spcPts val="25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magniy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tolali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borli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kremniy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karbidli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mustahkamlikka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po'latlarni</a:t>
            </a:r>
            <a:r>
              <a:rPr lang="en-US" sz="2000" spc="2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karbidlari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nitridlari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oksidlar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</a:t>
            </a:r>
            <a:r>
              <a:rPr lang="en-US" sz="20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llaniladi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Titan</a:t>
            </a:r>
            <a:r>
              <a:rPr lang="en-US" sz="2000" spc="2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2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qotishmalarini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ta'mirlashda</a:t>
            </a:r>
            <a:r>
              <a:rPr lang="en-US" sz="2000" spc="2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molibden</a:t>
            </a:r>
            <a:r>
              <a:rPr lang="en-US" sz="2000" spc="2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sapfira</a:t>
            </a:r>
            <a:r>
              <a:rPr lang="en-US" sz="2000" spc="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tolasi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kremniy</a:t>
            </a:r>
            <a:r>
              <a:rPr lang="en-US" sz="2000" spc="1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karbidi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2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titan</a:t>
            </a:r>
            <a:r>
              <a:rPr lang="en-US" sz="2000" spc="10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borida</a:t>
            </a:r>
            <a:r>
              <a:rPr lang="en-US" sz="20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qo'llaniladi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850" marR="539750" indent="205105" algn="just">
              <a:lnSpc>
                <a:spcPct val="90000"/>
              </a:lnSpc>
              <a:spcBef>
                <a:spcPts val="115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Issiqqa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chidamli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nikel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asosli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tolasimon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volframli</a:t>
            </a:r>
            <a:r>
              <a:rPr lang="en-US" sz="2000" spc="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spc="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molibdenli</a:t>
            </a:r>
            <a:r>
              <a:rPr lang="en-US" sz="2000" spc="1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asoslar</a:t>
            </a:r>
            <a:r>
              <a:rPr lang="en-US" sz="2000" spc="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qo'llanlladi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850" marR="93345" indent="197485" algn="just">
              <a:lnSpc>
                <a:spcPct val="95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Tolasimon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materiallardan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dispers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­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puxtalangan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materiallarda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matritsa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000" spc="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0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000" spc="-13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zida</a:t>
            </a:r>
            <a:r>
              <a:rPr lang="en-US" sz="2000" spc="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yuklanishni</a:t>
            </a:r>
            <a:r>
              <a:rPr lang="en-US" sz="2000" spc="1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</a:t>
            </a:r>
            <a:r>
              <a:rPr lang="en-US" sz="20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000" spc="-105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90805" indent="195580" algn="just">
              <a:lnSpc>
                <a:spcPct val="100000"/>
              </a:lnSpc>
              <a:spcBef>
                <a:spcPts val="115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000" dirty="0" err="1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ldiruvchi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hisoblangan</a:t>
            </a:r>
            <a:r>
              <a:rPr lang="en-US" sz="2000" spc="2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dispers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donachalar</a:t>
            </a:r>
            <a:r>
              <a:rPr lang="en-US" sz="2000" spc="2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matritsada</a:t>
            </a:r>
            <a:r>
              <a:rPr lang="en-US" sz="2000" spc="2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dislokatsiyalar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harakatlanishini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tormozlaydi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Dispers-puxtalangan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</a:t>
            </a:r>
            <a:r>
              <a:rPr lang="en-US" sz="2000" spc="-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teriallarni</a:t>
            </a:r>
            <a:r>
              <a:rPr lang="en-US" sz="20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texnikada</a:t>
            </a:r>
            <a:r>
              <a:rPr lang="en-US" sz="20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ishlatiladigan</a:t>
            </a:r>
            <a:r>
              <a:rPr lang="en-US" sz="20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asosida</a:t>
            </a:r>
            <a:r>
              <a:rPr lang="en-US" sz="2000" spc="-2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000" spc="2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280" marR="82550" indent="194310" algn="just">
              <a:lnSpc>
                <a:spcPct val="103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Dispers-puxtalangan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hisoblangan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asosli</a:t>
            </a:r>
            <a:r>
              <a:rPr lang="en-US" sz="2000" spc="8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QAK</a:t>
            </a:r>
            <a:r>
              <a:rPr lang="en-US" sz="2000" spc="4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qizdirilgan</a:t>
            </a:r>
            <a:r>
              <a:rPr lang="en-US" sz="2000" spc="1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000" spc="17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kukun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8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ko'proq</a:t>
            </a:r>
            <a:r>
              <a:rPr lang="en-US" sz="2000" spc="8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qo'llaniladi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74295" indent="194310" algn="just">
              <a:lnSpc>
                <a:spcPct val="102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QAKida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matritsa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to'ldiruvchi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oksidining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sz="2000" spc="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donachasi</a:t>
            </a:r>
            <a:r>
              <a:rPr lang="en-US" sz="2000" spc="-7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n-US" sz="2000" baseline="-250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000" spc="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aseline="-250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spc="-3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(6</a:t>
            </a:r>
            <a:r>
              <a:rPr lang="en-US" sz="2000" spc="-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000" spc="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18%</a:t>
            </a:r>
            <a:r>
              <a:rPr lang="en-US" sz="2000" spc="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0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280" marR="71120" indent="198755" algn="just">
              <a:lnSpc>
                <a:spcPct val="103000"/>
              </a:lnSpc>
              <a:spcAft>
                <a:spcPts val="0"/>
              </a:spcAft>
            </a:pP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n-US" sz="2000" baseline="-25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 </a:t>
            </a:r>
            <a:r>
              <a:rPr lang="en-US" sz="2000" baseline="-25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oshishi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cho'zilishga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mustahkamlik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chegarasi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uzayishi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kamayadi</a:t>
            </a:r>
            <a:r>
              <a:rPr lang="en-US" sz="20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smtClean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000" spc="5" dirty="0" smtClean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materiallami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ishlatilishi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sohasi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chegaralanmagan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1392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0120" y="779296"/>
            <a:ext cx="9669780" cy="4789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7710">
              <a:spcAft>
                <a:spcPts val="0"/>
              </a:spcAft>
              <a:tabLst>
                <a:tab pos="1617345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Nometall</a:t>
            </a:r>
            <a:r>
              <a:rPr lang="en-US" sz="2000" b="1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Nometall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organik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noorganik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polimer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plastmassalar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nometall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kompozitsion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kauchuk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yelim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germetik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lak-bo'yoq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qoplamalar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oyna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keramika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200" marR="45085" indent="233680" algn="just">
              <a:lnSpc>
                <a:spcPct val="101000"/>
              </a:lnSpc>
              <a:spcAft>
                <a:spcPts val="0"/>
              </a:spcAft>
            </a:pPr>
            <a:r>
              <a:rPr lang="en-US" sz="2000" i="1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xii </a:t>
            </a:r>
            <a:r>
              <a:rPr lang="en-US" sz="2000" i="1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strukturali</a:t>
            </a:r>
            <a:r>
              <a:rPr lang="en-US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ko'p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sonli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zvenolardan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topgan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makromolekula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moddalarga</a:t>
            </a:r>
            <a:r>
              <a:rPr lang="en-US" sz="2000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polimerlar</a:t>
            </a:r>
            <a:r>
              <a:rPr lang="en-US" sz="2000" i="1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" marR="24130" indent="197485" algn="just">
              <a:lnSpc>
                <a:spcPct val="105000"/>
              </a:lnSpc>
              <a:spcBef>
                <a:spcPts val="105"/>
              </a:spcBef>
              <a:spcAft>
                <a:spcPts val="0"/>
              </a:spcAft>
              <a:tabLst>
                <a:tab pos="383667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Ulaming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molekular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massasi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(5... I 0)-10</a:t>
            </a:r>
            <a:r>
              <a:rPr lang="en-US" sz="2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navbatida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polimerni</a:t>
            </a:r>
            <a:r>
              <a:rPr lang="en-US" sz="20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xossasi</a:t>
            </a:r>
            <a:r>
              <a:rPr lang="en-US" sz="20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sz="20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0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tarkibgagina</a:t>
            </a:r>
            <a:r>
              <a:rPr lang="en-US" sz="20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balki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strukturaga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makromolekulani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o'zaro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joylashishiga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bog'liq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Makrornolekula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shakliga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polimerlar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chiziqli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shoxli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tasmali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setkali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qatlamli</a:t>
            </a:r>
            <a:r>
              <a:rPr lang="en-US" sz="2000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makromolekulalar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molekular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zanjirning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ko'ndalang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bo'yicha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mustahkamlikka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kuchsiz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molekular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bog'lanishga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elastikligini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ta'minlaydi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qizdirganda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yumshatish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sovitilganda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qobiliyatiga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polietilen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poliamid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Shoxlangan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molekulalar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shoxlashi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farqlanadi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zich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upakovka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qilinishga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to'sqinlik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9867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973580" y="478667"/>
            <a:ext cx="7593330" cy="4387607"/>
            <a:chOff x="9668" y="-3349"/>
            <a:chExt cx="4914" cy="3356"/>
          </a:xfrm>
        </p:grpSpPr>
        <p:pic>
          <p:nvPicPr>
            <p:cNvPr id="3" name="Picture 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68" y="-3297"/>
              <a:ext cx="4883" cy="3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" name="Line 18"/>
            <p:cNvCxnSpPr>
              <a:cxnSpLocks noChangeShapeType="1"/>
            </p:cNvCxnSpPr>
            <p:nvPr/>
          </p:nvCxnSpPr>
          <p:spPr bwMode="auto">
            <a:xfrm>
              <a:off x="12743" y="-282"/>
              <a:ext cx="1620" cy="0"/>
            </a:xfrm>
            <a:prstGeom prst="line">
              <a:avLst/>
            </a:prstGeom>
            <a:noFill/>
            <a:ln w="12721">
              <a:solidFill>
                <a:srgbClr val="23232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" name="Text Box 19"/>
            <p:cNvSpPr txBox="1">
              <a:spLocks noChangeArrowheads="1"/>
            </p:cNvSpPr>
            <p:nvPr/>
          </p:nvSpPr>
          <p:spPr bwMode="auto">
            <a:xfrm>
              <a:off x="12744" y="-3349"/>
              <a:ext cx="1565" cy="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2440"/>
                </a:lnSpc>
                <a:spcAft>
                  <a:spcPts val="0"/>
                </a:spcAft>
              </a:pPr>
              <a:r>
                <a:rPr lang="ru-RU" sz="2200" u="heavy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200" u="heavy" spc="19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u="heavy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TI2</a:t>
              </a:r>
              <a:r>
                <a:rPr lang="en-US" sz="2200" spc="205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1650" i="1" u="heavy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sz="1650" i="1" spc="46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1650" u="heavy" spc="-455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234950">
                <a:spcBef>
                  <a:spcPts val="165"/>
                </a:spcBef>
                <a:spcAft>
                  <a:spcPts val="0"/>
                </a:spcAft>
                <a:tabLst>
                  <a:tab pos="654050" algn="l"/>
                </a:tabLst>
              </a:pPr>
              <a:r>
                <a:rPr lang="en-US" sz="1700" u="heavy">
                  <a:solidFill>
                    <a:srgbClr val="131313"/>
                  </a:solidFill>
                  <a:effectLst/>
                  <a:uFill>
                    <a:solidFill>
                      <a:srgbClr val="131313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sz="1700">
                  <a:solidFill>
                    <a:srgbClr val="131313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1700" u="heavy">
                  <a:solidFill>
                    <a:srgbClr val="525252"/>
                  </a:solidFill>
                  <a:effectLst/>
                  <a:uFill>
                    <a:solidFill>
                      <a:srgbClr val="525252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700" u="heavy" spc="110">
                  <a:solidFill>
                    <a:srgbClr val="525252"/>
                  </a:solidFill>
                  <a:effectLst/>
                  <a:uFill>
                    <a:solidFill>
                      <a:srgbClr val="525252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u="heavy">
                  <a:solidFill>
                    <a:srgbClr val="525252"/>
                  </a:solidFill>
                  <a:effectLst/>
                  <a:uFill>
                    <a:solidFill>
                      <a:srgbClr val="525252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700" u="heavy" spc="190">
                  <a:solidFill>
                    <a:srgbClr val="525252"/>
                  </a:solidFill>
                  <a:effectLst/>
                  <a:uFill>
                    <a:solidFill>
                      <a:srgbClr val="525252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>
                  <a:solidFill>
                    <a:srgbClr val="525252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Text Box 20"/>
            <p:cNvSpPr txBox="1">
              <a:spLocks noChangeArrowheads="1"/>
            </p:cNvSpPr>
            <p:nvPr/>
          </p:nvSpPr>
          <p:spPr bwMode="auto">
            <a:xfrm>
              <a:off x="9707" y="-253"/>
              <a:ext cx="175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065"/>
                </a:lnSpc>
                <a:spcAft>
                  <a:spcPts val="0"/>
                </a:spcAft>
              </a:pPr>
              <a:r>
                <a:rPr lang="en-US" sz="950" i="1" u="heavy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en-US" sz="950" i="1" u="heavy" spc="-105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950" i="1" u="heavy" spc="-40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\l\1\1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21"/>
            <p:cNvSpPr txBox="1">
              <a:spLocks noChangeArrowheads="1"/>
            </p:cNvSpPr>
            <p:nvPr/>
          </p:nvSpPr>
          <p:spPr bwMode="auto">
            <a:xfrm>
              <a:off x="12879" y="-905"/>
              <a:ext cx="1703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2160"/>
                </a:lnSpc>
                <a:spcAft>
                  <a:spcPts val="0"/>
                </a:spcAft>
              </a:pPr>
              <a:r>
                <a:rPr lang="ru-RU" sz="1050" u="heavy" spc="15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50" u="heavy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1---er::1=::f</a:t>
              </a:r>
              <a:r>
                <a:rPr lang="en-US" sz="1050">
                  <a:solidFill>
                    <a:srgbClr val="232323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50" spc="230">
                  <a:solidFill>
                    <a:srgbClr val="232323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950" b="1" u="heavy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Times New Roman" panose="02020603050405020304" pitchFamily="18" charset="0"/>
                  <a:ea typeface="Times New Roman" panose="02020603050405020304" pitchFamily="18" charset="0"/>
                </a:rPr>
                <a:t>es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Bef>
                  <a:spcPts val="930"/>
                </a:spcBef>
                <a:spcAft>
                  <a:spcPts val="0"/>
                </a:spcAft>
              </a:pPr>
              <a:r>
                <a:rPr lang="en-US" sz="1100" b="1" u="heavy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r>
                <a:rPr lang="en-US" sz="1100" b="1" u="heavy" spc="10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1100" b="1" u="heavy" spc="-30">
                  <a:solidFill>
                    <a:srgbClr val="232323"/>
                  </a:solidFill>
                  <a:effectLst/>
                  <a:uFill>
                    <a:solidFill>
                      <a:srgbClr val="232323"/>
                    </a:solidFill>
                  </a:uFill>
                  <a:latin typeface="Times New Roman" panose="02020603050405020304" pitchFamily="18" charset="0"/>
                  <a:ea typeface="Times New Roman" panose="02020603050405020304" pitchFamily="18" charset="0"/>
                </a:rPr>
                <a:t>A#!f't:£</a:t>
              </a:r>
              <a:endParaRPr lang="ru-RU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973580" y="4866275"/>
            <a:ext cx="6096000" cy="16348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83005">
              <a:spcAft>
                <a:spcPts val="0"/>
              </a:spcAft>
            </a:pP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Polimerlar</a:t>
            </a:r>
            <a:r>
              <a:rPr lang="en-US" sz="1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strukturasi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65"/>
              </a:spcBef>
              <a:spcAft>
                <a:spcPts val="0"/>
              </a:spcAft>
              <a:buSzPts val="800"/>
              <a:buFont typeface="Arial" panose="020B0604020202020204" pitchFamily="34" charset="0"/>
              <a:buAutoNum type="alphaLcParenR"/>
              <a:tabLst>
                <a:tab pos="450215" algn="l"/>
              </a:tabLst>
            </a:pPr>
            <a:r>
              <a:rPr lang="en-US" sz="1400" spc="-5" dirty="0" err="1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makromolekula</a:t>
            </a:r>
            <a:r>
              <a:rPr lang="en-US" sz="1400" spc="30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shakli</a:t>
            </a:r>
            <a:r>
              <a:rPr lang="en-US" sz="1400" spc="-5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</a:t>
            </a:r>
            <a:r>
              <a:rPr lang="en-US" sz="1400" spc="-40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i="1" spc="-5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b)</a:t>
            </a:r>
            <a:r>
              <a:rPr lang="en-US" sz="1400" i="1" spc="80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plastinkali</a:t>
            </a:r>
            <a:r>
              <a:rPr lang="en-US" sz="1400" spc="70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birlamchi</a:t>
            </a:r>
            <a:r>
              <a:rPr lang="en-US" sz="1400" spc="65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kristall</a:t>
            </a:r>
            <a:r>
              <a:rPr lang="en-US" sz="1400" spc="-5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</a:t>
            </a:r>
            <a:r>
              <a:rPr lang="en-US" sz="1400" spc="-30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d)</a:t>
            </a:r>
            <a:r>
              <a:rPr lang="en-US" sz="1400" spc="35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sferolit</a:t>
            </a:r>
            <a:r>
              <a:rPr lang="en-US" sz="1400" spc="-5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 e)</a:t>
            </a:r>
            <a:r>
              <a:rPr lang="en-US" sz="1400" spc="-10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mikrofibrill</a:t>
            </a:r>
            <a:r>
              <a:rPr lang="en-US" sz="1400" b="1" spc="-5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ru-RU" sz="1400" spc="-5" dirty="0" smtClean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70510" marR="73660">
              <a:lnSpc>
                <a:spcPct val="10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Amorfli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polimerlar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zanjirli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molekulalardan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tuzilgan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qutichada</a:t>
            </a:r>
            <a:r>
              <a:rPr lang="en-US" sz="1400" spc="-2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yig'ilgan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Polimerlaming</a:t>
            </a:r>
            <a:r>
              <a:rPr lang="en-US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bitta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kamchiligi</a:t>
            </a:r>
            <a:r>
              <a:rPr lang="en-US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yorug'lik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kislorod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temperatura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uzoq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oqibatida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eskiradi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2741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1570" y="674400"/>
            <a:ext cx="1009269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160655">
              <a:spcAft>
                <a:spcPts val="600"/>
              </a:spcAft>
              <a:tabLst>
                <a:tab pos="450215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Plastmassalar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Plastmassalar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ko'p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komponentli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sun'iy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­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massalarda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4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element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bog'lovchi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sun'iy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smola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efir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selluza</a:t>
            </a:r>
            <a:r>
              <a:rPr lang="en-US" sz="24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qo'llaniladi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Ba'zi</a:t>
            </a:r>
            <a:r>
              <a:rPr lang="en-US" sz="2400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400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plastmassalar</a:t>
            </a:r>
            <a:r>
              <a:rPr lang="en-US" sz="2400" spc="2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sz="2400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bitta</a:t>
            </a:r>
            <a:r>
              <a:rPr lang="en-US" sz="24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bog'lovchidan</a:t>
            </a:r>
            <a:r>
              <a:rPr lang="en-US" sz="24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kil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ikkinchi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komponent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to'ldiruvchil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ishlatiladt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kukun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ko'rinishdagi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tolasimon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orgamk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noorgamk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tuz1ishga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moddalar</a:t>
            </a:r>
            <a:r>
              <a:rPr lang="en-US" sz="2400" spc="5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</a:t>
            </a:r>
            <a:r>
              <a:rPr lang="en-US" sz="2400" spc="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vchilar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xossasini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Plastmassalarni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elastikhgini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_ 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oshrish</a:t>
            </a:r>
            <a:r>
              <a:rPr lang="en-US" sz="2400" spc="-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berishni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yengillashtirish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plastifikatorlar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-1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Plastifikatorlar</a:t>
            </a:r>
            <a:r>
              <a:rPr lang="en-US" sz="2400" spc="-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400" spc="-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stearin,</a:t>
            </a:r>
            <a:r>
              <a:rPr lang="en-US" sz="2400" spc="-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dibutilftorat</a:t>
            </a:r>
            <a:r>
              <a:rPr lang="en-US" sz="2400" spc="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400" spc="-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1shlatiladi.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3370">
              <a:spcAft>
                <a:spcPts val="600"/>
              </a:spcAft>
            </a:pP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Bog'lovchilik</a:t>
            </a:r>
            <a:r>
              <a:rPr lang="en-US" sz="2400" spc="1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xarakteriga</a:t>
            </a:r>
            <a:r>
              <a:rPr lang="en-US" sz="2400" spc="1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400" spc="1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plastmassalar</a:t>
            </a:r>
            <a:r>
              <a:rPr lang="en-US" sz="2400" spc="1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termoplastlar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termoreaktiv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Plastmasalar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to'ldiruvch1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turiga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400" spc="-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kukunli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tolali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qatlamli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spc="-15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en-US" sz="2400" spc="-15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to'ldirilgan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7975">
              <a:spcAft>
                <a:spcPts val="600"/>
              </a:spcAft>
            </a:pP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Kukunlisi</a:t>
            </a:r>
            <a:r>
              <a:rPr lang="en-US" sz="2400" b="1" spc="-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yog'och</a:t>
            </a:r>
            <a:r>
              <a:rPr lang="en-US" sz="2400" spc="-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-7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grafit</a:t>
            </a:r>
            <a:r>
              <a:rPr lang="en-US" sz="2400" spc="-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turidagi</a:t>
            </a:r>
            <a:r>
              <a:rPr lang="en-US" sz="2400" spc="-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to'ldiruvchi</a:t>
            </a:r>
            <a:r>
              <a:rPr lang="en-US" sz="2400" spc="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spc="-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-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tolaligida</a:t>
            </a:r>
            <a:r>
              <a:rPr lang="en-US" sz="2400" spc="4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400" spc="3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en-US" sz="2400" spc="19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paxtadan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oyna</a:t>
            </a:r>
            <a:r>
              <a:rPr lang="en-US" sz="2400" spc="4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ipidan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47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asbest</a:t>
            </a:r>
            <a:r>
              <a:rPr lang="en-US" sz="2400" spc="5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4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boshqalardan</a:t>
            </a:r>
            <a:r>
              <a:rPr lang="en-US" sz="2400" spc="5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1borat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to'ldiruvchilar</a:t>
            </a:r>
            <a:r>
              <a:rPr lang="en-US" sz="2400" spc="5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37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2970" y="399615"/>
            <a:ext cx="10241280" cy="5588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55750" algn="just">
              <a:lnSpc>
                <a:spcPts val="1190"/>
              </a:lnSpc>
              <a:spcAft>
                <a:spcPts val="0"/>
              </a:spcAft>
            </a:pPr>
            <a:r>
              <a:rPr lang="en-US" b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b="1" spc="11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710" marR="69850" indent="193675" algn="just">
              <a:lnSpc>
                <a:spcPct val="103000"/>
              </a:lnSpc>
              <a:spcAft>
                <a:spcPts val="0"/>
              </a:spcAft>
            </a:pP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kauchukka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berishning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vulkanizatsiyalash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mahsuloti</a:t>
            </a:r>
            <a:r>
              <a:rPr lang="en-US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materiallardan</a:t>
            </a:r>
            <a:r>
              <a:rPr lang="en-US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elastikligi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spc="-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navbatda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ajralib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rezinaning</a:t>
            </a:r>
            <a:r>
              <a:rPr lang="en-US" spc="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asosini</a:t>
            </a:r>
            <a:r>
              <a:rPr lang="en-US" spc="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spc="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pc="-2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sun'iy</a:t>
            </a:r>
            <a:r>
              <a:rPr lang="en-US" spc="5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kauchuk</a:t>
            </a:r>
            <a:r>
              <a:rPr lang="en-US" spc="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pc="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30" marR="26670" indent="10795" algn="just">
              <a:lnSpc>
                <a:spcPct val="101000"/>
              </a:lnSpc>
              <a:spcBef>
                <a:spcPts val="395"/>
              </a:spcBef>
              <a:spcAft>
                <a:spcPts val="0"/>
              </a:spcAft>
            </a:pP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Kauchuk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xossasini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yaxshilash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rezinaga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qo'shimchalar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qo'shiladi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Vulkanizatsiya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qiluvchi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oltingugurt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selen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Vulkanizatsiya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jarayonini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tezlatuvchi</a:t>
            </a:r>
            <a:r>
              <a:rPr lang="en-US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polisul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qo'rg'oshin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magniy</a:t>
            </a:r>
            <a:r>
              <a:rPr lang="en-US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oksidi</a:t>
            </a:r>
            <a:r>
              <a:rPr lang="en-US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Rezinani</a:t>
            </a:r>
            <a:r>
              <a:rPr lang="en-US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yumshatuvchilar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plastifikatorlar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qo'llaniladi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parafin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vazelin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bitum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Kauchuk</a:t>
            </a:r>
            <a:r>
              <a:rPr lang="en-US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ta'siriga</a:t>
            </a:r>
            <a:r>
              <a:rPr lang="en-US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to'ldiruvchilar</a:t>
            </a:r>
            <a:r>
              <a:rPr lang="en-US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inertli</a:t>
            </a:r>
            <a:r>
              <a:rPr lang="en-US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to'ldiruvchilarga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uglerod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ko'miri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oksidi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kirib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rezinani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xossasini</a:t>
            </a:r>
            <a:r>
              <a:rPr lang="en-US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yaxshilaydi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Bundan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tashqari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rezinaga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regeneratorlar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eski</a:t>
            </a:r>
            <a:r>
              <a:rPr lang="en-US" spc="5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buyum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chiqindilarini</a:t>
            </a:r>
            <a:r>
              <a:rPr lang="en-US" spc="7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</a:t>
            </a:r>
            <a:r>
              <a:rPr lang="en-US" spc="10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pc="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chiqarilgan</a:t>
            </a:r>
            <a:r>
              <a:rPr lang="en-US" spc="2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rnahsuloti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11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antipirinlar</a:t>
            </a:r>
            <a:r>
              <a:rPr lang="en-US" spc="10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rezinani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bardoshiga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yonishini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kamaytirnvchi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moddalar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dezodorantlar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rezinadan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yomon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hid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kelishini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oladigan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moddalar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bo'yoqlar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pigmentlar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qo'shiladi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Rezinaga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qo'shiladigan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oltingugurt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miqdoriga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elastikligi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o'zgaradi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Oltingugurt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miqdorini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oshishi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materiali</a:t>
            </a:r>
            <a:r>
              <a:rPr lang="en-US" spc="-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elastiklikka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qattiqligi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oshadi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30%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oltingugurt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qo'shilganda</a:t>
            </a:r>
            <a:r>
              <a:rPr lang="en-US" spc="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spc="-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qattiq</a:t>
            </a:r>
            <a:r>
              <a:rPr lang="en-US" spc="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materialga</a:t>
            </a:r>
            <a:r>
              <a:rPr lang="en-US" spc="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Buni</a:t>
            </a:r>
            <a:r>
              <a:rPr lang="en-US" i="1" spc="-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ebonit</a:t>
            </a:r>
            <a:r>
              <a:rPr lang="en-US" i="1" spc="-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280" marR="27305" indent="190500" algn="just">
              <a:lnSpc>
                <a:spcPct val="103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xii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spc="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369570">
              <a:spcBef>
                <a:spcPts val="65"/>
              </a:spcBef>
              <a:spcAft>
                <a:spcPts val="0"/>
              </a:spcAft>
            </a:pP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sun'iy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kauchukni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vulkanizatsiya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olinadi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369570">
              <a:spcBef>
                <a:spcPts val="65"/>
              </a:spcBef>
              <a:spcAft>
                <a:spcPts val="0"/>
              </a:spcAft>
            </a:pP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maqsadlar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rezina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benzin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bardosh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issiqqabardosh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sovuqqabardosh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pc="5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turlarga</a:t>
            </a:r>
            <a:r>
              <a:rPr lang="en-US" spc="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bo'linadi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0254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925</Words>
  <Application>Microsoft Office PowerPoint</Application>
  <PresentationFormat>Широкоэкранный</PresentationFormat>
  <Paragraphs>43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Mavzu №6: Metall bo'lmagan konstruksion  materiallar. Kompozitsion materiallar.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№6: Metall bo'lmagan konstruksion  materiallar. Kompozitsion materiallar. </dc:title>
  <dc:creator>Исматилло ака</dc:creator>
  <cp:lastModifiedBy>Исматилло ака</cp:lastModifiedBy>
  <cp:revision>2</cp:revision>
  <dcterms:created xsi:type="dcterms:W3CDTF">2022-01-11T11:15:24Z</dcterms:created>
  <dcterms:modified xsi:type="dcterms:W3CDTF">2022-01-11T11:25:33Z</dcterms:modified>
</cp:coreProperties>
</file>