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D2903-A037-4D15-8F5A-BCF738CECC80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D86C2-ABC0-4B7A-89CF-7D253243E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53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D2903-A037-4D15-8F5A-BCF738CECC80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D86C2-ABC0-4B7A-89CF-7D253243E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308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D2903-A037-4D15-8F5A-BCF738CECC80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D86C2-ABC0-4B7A-89CF-7D253243E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542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D2903-A037-4D15-8F5A-BCF738CECC80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D86C2-ABC0-4B7A-89CF-7D253243E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890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D2903-A037-4D15-8F5A-BCF738CECC80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D86C2-ABC0-4B7A-89CF-7D253243E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96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D2903-A037-4D15-8F5A-BCF738CECC80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D86C2-ABC0-4B7A-89CF-7D253243E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196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D2903-A037-4D15-8F5A-BCF738CECC80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D86C2-ABC0-4B7A-89CF-7D253243E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725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D2903-A037-4D15-8F5A-BCF738CECC80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D86C2-ABC0-4B7A-89CF-7D253243E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024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D2903-A037-4D15-8F5A-BCF738CECC80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D86C2-ABC0-4B7A-89CF-7D253243E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743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D2903-A037-4D15-8F5A-BCF738CECC80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D86C2-ABC0-4B7A-89CF-7D253243E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027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D2903-A037-4D15-8F5A-BCF738CECC80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D86C2-ABC0-4B7A-89CF-7D253243E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523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D2903-A037-4D15-8F5A-BCF738CECC80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D86C2-ABC0-4B7A-89CF-7D253243E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764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1100" y="480060"/>
            <a:ext cx="9479280" cy="169164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Mavzu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4: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Alyuminiy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asosidagi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qotishmalar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qotishmalari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l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Alyuminiyning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olinishi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Alyuminiy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qotishmalari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Duralyuminiyning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ishlatilishi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qotishmalari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648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50" y="744291"/>
            <a:ext cx="10698480" cy="5567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835" marR="40640" indent="2540" algn="just">
              <a:spcBef>
                <a:spcPts val="20"/>
              </a:spcBef>
              <a:spcAft>
                <a:spcPts val="0"/>
              </a:spcAft>
            </a:pP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Alyuminiy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kumushsimon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oq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rangda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bo’lib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elektr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issiqlik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o’tkazuvchi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engil</a:t>
            </a:r>
            <a:r>
              <a:rPr lang="en-US" sz="2400" spc="25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metaldir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Aluminiv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bosim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ostida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yaxshi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ishlanadi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spc="5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payvandlanadi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lekm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kesib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ishlanishi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yomon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Atmosfera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chuchuk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suvda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korrozyaga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chidamliligi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yuqori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400" spc="5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Havoda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aluminiy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tez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oksidlanadi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6835" marR="71755" indent="201295" algn="just">
              <a:lnSpc>
                <a:spcPct val="110000"/>
              </a:lnSpc>
              <a:spcBef>
                <a:spcPts val="230"/>
              </a:spcBef>
              <a:spcAft>
                <a:spcPts val="0"/>
              </a:spcAft>
            </a:pP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Tozaligiga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aluminiyning</a:t>
            </a:r>
            <a:r>
              <a:rPr lang="en-US" sz="2400" spc="25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juda</a:t>
            </a:r>
            <a:r>
              <a:rPr lang="en-US" sz="2400" spc="25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toza</a:t>
            </a:r>
            <a:r>
              <a:rPr lang="en-US" sz="2400" spc="25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2400" spc="25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A999</a:t>
            </a:r>
            <a:r>
              <a:rPr lang="en-US" sz="2400" spc="25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(99,999%</a:t>
            </a:r>
            <a:r>
              <a:rPr lang="en-US" sz="2400" spc="25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A),</a:t>
            </a:r>
            <a:r>
              <a:rPr lang="en-US" sz="2400" spc="25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yuqori</a:t>
            </a:r>
            <a:r>
              <a:rPr lang="en-US" sz="2400" spc="7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darajada</a:t>
            </a:r>
            <a:r>
              <a:rPr lang="en-US" sz="2400" spc="8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5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toz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400" spc="4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spc="4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A99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en-US" sz="2400" spc="4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(9</a:t>
            </a:r>
            <a:r>
              <a:rPr lang="en-US" sz="2400" spc="6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9</a:t>
            </a:r>
            <a:r>
              <a:rPr lang="en-US" sz="2400" spc="15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995% </a:t>
            </a:r>
            <a:r>
              <a:rPr lang="en-US" sz="2400" spc="-9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400" spc="-2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spc="-9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A9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9 (9</a:t>
            </a:r>
            <a:r>
              <a:rPr lang="en-US" sz="2400" spc="6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9</a:t>
            </a:r>
            <a:r>
              <a:rPr lang="en-US" sz="2400" spc="35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99%</a:t>
            </a:r>
            <a:r>
              <a:rPr lang="en-US" sz="2400" spc="7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400" spc="3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A9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en-US" sz="2400" spc="5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(99,95%</a:t>
            </a:r>
            <a:r>
              <a:rPr lang="en-US" sz="2400" spc="9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spc="2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5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texni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2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5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toz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400" spc="6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ASS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spc="7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spc="-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</a:t>
            </a:r>
            <a:r>
              <a:rPr lang="en-US" sz="2400" b="1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b="1" spc="9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A7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spc="9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400" spc="5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spc="7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2400" spc="6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spc="7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2400" spc="-2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(99,0%)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turlarga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bo’linadi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6835" marR="86995" indent="204470" algn="just">
              <a:lnSpc>
                <a:spcPct val="107000"/>
              </a:lnSpc>
              <a:spcBef>
                <a:spcPts val="220"/>
              </a:spcBef>
              <a:spcAft>
                <a:spcPts val="0"/>
              </a:spcAft>
            </a:pP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Aluminiyning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metall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nometallar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mis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marganes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magniy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kremniy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temir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spc="5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nikel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spc="5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titan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spc="5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berilliy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boshqalar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qotishmalari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konstruksion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materiallar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sifatida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keng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qo'llaniladi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Al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qotishmalarida</a:t>
            </a:r>
            <a:r>
              <a:rPr lang="en-US" sz="2400" spc="23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toza</a:t>
            </a:r>
            <a:r>
              <a:rPr lang="en-US" sz="2400" spc="18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aluminiyning</a:t>
            </a:r>
            <a:r>
              <a:rPr lang="en-US" sz="2400" spc="24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yaxshi</a:t>
            </a:r>
            <a:r>
              <a:rPr lang="en-US" sz="2400" spc="22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xossalari</a:t>
            </a:r>
            <a:r>
              <a:rPr lang="en-US" sz="2400" spc="26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400" spc="23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birga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spc="24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legirlovchi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qo'shimchalarning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4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yuqori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1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1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stahkamlik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13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xossalari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18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mujassamlangan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6835" indent="-1905">
              <a:spcBef>
                <a:spcPts val="100"/>
              </a:spcBef>
              <a:spcAft>
                <a:spcPts val="0"/>
              </a:spcAft>
            </a:pP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Legirlash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7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spc="17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termik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3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ishlov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1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berish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natijasida</a:t>
            </a:r>
            <a:r>
              <a:rPr lang="en-US" sz="2400" spc="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aluminiyning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4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mustahkamligi</a:t>
            </a:r>
            <a:r>
              <a:rPr lang="en-US" sz="2400" spc="9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13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</a:t>
            </a:r>
            <a:r>
              <a:rPr lang="en-US" sz="2400" spc="5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en-US" sz="2400" spc="12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500</a:t>
            </a:r>
            <a:r>
              <a:rPr lang="en-US" sz="2400" spc="8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MPa</a:t>
            </a:r>
            <a:r>
              <a:rPr lang="en-US" sz="2400" spc="9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gacha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spc="8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qattiqligi</a:t>
            </a:r>
            <a:r>
              <a:rPr lang="en-US" sz="2400" spc="10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HB</a:t>
            </a:r>
            <a:r>
              <a:rPr lang="en-US" sz="2400" spc="8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</a:t>
            </a:r>
            <a:r>
              <a:rPr lang="en-US" sz="2400" spc="4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en-US" sz="2400" spc="10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150</a:t>
            </a:r>
            <a:r>
              <a:rPr lang="en-US" sz="2400" spc="5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gacha</a:t>
            </a:r>
            <a:r>
              <a:rPr lang="en-US" sz="2400" spc="7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oshadi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927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77290" y="957826"/>
            <a:ext cx="9144000" cy="4676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835" marR="86995" indent="204470" algn="just">
              <a:lnSpc>
                <a:spcPct val="107000"/>
              </a:lnSpc>
              <a:spcBef>
                <a:spcPts val="220"/>
              </a:spcBef>
              <a:spcAft>
                <a:spcPts val="0"/>
              </a:spcAft>
            </a:pPr>
            <a:r>
              <a:rPr lang="en-US" sz="28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Barcha</a:t>
            </a:r>
            <a:r>
              <a:rPr lang="en-US" sz="2800" spc="4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</a:t>
            </a:r>
            <a:r>
              <a:rPr lang="en-US" sz="2800" spc="-1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qotishmalari</a:t>
            </a:r>
            <a:r>
              <a:rPr lang="en-US" sz="2800" spc="2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deformatsiyalanadigan</a:t>
            </a:r>
            <a:r>
              <a:rPr lang="en-US" sz="2800" spc="2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800" spc="-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quymakorlik</a:t>
            </a:r>
            <a:r>
              <a:rPr lang="en-US" sz="2800" spc="6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xillarga</a:t>
            </a:r>
            <a:r>
              <a:rPr lang="en-US" sz="2800" spc="-26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bo'linadi</a:t>
            </a:r>
            <a:r>
              <a:rPr lang="en-US" sz="28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Deformatsiyalanadigan</a:t>
            </a:r>
            <a:r>
              <a:rPr lang="en-US" sz="28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sz="28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aluminiy</a:t>
            </a:r>
            <a:r>
              <a:rPr lang="en-US" sz="28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sz="28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qotishmalari</a:t>
            </a:r>
            <a:r>
              <a:rPr lang="en-US" sz="28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sz="28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shtamplash</a:t>
            </a:r>
            <a:r>
              <a:rPr lang="en-US" sz="28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  </a:t>
            </a:r>
            <a:r>
              <a:rPr lang="en-US" sz="28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presslash</a:t>
            </a:r>
            <a:r>
              <a:rPr lang="en-US" sz="28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   </a:t>
            </a:r>
            <a:r>
              <a:rPr lang="en-US" sz="2800" spc="-9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bolg'alash</a:t>
            </a:r>
            <a:r>
              <a:rPr lang="en-US" sz="2800" spc="7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orqali</a:t>
            </a:r>
            <a:r>
              <a:rPr lang="en-US" sz="2800" spc="11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5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listla</a:t>
            </a:r>
            <a:r>
              <a:rPr lang="en-US" sz="2800" spc="6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800" spc="6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5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tasmalar</a:t>
            </a:r>
            <a:r>
              <a:rPr lang="en-US" sz="28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800" spc="3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5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shakldo</a:t>
            </a:r>
            <a:r>
              <a:rPr lang="en-US" sz="28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28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1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5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rof</a:t>
            </a:r>
            <a:r>
              <a:rPr lang="en-US" sz="2800" spc="15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800" spc="-5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2800" spc="-25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2800" spc="-5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spc="1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800" spc="15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5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simla</a:t>
            </a:r>
            <a:r>
              <a:rPr lang="en-US" sz="28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2800" spc="6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800" spc="4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5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turli</a:t>
            </a:r>
            <a:r>
              <a:rPr lang="en-US" sz="2800" spc="-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detallar</a:t>
            </a:r>
            <a:r>
              <a:rPr lang="en-US" sz="28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olishda</a:t>
            </a:r>
            <a:r>
              <a:rPr lang="en-US" sz="28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ishlatiladi</a:t>
            </a:r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6835" marR="130810" indent="202565" algn="just">
              <a:lnSpc>
                <a:spcPct val="106000"/>
              </a:lnSpc>
              <a:spcBef>
                <a:spcPts val="155"/>
              </a:spcBef>
              <a:spcAft>
                <a:spcPts val="0"/>
              </a:spcAft>
            </a:pPr>
            <a:r>
              <a:rPr lang="en-US" sz="28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Deformatsiyalanadigan</a:t>
            </a:r>
            <a:r>
              <a:rPr lang="en-US" sz="28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qotishmalar</a:t>
            </a:r>
            <a:r>
              <a:rPr lang="en-US" sz="28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termik</a:t>
            </a:r>
            <a:r>
              <a:rPr lang="en-US" sz="28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ishlash</a:t>
            </a:r>
            <a:r>
              <a:rPr lang="en-US" sz="28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yo'li</a:t>
            </a:r>
            <a:r>
              <a:rPr lang="en-US" sz="28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8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puxtaanadigan</a:t>
            </a:r>
            <a:r>
              <a:rPr lang="en-US" sz="28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8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puxtalab</a:t>
            </a:r>
            <a:r>
              <a:rPr lang="en-US" sz="28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</a:t>
            </a:r>
            <a:r>
              <a:rPr lang="en-US" sz="28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en-US" sz="28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lmaydigan</a:t>
            </a:r>
            <a:r>
              <a:rPr lang="en-US" sz="28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xillarga</a:t>
            </a:r>
            <a:r>
              <a:rPr lang="en-US" sz="2800" spc="25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</a:t>
            </a:r>
            <a:r>
              <a:rPr lang="en-US" sz="28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' </a:t>
            </a:r>
            <a:r>
              <a:rPr lang="en-US" sz="28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linadi</a:t>
            </a:r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Mexanik</a:t>
            </a:r>
            <a:r>
              <a:rPr lang="en-US" sz="2800" spc="25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800" spc="25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termik</a:t>
            </a:r>
            <a:r>
              <a:rPr lang="en-US" sz="28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ishlov</a:t>
            </a:r>
            <a:r>
              <a:rPr lang="en-US" sz="28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beriladigan</a:t>
            </a:r>
            <a:r>
              <a:rPr lang="en-US" sz="28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deformatsiyalanadigan</a:t>
            </a:r>
            <a:r>
              <a:rPr lang="en-US" sz="28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qotishmalar</a:t>
            </a:r>
            <a:r>
              <a:rPr lang="en-US" sz="28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ishlov</a:t>
            </a:r>
            <a:r>
              <a:rPr lang="en-US" sz="28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berish</a:t>
            </a:r>
            <a:r>
              <a:rPr lang="en-US" sz="2800" spc="9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xarakterini</a:t>
            </a:r>
            <a:r>
              <a:rPr lang="en-US" sz="2800" spc="12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ko'rsatuvchi</a:t>
            </a:r>
            <a:r>
              <a:rPr lang="en-US" sz="2800" spc="6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harflar</a:t>
            </a:r>
            <a:r>
              <a:rPr lang="en-US" sz="2800" spc="8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800" spc="10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belgilanadi</a:t>
            </a:r>
            <a:r>
              <a:rPr lang="en-US" sz="2800" spc="9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456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4410" y="383006"/>
            <a:ext cx="10527030" cy="5440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835" marR="107315" indent="207645">
              <a:lnSpc>
                <a:spcPct val="106000"/>
              </a:lnSpc>
              <a:spcAft>
                <a:spcPts val="0"/>
              </a:spcAft>
            </a:pP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Termik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ishlash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yo'li</a:t>
            </a:r>
            <a:r>
              <a:rPr lang="en-US" sz="2400" spc="25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400" spc="25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puxtalab</a:t>
            </a:r>
            <a:r>
              <a:rPr lang="en-US" sz="2400" spc="25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'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lmaydigan</a:t>
            </a:r>
            <a:r>
              <a:rPr lang="en-US" sz="2400" spc="25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qotishmalarga</a:t>
            </a:r>
            <a:r>
              <a:rPr lang="en-US" sz="2400" spc="25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ning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Mn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AMu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;)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hamda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magniy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marganes</a:t>
            </a:r>
            <a:r>
              <a:rPr lang="en-US" sz="2400" spc="25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AMu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.)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qotishmalari</a:t>
            </a:r>
            <a:r>
              <a:rPr lang="en-US" sz="2400" spc="-4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kiradi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400" spc="125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Ularning</a:t>
            </a:r>
            <a:r>
              <a:rPr lang="en-US" sz="2400" spc="16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mustahkamliga</a:t>
            </a:r>
            <a:r>
              <a:rPr lang="en-US" sz="2400" spc="18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juda</a:t>
            </a:r>
            <a:r>
              <a:rPr lang="en-US" sz="2400" spc="16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past,</a:t>
            </a:r>
            <a:r>
              <a:rPr lang="en-US" sz="2400" spc="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korroziyaga</a:t>
            </a:r>
            <a:r>
              <a:rPr lang="en-US" sz="2400" spc="16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chidamliligi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yaxshi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bo’ladi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Termik</a:t>
            </a:r>
            <a:r>
              <a:rPr lang="en-US" sz="2400" spc="12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ishlash</a:t>
            </a:r>
            <a:r>
              <a:rPr lang="en-US" sz="2400" spc="12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yo'li</a:t>
            </a:r>
            <a:r>
              <a:rPr lang="en-US" sz="2400" spc="13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400" spc="7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puxtalanadigan</a:t>
            </a:r>
            <a:r>
              <a:rPr lang="en-US" sz="2400" spc="8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qotishmalar</a:t>
            </a:r>
            <a:r>
              <a:rPr lang="en-US" sz="2400" spc="4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25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termik</a:t>
            </a:r>
            <a:r>
              <a:rPr lang="en-US" sz="2400" spc="-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ishlov</a:t>
            </a:r>
            <a:r>
              <a:rPr lang="en-US" sz="2400" spc="-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berish</a:t>
            </a:r>
            <a:r>
              <a:rPr lang="en-US" sz="2400" spc="-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natijasida</a:t>
            </a:r>
            <a:r>
              <a:rPr lang="en-US" sz="2400" spc="-1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spc="-5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5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yuqori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5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mexanik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5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xossalarga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5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ersihad</a:t>
            </a:r>
            <a:r>
              <a:rPr lang="en-US" sz="2400" spc="-5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5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.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Korroziyaga</a:t>
            </a:r>
            <a:r>
              <a:rPr lang="en-US" sz="2400" spc="1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qarshiligi</a:t>
            </a:r>
            <a:r>
              <a:rPr lang="en-US" sz="2400" spc="7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yaxshilanadi</a:t>
            </a:r>
            <a:r>
              <a:rPr lang="en-US" sz="2400" spc="-13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400" spc="85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Aluminiyning</a:t>
            </a:r>
            <a:r>
              <a:rPr lang="en-US" sz="2400" spc="1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mis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spc="2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magniy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spc="10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marganes</a:t>
            </a:r>
            <a:r>
              <a:rPr lang="en-US" sz="2400" spc="18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400" spc="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qotishmalari</a:t>
            </a:r>
            <a:r>
              <a:rPr lang="en-US" sz="2400" spc="25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dyuraluminiy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z="2400" spc="1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spc="13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aluminiyning</a:t>
            </a:r>
            <a:r>
              <a:rPr lang="en-US" sz="2400" spc="9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mis</a:t>
            </a:r>
            <a:r>
              <a:rPr lang="en-US" sz="2400" spc="-9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spc="25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magniy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marganes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hamda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rux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qotishmalari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yuqori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mustahkamlikdagi</a:t>
            </a:r>
            <a:r>
              <a:rPr lang="en-US" sz="2400" spc="-26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qotishmalar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z="2400" spc="8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keng</a:t>
            </a:r>
            <a:r>
              <a:rPr lang="en-US" sz="2400" spc="-1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tarqalgan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6835">
              <a:spcAft>
                <a:spcPts val="0"/>
              </a:spcAft>
            </a:pPr>
            <a:r>
              <a:rPr lang="en-US" sz="2400" b="1" i="1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Dyuraluminiy</a:t>
            </a:r>
            <a:r>
              <a:rPr lang="en-US" sz="2400" b="1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Z</a:t>
            </a:r>
            <a:r>
              <a:rPr lang="en-US" sz="2400" spc="21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harfi</a:t>
            </a:r>
            <a:r>
              <a:rPr lang="en-US" sz="2400" spc="24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400" spc="24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markalanadi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spc="24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undan</a:t>
            </a:r>
            <a:r>
              <a:rPr lang="en-US" sz="2400" spc="24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keyin</a:t>
            </a:r>
            <a:r>
              <a:rPr lang="en-US" sz="2400" spc="24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turuvchi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raqam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qotishmaning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shartli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nomerini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bildiradi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Dyuraluminiyga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termik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ishlov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berish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toblashdan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tabiiy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sun'iy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eskirtirishdan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iborat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Toblash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qotishmalar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500°C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gacha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qizdiriladi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suvda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sovitiladi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 smtClean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Duraluminiy</a:t>
            </a:r>
            <a:r>
              <a:rPr lang="en-US" sz="2400" dirty="0" smtClean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xona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temperaturasida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5-7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sutka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davomida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tabiiy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sovitiladi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6835">
              <a:spcAft>
                <a:spcPts val="0"/>
              </a:spcAft>
            </a:pPr>
            <a:r>
              <a:rPr lang="en-US" sz="2400" dirty="0" smtClean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282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7270" y="1021610"/>
            <a:ext cx="10527030" cy="507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655">
              <a:spcAft>
                <a:spcPts val="0"/>
              </a:spcAft>
              <a:tabLst>
                <a:tab pos="1463040" algn="l"/>
              </a:tabLst>
            </a:pPr>
            <a:r>
              <a:rPr lang="en-US" sz="2400" b="1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Mis</a:t>
            </a:r>
            <a:r>
              <a:rPr lang="en-US" sz="2400" b="1" spc="-1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b="1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uning</a:t>
            </a:r>
            <a:r>
              <a:rPr lang="en-US" sz="2400" b="1" spc="2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qotishmalari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6835" marR="90170" indent="209550" algn="just">
              <a:lnSpc>
                <a:spcPct val="107000"/>
              </a:lnSpc>
              <a:spcBef>
                <a:spcPts val="5"/>
              </a:spcBef>
              <a:spcAft>
                <a:spcPts val="0"/>
              </a:spcAft>
            </a:pP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Sanoatda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</a:t>
            </a:r>
            <a:r>
              <a:rPr lang="en-US" sz="20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llanishiga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ko'ra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rangli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metallar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ichida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birinchi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o'rinlardan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birini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egallaydi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issiqlik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o'tkazuvchanligi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plastikligining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yuqoriligi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tushuntiriladi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Misga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sovuq</a:t>
            </a:r>
            <a:r>
              <a:rPr lang="en-US" sz="2000" spc="-5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layin</a:t>
            </a:r>
            <a:r>
              <a:rPr lang="en-US" sz="2000" spc="-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issiqlayin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bosim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ostida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yaxshi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ishlov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berish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korroziyagabardoshligi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ham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yuqori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6835" marR="90170" indent="209550" algn="just">
              <a:lnSpc>
                <a:spcPct val="107000"/>
              </a:lnSpc>
              <a:spcBef>
                <a:spcPts val="5"/>
              </a:spcBef>
              <a:spcAft>
                <a:spcPts val="0"/>
              </a:spcAft>
            </a:pP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Rudalarda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misning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miqdori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uncha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ko'p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emas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0,5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5%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gacha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shuning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ruda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boyitiladi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Avval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konsentrat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olinadi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so'ngra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oltingugurt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miqdorini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kamaytirish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maqsadida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o'tda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pishiriladi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keyin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qaytarish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pechlarida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suyuqlantiriladi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Olingan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konvertorda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yana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qayta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suyuqlantiriladi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tarkibida</a:t>
            </a:r>
            <a:r>
              <a:rPr lang="en-US" sz="2000" spc="9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98</a:t>
            </a:r>
            <a:r>
              <a:rPr lang="en-US" sz="20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4-99</a:t>
            </a:r>
            <a:r>
              <a:rPr lang="en-US" sz="20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4%</a:t>
            </a:r>
            <a:r>
              <a:rPr lang="en-US" sz="2000" spc="11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</a:t>
            </a:r>
            <a:r>
              <a:rPr lang="en-US" sz="2000" spc="12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bo'lgan</a:t>
            </a:r>
            <a:r>
              <a:rPr lang="en-US" sz="2000" spc="17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xomaki</a:t>
            </a:r>
            <a:r>
              <a:rPr lang="en-US" sz="2000" spc="17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</a:t>
            </a:r>
            <a:r>
              <a:rPr lang="en-US" sz="2000" spc="7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olinadi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spc="14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Shundan</a:t>
            </a:r>
            <a:r>
              <a:rPr lang="en-US" sz="2000" spc="15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keyin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zararli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aralashmalarni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chiqazib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yuborish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maqsadida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u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rafinatsiya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qilib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tozalanadi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Bunda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miqdori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99,5-99,95%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yetadi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Shunday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qilib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tozalangan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elektroliz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qilinadi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sof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elektrotexnik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olinadi</a:t>
            </a:r>
            <a:r>
              <a:rPr lang="en-US" sz="2000" dirty="0" smtClean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Toza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pushtiqizil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rangda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zichligi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8,93 g/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suyuqlanish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temperaturasi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1083°C.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o'tkazuvchanhgi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yuqori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bo’lganligidan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radiotexnika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sanoatida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simlar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montaj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o'ram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simlari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pribor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apparatlarining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o'tkazuvchi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detallarni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tayyorlashda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texnikasida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qo'llaniladi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182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77290" y="1305342"/>
            <a:ext cx="965835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70">
              <a:spcAft>
                <a:spcPts val="0"/>
              </a:spcAft>
              <a:tabLst>
                <a:tab pos="1350645" algn="l"/>
              </a:tabLst>
            </a:pPr>
            <a:r>
              <a:rPr lang="en-US" sz="2400" b="1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Latunlar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Misning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tarkibvidagi</a:t>
            </a:r>
            <a:r>
              <a:rPr lang="en-US" sz="2400" dirty="0" smtClean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ruxning</a:t>
            </a:r>
            <a:r>
              <a:rPr lang="en-US" sz="2400" dirty="0" smtClean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dirty="0" err="1" smtClean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miqdori</a:t>
            </a:r>
            <a:r>
              <a:rPr lang="en-US" sz="2400" dirty="0" smtClean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45%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gacha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miqdorda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bo’lgan</a:t>
            </a:r>
            <a:r>
              <a:rPr lang="en-US" sz="2400" dirty="0" smtClean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qotishmasi</a:t>
            </a:r>
            <a:r>
              <a:rPr lang="en-US" sz="2400" dirty="0" smtClean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latun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deyiladi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Latunning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mexanik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xossalari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masalan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mustahkamlig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misga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qaraganda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yuqori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kesib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bosim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ostida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yaxshi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ishlov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berish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2A2A2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Latunning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nisbatan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arzon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turishi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uning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afzalligidir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.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Sababi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latunning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tarkibidagi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rux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misga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nisbatan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ancha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arzondir</a:t>
            </a:r>
            <a:r>
              <a:rPr lang="en-US" sz="2400" dirty="0" smtClean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 smtClean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Ishlatishiga</a:t>
            </a:r>
            <a:r>
              <a:rPr lang="en-US" sz="2400" spc="95" dirty="0" smtClean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ko'ra</a:t>
            </a:r>
            <a:r>
              <a:rPr lang="en-US" sz="2400" spc="2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quyma</a:t>
            </a:r>
            <a:r>
              <a:rPr lang="en-US" sz="2400" spc="1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spc="27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deformats1yalanaigan</a:t>
            </a:r>
            <a:r>
              <a:rPr lang="en-US" sz="2400" spc="3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latunlar</a:t>
            </a:r>
            <a:r>
              <a:rPr lang="en-US" sz="2400" spc="13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mavjud</a:t>
            </a:r>
            <a:r>
              <a:rPr lang="en-US" sz="2400" dirty="0">
                <a:solidFill>
                  <a:srgbClr val="2A2A2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400" spc="85" dirty="0">
                <a:solidFill>
                  <a:srgbClr val="2A2A2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Latunni</a:t>
            </a:r>
            <a:r>
              <a:rPr lang="en-US" sz="2400" spc="15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markal</a:t>
            </a:r>
            <a:r>
              <a:rPr lang="en-US" sz="2400" spc="-35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shda</a:t>
            </a:r>
            <a:r>
              <a:rPr lang="en-US" sz="2400" spc="-3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quyidagi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26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belgilar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qabul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qilingan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JI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harfi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latunligini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undan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keyingi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raqam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esa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qotishma</a:t>
            </a:r>
            <a:r>
              <a:rPr lang="en-US" sz="2400" spc="26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tarkibidagi</a:t>
            </a:r>
            <a:r>
              <a:rPr lang="en-US" sz="2400" spc="7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mis</a:t>
            </a:r>
            <a:r>
              <a:rPr lang="en-US" sz="2400" spc="1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miqdorini</a:t>
            </a:r>
            <a:r>
              <a:rPr lang="en-US" sz="2400" spc="7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bildiradi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Maxsus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quyma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latunlar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vtulkalar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podshipniklar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quyma</a:t>
            </a:r>
            <a:r>
              <a:rPr lang="en-US" sz="2400" spc="23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armaturalar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spc="24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dengiz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suvi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ta'sirida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bo'ladigan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kema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armaturasining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detallarini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tayyorlash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ishlatiladi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Mashinasozlikda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korroziyagabardosh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detallar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JIK8 -3JI,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JIA67-2,5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hokazo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markali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latunlar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qo'llaniladi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865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34440" y="314879"/>
            <a:ext cx="958977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835" marR="62865" indent="236855" algn="just">
              <a:spcBef>
                <a:spcPts val="600"/>
              </a:spcBef>
              <a:spcAft>
                <a:spcPts val="0"/>
              </a:spcAft>
            </a:pPr>
            <a:r>
              <a:rPr lang="en-US" sz="2000" b="1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Bronza</a:t>
            </a:r>
            <a:r>
              <a:rPr lang="en-US" sz="2000" b="1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b="1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Misning</a:t>
            </a:r>
            <a:r>
              <a:rPr lang="en-US" sz="2000" i="1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qalay</a:t>
            </a:r>
            <a:r>
              <a:rPr lang="en-US" sz="2000" i="1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i="1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aluminiy</a:t>
            </a:r>
            <a:r>
              <a:rPr lang="en-US" sz="2000" i="1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i="1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nikel</a:t>
            </a:r>
            <a:r>
              <a:rPr lang="en-US" sz="2000" i="1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kabi</a:t>
            </a:r>
            <a:r>
              <a:rPr lang="en-US" sz="2000" i="1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elementlar</a:t>
            </a:r>
            <a:r>
              <a:rPr lang="en-US" sz="2000" i="1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000" i="1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hosil</a:t>
            </a:r>
            <a:r>
              <a:rPr lang="en-US" sz="2000" i="1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qilgan</a:t>
            </a:r>
            <a:r>
              <a:rPr lang="en-US" sz="2000" i="1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qotishmasi</a:t>
            </a:r>
            <a:r>
              <a:rPr lang="en-US" sz="2000" i="1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bronza</a:t>
            </a:r>
            <a:r>
              <a:rPr lang="en-US" sz="2000" i="1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deb</a:t>
            </a:r>
            <a:r>
              <a:rPr lang="en-US" sz="2000" i="1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ataladi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Tarkibiga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ko'ra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qalayli</a:t>
            </a:r>
            <a:r>
              <a:rPr lang="en-US" sz="2000" spc="26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spc="26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qalaysiz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bronzalar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bo'ladi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Bronzalar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yaxshi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quymakorlik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xossalariga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ega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ularni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cho’kishi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quymalarnikiga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qaraganda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marta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kichikdir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Bronzalarga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bosim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ostida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kesib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yaxshi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ishlov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berish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2A2A2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Ko’pgina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bronzalar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korroziyagabardoshligining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yaxshiligi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ajralib</a:t>
            </a:r>
            <a:r>
              <a:rPr lang="en-US" sz="2000" spc="26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turadi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bundan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tashqari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ular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antifriksion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qotishma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sifatida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ham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keng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ko'lamda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ishlatiladi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Bronzalarni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markalash</a:t>
            </a:r>
            <a:r>
              <a:rPr lang="en-US" sz="2000" spc="26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tamoyili</a:t>
            </a:r>
            <a:r>
              <a:rPr lang="en-US" sz="2000" spc="26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ham</a:t>
            </a:r>
            <a:r>
              <a:rPr lang="en-US" sz="2000" spc="26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latunlarnikiga</a:t>
            </a:r>
            <a:r>
              <a:rPr lang="en-US" sz="2000" spc="26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2000" dirty="0" err="1">
                <a:solidFill>
                  <a:srgbClr val="2A2A2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xshash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Br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harfi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bronzani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bildiradi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Br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harfidan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keyin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keladigan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harflar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qotishma</a:t>
            </a:r>
            <a:r>
              <a:rPr lang="en-US" sz="2000" spc="18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tarkibiga</a:t>
            </a:r>
            <a:r>
              <a:rPr lang="en-US" sz="2000" spc="22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kiradigan</a:t>
            </a:r>
            <a:r>
              <a:rPr lang="en-US" sz="2000" spc="20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elementlarni</a:t>
            </a:r>
            <a:r>
              <a:rPr lang="en-US" sz="2000" dirty="0">
                <a:solidFill>
                  <a:srgbClr val="2A2A2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170" dirty="0">
                <a:solidFill>
                  <a:srgbClr val="2A2A2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raqamlar</a:t>
            </a:r>
            <a:r>
              <a:rPr lang="en-US" sz="2000" spc="12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esa</a:t>
            </a:r>
            <a:r>
              <a:rPr lang="en-US" sz="2000" spc="10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elementlarning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% da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ifodalangan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miqdorini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bildiradi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6835" algn="just">
              <a:spcBef>
                <a:spcPts val="600"/>
              </a:spcBef>
              <a:spcAft>
                <a:spcPts val="0"/>
              </a:spcAft>
            </a:pP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Qalay-qimmat</a:t>
            </a:r>
            <a:r>
              <a:rPr lang="en-US" sz="2000" spc="8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spc="1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kamyob</a:t>
            </a:r>
            <a:r>
              <a:rPr lang="en-US" sz="2000" spc="9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material</a:t>
            </a:r>
            <a:r>
              <a:rPr lang="en-US" sz="2000" spc="6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bo'lganidan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7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qalaysiz</a:t>
            </a:r>
            <a:r>
              <a:rPr lang="en-US" sz="2000" spc="6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bronzalardan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chunonchi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tarkibida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misdan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tashqari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aluminiy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kremniy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beriliy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qo'rg'oshin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temir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elementlar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bo'lgan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bronzadan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foydalaniladi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6835" marR="33655" indent="196850" algn="just">
              <a:spcBef>
                <a:spcPts val="600"/>
              </a:spcBef>
              <a:spcAft>
                <a:spcPts val="0"/>
              </a:spcAft>
            </a:pP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Marganesli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bronzalarning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mustahkamligi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kamroq</a:t>
            </a:r>
            <a:r>
              <a:rPr lang="en-US" sz="2000" dirty="0">
                <a:solidFill>
                  <a:srgbClr val="2B2B2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lekin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plastikligi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yuqori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korroziyaga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qarshiligi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yaxshi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400-500°C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temperaturada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ham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mexanik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xossalarini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saqlaydi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Aluminiyli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bronzalar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mexanik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xossalari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korroziyaga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qarshiligiga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ko'ra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qalayli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bronzalardan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ustun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turadi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lekin</a:t>
            </a:r>
            <a:r>
              <a:rPr lang="en-US" sz="20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uning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quymakorlik</a:t>
            </a:r>
            <a:r>
              <a:rPr lang="en-US" sz="2000" spc="6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xossalari</a:t>
            </a:r>
            <a:r>
              <a:rPr lang="en-US" sz="2000" spc="11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pastroq</a:t>
            </a:r>
            <a:r>
              <a:rPr lang="en-US" sz="2000" dirty="0">
                <a:solidFill>
                  <a:srgbClr val="2B2B2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753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0130" y="1046617"/>
            <a:ext cx="10309860" cy="4773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7710">
              <a:spcBef>
                <a:spcPts val="460"/>
              </a:spcBef>
              <a:spcAft>
                <a:spcPts val="0"/>
              </a:spcAft>
              <a:tabLst>
                <a:tab pos="2343150" algn="l"/>
              </a:tabLst>
            </a:pP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Antifriksion</a:t>
            </a:r>
            <a:r>
              <a:rPr lang="en-US" sz="2400" b="1" spc="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qotishmalar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Bunday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qotishmalar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sirpanish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podshipniklarining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vkladishlariga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qo'yish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ishlatiladi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Antifriksion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qotishmalar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mashina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mexanizmlarning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ishqalanuvchi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sirtlarining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puxtaligini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oshirish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mo'ljallangan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Sirpanish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podshipniklarida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val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podshipnik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vkladishlari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o'rtasida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ishqalanish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ro'y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beradi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Shuning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vkladishga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valni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yeyilishdan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saqlash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birga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o'zi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ham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yeyiluvchi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optimal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moylash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sharoitini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yuzaga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keltirib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ishqalanish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koeffitsiyentini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kamaytiruvchi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material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tanlanadi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Shu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larga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asosan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antifriksion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matlrial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yetarli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arajada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ham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mustahkam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ham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plastik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bo'lish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6835" marR="82550" indent="-8255" algn="ctr">
              <a:lnSpc>
                <a:spcPct val="103000"/>
              </a:lnSpc>
              <a:spcBef>
                <a:spcPts val="40"/>
              </a:spcBef>
              <a:spcAft>
                <a:spcPts val="0"/>
              </a:spcAft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Antifriksion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materiallar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sifatida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babbitlar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bronzalar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cho'yanlar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aluminiy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rux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antifriksion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qotishmalari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kukunsimon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materiallar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5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plastmassalar</a:t>
            </a: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6835" marR="82550" indent="-8255" algn="ctr">
              <a:lnSpc>
                <a:spcPct val="103000"/>
              </a:lnSpc>
              <a:spcBef>
                <a:spcPts val="40"/>
              </a:spcBef>
              <a:spcAft>
                <a:spcPts val="0"/>
              </a:spcAft>
            </a:pPr>
            <a:r>
              <a:rPr lang="en-US" sz="2400" spc="8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en-US" sz="24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llaniladi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8253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971</Words>
  <Application>Microsoft Office PowerPoint</Application>
  <PresentationFormat>Широкоэкранный</PresentationFormat>
  <Paragraphs>26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        Mavzu № 4: Alyuminiy va uning asosidagi qotishmalar. Mis va uning qotishmalari.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Mavzu № 4: Alyuminiy va uning asosidagi qotishmalar. Mis va uning qotishmalari.</dc:title>
  <dc:creator>Исматилло ака</dc:creator>
  <cp:lastModifiedBy>Исматилло ака</cp:lastModifiedBy>
  <cp:revision>3</cp:revision>
  <dcterms:created xsi:type="dcterms:W3CDTF">2022-01-11T10:03:49Z</dcterms:created>
  <dcterms:modified xsi:type="dcterms:W3CDTF">2022-01-11T10:24:13Z</dcterms:modified>
</cp:coreProperties>
</file>