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2" r:id="rId4"/>
    <p:sldId id="264" r:id="rId5"/>
    <p:sldId id="265" r:id="rId6"/>
    <p:sldId id="266" r:id="rId7"/>
    <p:sldId id="267"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86" d="100"/>
          <a:sy n="86" d="100"/>
        </p:scale>
        <p:origin x="10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5772347-5EFD-4075-B339-4F93861A527C}" type="datetimeFigureOut">
              <a:rPr lang="ru-RU" smtClean="0"/>
              <a:t>23.12.2021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536FFB-CFE3-438B-869D-29B0045FBB22}" type="slidenum">
              <a:rPr lang="ru-RU" smtClean="0"/>
              <a:t>‹#›</a:t>
            </a:fld>
            <a:endParaRPr lang="ru-RU"/>
          </a:p>
        </p:txBody>
      </p:sp>
    </p:spTree>
    <p:extLst>
      <p:ext uri="{BB962C8B-B14F-4D97-AF65-F5344CB8AC3E}">
        <p14:creationId xmlns:p14="http://schemas.microsoft.com/office/powerpoint/2010/main" val="95268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772347-5EFD-4075-B339-4F93861A527C}" type="datetimeFigureOut">
              <a:rPr lang="ru-RU" smtClean="0"/>
              <a:t>23.12.2021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536FFB-CFE3-438B-869D-29B0045FBB22}" type="slidenum">
              <a:rPr lang="ru-RU" smtClean="0"/>
              <a:t>‹#›</a:t>
            </a:fld>
            <a:endParaRPr lang="ru-RU"/>
          </a:p>
        </p:txBody>
      </p:sp>
    </p:spTree>
    <p:extLst>
      <p:ext uri="{BB962C8B-B14F-4D97-AF65-F5344CB8AC3E}">
        <p14:creationId xmlns:p14="http://schemas.microsoft.com/office/powerpoint/2010/main" val="2892487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772347-5EFD-4075-B339-4F93861A527C}" type="datetimeFigureOut">
              <a:rPr lang="ru-RU" smtClean="0"/>
              <a:t>23.12.2021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536FFB-CFE3-438B-869D-29B0045FBB22}" type="slidenum">
              <a:rPr lang="ru-RU" smtClean="0"/>
              <a:t>‹#›</a:t>
            </a:fld>
            <a:endParaRPr lang="ru-RU"/>
          </a:p>
        </p:txBody>
      </p:sp>
    </p:spTree>
    <p:extLst>
      <p:ext uri="{BB962C8B-B14F-4D97-AF65-F5344CB8AC3E}">
        <p14:creationId xmlns:p14="http://schemas.microsoft.com/office/powerpoint/2010/main" val="2434262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772347-5EFD-4075-B339-4F93861A527C}" type="datetimeFigureOut">
              <a:rPr lang="ru-RU" smtClean="0"/>
              <a:t>23.12.2021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536FFB-CFE3-438B-869D-29B0045FBB22}" type="slidenum">
              <a:rPr lang="ru-RU" smtClean="0"/>
              <a:t>‹#›</a:t>
            </a:fld>
            <a:endParaRPr lang="ru-RU"/>
          </a:p>
        </p:txBody>
      </p:sp>
    </p:spTree>
    <p:extLst>
      <p:ext uri="{BB962C8B-B14F-4D97-AF65-F5344CB8AC3E}">
        <p14:creationId xmlns:p14="http://schemas.microsoft.com/office/powerpoint/2010/main" val="109631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5772347-5EFD-4075-B339-4F93861A527C}" type="datetimeFigureOut">
              <a:rPr lang="ru-RU" smtClean="0"/>
              <a:t>23.12.2021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536FFB-CFE3-438B-869D-29B0045FBB22}" type="slidenum">
              <a:rPr lang="ru-RU" smtClean="0"/>
              <a:t>‹#›</a:t>
            </a:fld>
            <a:endParaRPr lang="ru-RU"/>
          </a:p>
        </p:txBody>
      </p:sp>
    </p:spTree>
    <p:extLst>
      <p:ext uri="{BB962C8B-B14F-4D97-AF65-F5344CB8AC3E}">
        <p14:creationId xmlns:p14="http://schemas.microsoft.com/office/powerpoint/2010/main" val="3682229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5772347-5EFD-4075-B339-4F93861A527C}" type="datetimeFigureOut">
              <a:rPr lang="ru-RU" smtClean="0"/>
              <a:t>23.12.2021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536FFB-CFE3-438B-869D-29B0045FBB22}" type="slidenum">
              <a:rPr lang="ru-RU" smtClean="0"/>
              <a:t>‹#›</a:t>
            </a:fld>
            <a:endParaRPr lang="ru-RU"/>
          </a:p>
        </p:txBody>
      </p:sp>
    </p:spTree>
    <p:extLst>
      <p:ext uri="{BB962C8B-B14F-4D97-AF65-F5344CB8AC3E}">
        <p14:creationId xmlns:p14="http://schemas.microsoft.com/office/powerpoint/2010/main" val="1611819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5772347-5EFD-4075-B339-4F93861A527C}" type="datetimeFigureOut">
              <a:rPr lang="ru-RU" smtClean="0"/>
              <a:t>23.12.2021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4536FFB-CFE3-438B-869D-29B0045FBB22}" type="slidenum">
              <a:rPr lang="ru-RU" smtClean="0"/>
              <a:t>‹#›</a:t>
            </a:fld>
            <a:endParaRPr lang="ru-RU"/>
          </a:p>
        </p:txBody>
      </p:sp>
    </p:spTree>
    <p:extLst>
      <p:ext uri="{BB962C8B-B14F-4D97-AF65-F5344CB8AC3E}">
        <p14:creationId xmlns:p14="http://schemas.microsoft.com/office/powerpoint/2010/main" val="3081185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5772347-5EFD-4075-B339-4F93861A527C}" type="datetimeFigureOut">
              <a:rPr lang="ru-RU" smtClean="0"/>
              <a:t>23.12.2021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4536FFB-CFE3-438B-869D-29B0045FBB22}" type="slidenum">
              <a:rPr lang="ru-RU" smtClean="0"/>
              <a:t>‹#›</a:t>
            </a:fld>
            <a:endParaRPr lang="ru-RU"/>
          </a:p>
        </p:txBody>
      </p:sp>
    </p:spTree>
    <p:extLst>
      <p:ext uri="{BB962C8B-B14F-4D97-AF65-F5344CB8AC3E}">
        <p14:creationId xmlns:p14="http://schemas.microsoft.com/office/powerpoint/2010/main" val="3598521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5772347-5EFD-4075-B339-4F93861A527C}" type="datetimeFigureOut">
              <a:rPr lang="ru-RU" smtClean="0"/>
              <a:t>23.12.2021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4536FFB-CFE3-438B-869D-29B0045FBB22}" type="slidenum">
              <a:rPr lang="ru-RU" smtClean="0"/>
              <a:t>‹#›</a:t>
            </a:fld>
            <a:endParaRPr lang="ru-RU"/>
          </a:p>
        </p:txBody>
      </p:sp>
    </p:spTree>
    <p:extLst>
      <p:ext uri="{BB962C8B-B14F-4D97-AF65-F5344CB8AC3E}">
        <p14:creationId xmlns:p14="http://schemas.microsoft.com/office/powerpoint/2010/main" val="28715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5772347-5EFD-4075-B339-4F93861A527C}" type="datetimeFigureOut">
              <a:rPr lang="ru-RU" smtClean="0"/>
              <a:t>23.12.2021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536FFB-CFE3-438B-869D-29B0045FBB22}" type="slidenum">
              <a:rPr lang="ru-RU" smtClean="0"/>
              <a:t>‹#›</a:t>
            </a:fld>
            <a:endParaRPr lang="ru-RU"/>
          </a:p>
        </p:txBody>
      </p:sp>
    </p:spTree>
    <p:extLst>
      <p:ext uri="{BB962C8B-B14F-4D97-AF65-F5344CB8AC3E}">
        <p14:creationId xmlns:p14="http://schemas.microsoft.com/office/powerpoint/2010/main" val="387323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5772347-5EFD-4075-B339-4F93861A527C}" type="datetimeFigureOut">
              <a:rPr lang="ru-RU" smtClean="0"/>
              <a:t>23.12.2021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536FFB-CFE3-438B-869D-29B0045FBB22}" type="slidenum">
              <a:rPr lang="ru-RU" smtClean="0"/>
              <a:t>‹#›</a:t>
            </a:fld>
            <a:endParaRPr lang="ru-RU"/>
          </a:p>
        </p:txBody>
      </p:sp>
    </p:spTree>
    <p:extLst>
      <p:ext uri="{BB962C8B-B14F-4D97-AF65-F5344CB8AC3E}">
        <p14:creationId xmlns:p14="http://schemas.microsoft.com/office/powerpoint/2010/main" val="4214957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772347-5EFD-4075-B339-4F93861A527C}" type="datetimeFigureOut">
              <a:rPr lang="ru-RU" smtClean="0"/>
              <a:t>23.12.2021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36FFB-CFE3-438B-869D-29B0045FBB22}" type="slidenum">
              <a:rPr lang="ru-RU" smtClean="0"/>
              <a:t>‹#›</a:t>
            </a:fld>
            <a:endParaRPr lang="ru-RU"/>
          </a:p>
        </p:txBody>
      </p:sp>
    </p:spTree>
    <p:extLst>
      <p:ext uri="{BB962C8B-B14F-4D97-AF65-F5344CB8AC3E}">
        <p14:creationId xmlns:p14="http://schemas.microsoft.com/office/powerpoint/2010/main" val="1029650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1510" y="560849"/>
            <a:ext cx="10549890" cy="5296643"/>
          </a:xfrm>
          <a:prstGeom prst="rect">
            <a:avLst/>
          </a:prstGeom>
        </p:spPr>
        <p:txBody>
          <a:bodyPr wrap="square">
            <a:spAutoFit/>
          </a:bodyPr>
          <a:lstStyle/>
          <a:p>
            <a:pPr indent="270510" algn="ctr">
              <a:lnSpc>
                <a:spcPct val="107000"/>
              </a:lnSpc>
              <a:spcAft>
                <a:spcPts val="800"/>
              </a:spcAft>
            </a:pPr>
            <a:r>
              <a:rPr lang="en-US" sz="2800" b="1" dirty="0" err="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Mavzu</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Temir</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va</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uning</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qotishmalari</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Metall</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qotishmalariga</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termik</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ishlov</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berish</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b="1" dirty="0" smtClean="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indent="270510" algn="ctr">
              <a:lnSpc>
                <a:spcPct val="107000"/>
              </a:lnSpc>
              <a:spcAft>
                <a:spcPts val="800"/>
              </a:spcAft>
            </a:pPr>
            <a:r>
              <a:rPr lang="en-US" sz="2800" b="1" dirty="0" err="1" smtClean="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Konstruksion</a:t>
            </a:r>
            <a:r>
              <a:rPr lang="en-US" sz="2800" b="1" dirty="0" smtClean="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po'lat</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va</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qotishmalar</a:t>
            </a:r>
            <a:r>
              <a:rPr lang="en-US" sz="2800" b="1" dirty="0" smtClean="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a:t>
            </a:r>
          </a:p>
          <a:p>
            <a:pPr indent="270510" algn="ctr">
              <a:lnSpc>
                <a:spcPct val="107000"/>
              </a:lnSpc>
              <a:spcAft>
                <a:spcPts val="800"/>
              </a:spcAft>
            </a:pPr>
            <a:endParaRPr lang="en-US" sz="28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270510" algn="ctr">
              <a:lnSpc>
                <a:spcPct val="107000"/>
              </a:lnSpc>
              <a:spcAft>
                <a:spcPts val="800"/>
              </a:spcAft>
            </a:pPr>
            <a:endParaRPr lang="en-US" sz="1400" b="1" dirty="0" smtClean="0">
              <a:latin typeface="Times New Roman" panose="02020603050405020304" pitchFamily="18" charset="0"/>
              <a:ea typeface="Calibri" panose="020F0502020204030204" pitchFamily="34" charset="0"/>
              <a:cs typeface="Times New Roman" panose="02020603050405020304" pitchFamily="18" charset="0"/>
            </a:endParaRPr>
          </a:p>
          <a:p>
            <a:pPr indent="270510" algn="ctr">
              <a:lnSpc>
                <a:spcPct val="107000"/>
              </a:lnSpc>
              <a:spcAft>
                <a:spcPts val="800"/>
              </a:spcAft>
            </a:pP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270510">
              <a:lnSpc>
                <a:spcPct val="107000"/>
              </a:lnSpc>
              <a:spcAft>
                <a:spcPts val="800"/>
              </a:spcAft>
            </a:pPr>
            <a:r>
              <a:rPr lang="ru-RU"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Reja</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p>
          <a:p>
            <a:pPr marL="342900" indent="-342900">
              <a:lnSpc>
                <a:spcPct val="107000"/>
              </a:lnSpc>
              <a:spcAft>
                <a:spcPts val="800"/>
              </a:spcAft>
              <a:buAutoNum type="arabicPeriod"/>
            </a:pPr>
            <a:r>
              <a:rPr lang="ru-RU"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Cho'van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po'lat</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ishlab'chiqar</a:t>
            </a:r>
            <a:r>
              <a:rPr lang="ru-RU"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342900" indent="-342900">
              <a:lnSpc>
                <a:spcPct val="107000"/>
              </a:lnSpc>
              <a:spcAft>
                <a:spcPts val="800"/>
              </a:spcAft>
              <a:buAutoNum type="arabicPeriod"/>
            </a:pPr>
            <a:r>
              <a:rPr lang="en-US" sz="2400" dirty="0" err="1">
                <a:latin typeface="Times New Roman" panose="02020603050405020304" pitchFamily="18" charset="0"/>
                <a:cs typeface="Times New Roman" panose="02020603050405020304" pitchFamily="18" charset="0"/>
              </a:rPr>
              <a:t>Metall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qotishmalariga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termik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ishlov</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berish</a:t>
            </a:r>
            <a:r>
              <a:rPr lang="en-US" sz="2400" dirty="0" smtClean="0">
                <a:latin typeface="Times New Roman" panose="02020603050405020304" pitchFamily="18" charset="0"/>
                <a:cs typeface="Times New Roman" panose="02020603050405020304" pitchFamily="18" charset="0"/>
              </a:rPr>
              <a:t>.</a:t>
            </a:r>
          </a:p>
          <a:p>
            <a:pPr marL="342900" indent="-342900">
              <a:lnSpc>
                <a:spcPct val="107000"/>
              </a:lnSpc>
              <a:spcAft>
                <a:spcPts val="800"/>
              </a:spcAft>
              <a:buAutoNum type="arabicPeriod"/>
            </a:pP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Temir</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qotishmalarini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bo’shatish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marL="342900" indent="-342900">
              <a:lnSpc>
                <a:spcPct val="107000"/>
              </a:lnSpc>
              <a:spcAft>
                <a:spcPts val="800"/>
              </a:spcAft>
              <a:buAutoNum type="arabicPeriod"/>
            </a:pP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Konstruksion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po'latlar</a:t>
            </a:r>
            <a:r>
              <a:rPr lang="ru-RU" sz="2400" dirty="0">
                <a:latin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9250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4949" y="751344"/>
            <a:ext cx="11560628" cy="5632311"/>
          </a:xfrm>
          <a:prstGeom prst="rect">
            <a:avLst/>
          </a:prstGeom>
        </p:spPr>
        <p:txBody>
          <a:bodyPr wrap="square">
            <a:spAutoFit/>
          </a:bodyPr>
          <a:lstStyle/>
          <a:p>
            <a:pPr algn="ctr">
              <a:spcAft>
                <a:spcPts val="0"/>
              </a:spcAft>
            </a:pPr>
            <a:r>
              <a:rPr lang="en-US" sz="2400" b="1" dirty="0">
                <a:solidFill>
                  <a:srgbClr val="C00000"/>
                </a:solidFill>
                <a:latin typeface="Times New Roman" panose="02020603050405020304" pitchFamily="18" charset="0"/>
                <a:ea typeface="Times New Roman" panose="02020603050405020304" pitchFamily="18" charset="0"/>
              </a:rPr>
              <a:t>TEMIR-UGLERODLI QOTISHMALAR</a:t>
            </a:r>
            <a:endParaRPr lang="ru-RU" sz="2400" dirty="0">
              <a:solidFill>
                <a:srgbClr val="C00000"/>
              </a:solidFill>
              <a:latin typeface="Times New Roman" panose="02020603050405020304" pitchFamily="18" charset="0"/>
              <a:ea typeface="Times New Roman" panose="02020603050405020304" pitchFamily="18" charset="0"/>
            </a:endParaRPr>
          </a:p>
          <a:p>
            <a:pPr algn="ctr">
              <a:spcAft>
                <a:spcPts val="0"/>
              </a:spcAft>
            </a:pPr>
            <a:r>
              <a:rPr lang="en-US" sz="2400" b="1" dirty="0">
                <a:solidFill>
                  <a:srgbClr val="C00000"/>
                </a:solidFill>
                <a:latin typeface="Times New Roman" panose="02020603050405020304" pitchFamily="18" charset="0"/>
                <a:ea typeface="Times New Roman" panose="02020603050405020304" pitchFamily="18" charset="0"/>
              </a:rPr>
              <a:t> </a:t>
            </a:r>
            <a:endParaRPr lang="ru-RU" sz="2400" dirty="0">
              <a:solidFill>
                <a:srgbClr val="C00000"/>
              </a:solidFill>
              <a:latin typeface="Times New Roman" panose="02020603050405020304" pitchFamily="18" charset="0"/>
              <a:ea typeface="Times New Roman" panose="02020603050405020304" pitchFamily="18" charset="0"/>
            </a:endParaRPr>
          </a:p>
          <a:p>
            <a:pPr>
              <a:spcAft>
                <a:spcPts val="0"/>
              </a:spcAft>
            </a:pP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Cho'van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po'lat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ishlab'chiqaradigan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hozirgi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zamon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metaliurgiya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korxonasi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turli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korxonalaming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murakkab</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kompleksidan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iborat</a:t>
            </a:r>
            <a:r>
              <a:rPr lang="en-US" sz="2400"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spcAft>
                <a:spcPts val="0"/>
              </a:spcAft>
            </a:pP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Cho‘yan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po’lat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ishlab</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chiqarishda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temir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rudasi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asosiy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xomashvo</a:t>
            </a:r>
            <a:r>
              <a:rPr lang="en-US" sz="2400"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hisoblanadi</a:t>
            </a:r>
            <a:r>
              <a:rPr lang="en-US" sz="2400" dirty="0" smtClean="0">
                <a:latin typeface="Times New Roman" panose="02020603050405020304" pitchFamily="18" charset="0"/>
                <a:ea typeface="Times New Roman" panose="02020603050405020304" pitchFamily="18" charset="0"/>
              </a:rPr>
              <a:t>.</a:t>
            </a:r>
          </a:p>
          <a:p>
            <a:pPr>
              <a:spcAft>
                <a:spcPts val="0"/>
              </a:spcAft>
            </a:pPr>
            <a:r>
              <a:rPr lang="en-US" sz="2400" dirty="0" smtClean="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Temir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rudasi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tarkibida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qayta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ishiash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uchun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zarur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miqdorda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temir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bo’lgan</a:t>
            </a:r>
            <a:r>
              <a:rPr lang="en-US" sz="2400" dirty="0">
                <a:latin typeface="Times New Roman" panose="02020603050405020304" pitchFamily="18" charset="0"/>
                <a:ea typeface="Times New Roman" panose="02020603050405020304" pitchFamily="18" charset="0"/>
              </a:rPr>
              <a:t> tog’ </a:t>
            </a:r>
            <a:r>
              <a:rPr lang="en-US" sz="2400" dirty="0" err="1">
                <a:latin typeface="Times New Roman" panose="02020603050405020304" pitchFamily="18" charset="0"/>
                <a:ea typeface="Times New Roman" panose="02020603050405020304" pitchFamily="18" charset="0"/>
              </a:rPr>
              <a:t>jinsi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hisoblanadi</a:t>
            </a:r>
            <a:r>
              <a:rPr lang="en-US" sz="2400"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spcAft>
                <a:spcPts val="0"/>
              </a:spcAft>
            </a:pPr>
            <a:r>
              <a:rPr lang="en-US" sz="2400" i="1" dirty="0" err="1">
                <a:latin typeface="Times New Roman" panose="02020603050405020304" pitchFamily="18" charset="0"/>
                <a:ea typeface="Times New Roman" panose="02020603050405020304" pitchFamily="18" charset="0"/>
              </a:rPr>
              <a:t>Tarkibida</a:t>
            </a:r>
            <a:r>
              <a:rPr lang="en-US" sz="2400" i="1" dirty="0">
                <a:latin typeface="Times New Roman" panose="02020603050405020304" pitchFamily="18" charset="0"/>
                <a:ea typeface="Times New Roman" panose="02020603050405020304" pitchFamily="18" charset="0"/>
              </a:rPr>
              <a:t> 70% </a:t>
            </a:r>
            <a:r>
              <a:rPr lang="en-US" sz="2400" i="1" dirty="0" err="1">
                <a:latin typeface="Times New Roman" panose="02020603050405020304" pitchFamily="18" charset="0"/>
                <a:ea typeface="Times New Roman" panose="02020603050405020304" pitchFamily="18" charset="0"/>
              </a:rPr>
              <a:t>temir</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bo’lgan</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magnit</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temirtosh</a:t>
            </a:r>
            <a:r>
              <a:rPr lang="en-US" sz="2400" i="1" dirty="0">
                <a:latin typeface="Times New Roman" panose="02020603050405020304" pitchFamily="18" charset="0"/>
                <a:ea typeface="Times New Roman" panose="02020603050405020304" pitchFamily="18" charset="0"/>
              </a:rPr>
              <a:t>, 65% </a:t>
            </a:r>
            <a:r>
              <a:rPr lang="en-US" sz="2400" i="1" dirty="0" err="1">
                <a:latin typeface="Times New Roman" panose="02020603050405020304" pitchFamily="18" charset="0"/>
                <a:ea typeface="Times New Roman" panose="02020603050405020304" pitchFamily="18" charset="0"/>
              </a:rPr>
              <a:t>gacha</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temir</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bo’lgan</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qizil</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temirtosh</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eng</a:t>
            </a:r>
            <a:r>
              <a:rPr lang="en-US" sz="2400" i="1" dirty="0">
                <a:latin typeface="Times New Roman" panose="02020603050405020304" pitchFamily="18" charset="0"/>
                <a:ea typeface="Times New Roman" panose="02020603050405020304" pitchFamily="18" charset="0"/>
              </a:rPr>
              <a:t> boy </a:t>
            </a:r>
            <a:r>
              <a:rPr lang="en-US" sz="2400" i="1" dirty="0" err="1">
                <a:latin typeface="Times New Roman" panose="02020603050405020304" pitchFamily="18" charset="0"/>
                <a:ea typeface="Times New Roman" panose="02020603050405020304" pitchFamily="18" charset="0"/>
              </a:rPr>
              <a:t>rudalar</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hisoblanadi</a:t>
            </a:r>
            <a:r>
              <a:rPr lang="en-US" sz="2400" i="1" dirty="0">
                <a:latin typeface="Times New Roman" panose="02020603050405020304" pitchFamily="18" charset="0"/>
                <a:ea typeface="Times New Roman" panose="02020603050405020304" pitchFamily="18" charset="0"/>
              </a:rPr>
              <a:t>. </a:t>
            </a:r>
            <a:endParaRPr lang="ru-RU" sz="2400" i="1" dirty="0">
              <a:latin typeface="Times New Roman" panose="02020603050405020304" pitchFamily="18" charset="0"/>
              <a:ea typeface="Times New Roman" panose="02020603050405020304" pitchFamily="18" charset="0"/>
            </a:endParaRPr>
          </a:p>
          <a:p>
            <a:r>
              <a:rPr lang="en-US" sz="2400" dirty="0" err="1">
                <a:latin typeface="Times New Roman" panose="02020603050405020304" pitchFamily="18" charset="0"/>
                <a:ea typeface="Times New Roman" panose="02020603050405020304" pitchFamily="18" charset="0"/>
              </a:rPr>
              <a:t>Yoqilg'i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cho'van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po’lat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ishlab</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chiqarishda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muhim</a:t>
            </a:r>
            <a:r>
              <a:rPr lang="en-US" sz="2400" dirty="0">
                <a:latin typeface="Times New Roman" panose="02020603050405020304" pitchFamily="18" charset="0"/>
                <a:ea typeface="Times New Roman" panose="02020603050405020304" pitchFamily="18" charset="0"/>
              </a:rPr>
              <a:t> material </a:t>
            </a:r>
            <a:r>
              <a:rPr lang="en-US" sz="2400" dirty="0" err="1">
                <a:latin typeface="Times New Roman" panose="02020603050405020304" pitchFamily="18" charset="0"/>
                <a:ea typeface="Times New Roman" panose="02020603050405020304" pitchFamily="18" charset="0"/>
              </a:rPr>
              <a:t>hisoblanadi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ko'p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qo’llaniladigan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yoqilg'ilarga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quyidagilar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kiradi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koks</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mazut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tabiiy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gaz</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koks</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gazi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domna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kaloshnik</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gazi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Rudada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temir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oksidlaridan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tashqari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bekorchi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jinslar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chunonchi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kremne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tuproq</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oltingugurt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fosfor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boshqa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aralashmalar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bo’ladi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Ularni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suyultirilishda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qisman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yo‘qotish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zarur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Shuning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uchun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rudadagi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temir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miqdorini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ko‘paytirish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maqsadida</a:t>
            </a:r>
            <a:r>
              <a:rPr lang="en-US" sz="2400" dirty="0">
                <a:latin typeface="Times New Roman" panose="02020603050405020304" pitchFamily="18" charset="0"/>
                <a:ea typeface="Times New Roman" panose="02020603050405020304" pitchFamily="18" charset="0"/>
              </a:rPr>
              <a:t>, u </a:t>
            </a:r>
            <a:r>
              <a:rPr lang="en-US" sz="2400" dirty="0" err="1">
                <a:latin typeface="Times New Roman" panose="02020603050405020304" pitchFamily="18" charset="0"/>
                <a:ea typeface="Times New Roman" panose="02020603050405020304" pitchFamily="18" charset="0"/>
              </a:rPr>
              <a:t>boyitiladi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Ruda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yuvish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magnit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yordamida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qizdirish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usullari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bilan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boyitiladi</a:t>
            </a:r>
            <a:r>
              <a:rPr lang="en-US" sz="2400" dirty="0">
                <a:latin typeface="Times New Roman" panose="02020603050405020304" pitchFamily="18" charset="0"/>
                <a:ea typeface="Times New Roman" panose="02020603050405020304" pitchFamily="18" charset="0"/>
              </a:rPr>
              <a:t> </a:t>
            </a:r>
            <a:endParaRPr lang="ru-RU" sz="2400" dirty="0"/>
          </a:p>
        </p:txBody>
      </p:sp>
    </p:spTree>
    <p:extLst>
      <p:ext uri="{BB962C8B-B14F-4D97-AF65-F5344CB8AC3E}">
        <p14:creationId xmlns:p14="http://schemas.microsoft.com/office/powerpoint/2010/main" val="295564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8456" y="248194"/>
            <a:ext cx="10476411" cy="5434148"/>
          </a:xfrm>
        </p:spPr>
        <p:txBody>
          <a:bodyPr>
            <a:noAutofit/>
          </a:bodyPr>
          <a:lstStyle/>
          <a:p>
            <a:pPr>
              <a:spcAft>
                <a:spcPts val="0"/>
              </a:spcAft>
            </a:pPr>
            <a:r>
              <a:rPr lang="en-US" sz="2400" dirty="0" smtClean="0">
                <a:latin typeface="Times New Roman" panose="02020603050405020304" pitchFamily="18" charset="0"/>
                <a:ea typeface="Times New Roman" panose="02020603050405020304" pitchFamily="18" charset="0"/>
              </a:rPr>
              <a:t/>
            </a:r>
            <a:br>
              <a:rPr lang="en-US" sz="2400" dirty="0" smtClean="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en-US" sz="2400" dirty="0" smtClean="0">
                <a:latin typeface="Times New Roman" panose="02020603050405020304" pitchFamily="18" charset="0"/>
                <a:ea typeface="Times New Roman" panose="02020603050405020304" pitchFamily="18" charset="0"/>
              </a:rPr>
              <a:t/>
            </a:r>
            <a:br>
              <a:rPr lang="en-US" sz="2400" dirty="0" smtClean="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en-US" sz="2400" dirty="0" smtClean="0">
                <a:latin typeface="Times New Roman" panose="02020603050405020304" pitchFamily="18" charset="0"/>
                <a:ea typeface="Times New Roman" panose="02020603050405020304" pitchFamily="18" charset="0"/>
              </a:rPr>
              <a:t/>
            </a:r>
            <a:br>
              <a:rPr lang="en-US" sz="2400" dirty="0" smtClean="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en-US" sz="2400" dirty="0" smtClean="0">
                <a:latin typeface="Times New Roman" panose="02020603050405020304" pitchFamily="18" charset="0"/>
                <a:ea typeface="Times New Roman" panose="02020603050405020304" pitchFamily="18" charset="0"/>
              </a:rPr>
              <a:t/>
            </a:r>
            <a:br>
              <a:rPr lang="en-US" sz="2400" dirty="0" smtClean="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en-US" sz="2400" dirty="0" smtClean="0">
                <a:solidFill>
                  <a:schemeClr val="tx2">
                    <a:lumMod val="75000"/>
                  </a:schemeClr>
                </a:solidFill>
                <a:latin typeface="Times New Roman" panose="02020603050405020304" pitchFamily="18" charset="0"/>
                <a:ea typeface="Times New Roman" panose="02020603050405020304" pitchFamily="18" charset="0"/>
              </a:rPr>
              <a:t>PO’LATNING OLINISHI</a:t>
            </a:r>
            <a:r>
              <a:rPr lang="en-US" sz="2400" dirty="0" smtClean="0">
                <a:latin typeface="Times New Roman" panose="02020603050405020304" pitchFamily="18" charset="0"/>
                <a:ea typeface="Times New Roman" panose="02020603050405020304" pitchFamily="18" charset="0"/>
              </a:rPr>
              <a:t/>
            </a:r>
            <a:br>
              <a:rPr lang="en-US" sz="2400" dirty="0" smtClean="0">
                <a:latin typeface="Times New Roman" panose="02020603050405020304" pitchFamily="18" charset="0"/>
                <a:ea typeface="Times New Roman" panose="02020603050405020304" pitchFamily="18" charset="0"/>
              </a:rPr>
            </a:br>
            <a:r>
              <a:rPr lang="en-US" sz="2400" dirty="0" err="1" smtClean="0">
                <a:latin typeface="Times New Roman" panose="02020603050405020304" pitchFamily="18" charset="0"/>
                <a:ea typeface="Times New Roman" panose="02020603050405020304" pitchFamily="18" charset="0"/>
              </a:rPr>
              <a:t>Cho‘yandan</a:t>
            </a:r>
            <a:r>
              <a:rPr lang="en-US" sz="2400" dirty="0" smtClean="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konverter</a:t>
            </a:r>
            <a:r>
              <a:rPr lang="en-US" sz="2400" dirty="0">
                <a:latin typeface="Times New Roman" panose="02020603050405020304" pitchFamily="18" charset="0"/>
                <a:ea typeface="Times New Roman" panose="02020603050405020304" pitchFamily="18" charset="0"/>
              </a:rPr>
              <a:t>, marten </a:t>
            </a:r>
            <a:r>
              <a:rPr lang="en-US" sz="2400" dirty="0" err="1">
                <a:latin typeface="Times New Roman" panose="02020603050405020304" pitchFamily="18" charset="0"/>
                <a:ea typeface="Times New Roman" panose="02020603050405020304" pitchFamily="18" charset="0"/>
              </a:rPr>
              <a:t>kabi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metaliurgiya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agregatlarida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qayta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ishlanib</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po’lat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olinadi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Elektr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pechlar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tuzilishining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oddiyligi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turli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muhitlarda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vakuumda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ishlay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olishi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temperaturaning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yuqoriligi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oson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rostlanishi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arzon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maxsus</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xossali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po’latlar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olish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imkonini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berdi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Po‘lat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ishlab</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chiqarishda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foydalaniladigan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elektr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pechlarni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ikki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asosiy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guruhga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ajratish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mumkin</a:t>
            </a:r>
            <a:r>
              <a:rPr lang="en-US" sz="2400" dirty="0">
                <a:latin typeface="Times New Roman" panose="02020603050405020304" pitchFamily="18" charset="0"/>
                <a:ea typeface="Times New Roman" panose="02020603050405020304" pitchFamily="18" charset="0"/>
              </a:rPr>
              <a:t>. </a:t>
            </a:r>
            <a:br>
              <a:rPr lang="en-US" sz="2400" dirty="0">
                <a:latin typeface="Times New Roman" panose="02020603050405020304" pitchFamily="18" charset="0"/>
                <a:ea typeface="Times New Roman" panose="02020603050405020304" pitchFamily="18" charset="0"/>
              </a:rPr>
            </a:br>
            <a:r>
              <a:rPr lang="en-US" sz="2400" i="1" dirty="0" err="1">
                <a:latin typeface="Times New Roman" panose="02020603050405020304" pitchFamily="18" charset="0"/>
                <a:ea typeface="Times New Roman" panose="02020603050405020304" pitchFamily="18" charset="0"/>
              </a:rPr>
              <a:t>Elektr</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yoy</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pechlar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Elektr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yoy</a:t>
            </a:r>
            <a:r>
              <a:rPr lang="en-US" sz="2400" dirty="0">
                <a:latin typeface="Times New Roman" panose="02020603050405020304" pitchFamily="18" charset="0"/>
                <a:ea typeface="Times New Roman" panose="02020603050405020304" pitchFamily="18" charset="0"/>
              </a:rPr>
              <a:t> pec-</a:t>
            </a:r>
            <a:r>
              <a:rPr lang="en-US" sz="2400" dirty="0" err="1">
                <a:latin typeface="Times New Roman" panose="02020603050405020304" pitchFamily="18" charset="0"/>
                <a:ea typeface="Times New Roman" panose="02020603050405020304" pitchFamily="18" charset="0"/>
              </a:rPr>
              <a:t>hlari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uch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fazali</a:t>
            </a:r>
            <a:r>
              <a:rPr lang="en-US" sz="2400" dirty="0">
                <a:latin typeface="Times New Roman" panose="02020603050405020304" pitchFamily="18" charset="0"/>
                <a:ea typeface="Times New Roman" panose="02020603050405020304" pitchFamily="18" charset="0"/>
              </a:rPr>
              <a:t> o ‘</a:t>
            </a:r>
            <a:r>
              <a:rPr lang="en-US" sz="2400" dirty="0" err="1">
                <a:latin typeface="Times New Roman" panose="02020603050405020304" pitchFamily="18" charset="0"/>
                <a:ea typeface="Times New Roman" panose="02020603050405020304" pitchFamily="18" charset="0"/>
              </a:rPr>
              <a:t>zgaruvchan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tok</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bilan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ishlaydi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Ular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uchta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vertikal</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joylashgan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elektrodlar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bo’lib</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ular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bilan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metall</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o‘rtasida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elektr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yoyi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paydo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bo‘ladi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Suyuqlantirish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jarayoni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pechga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qarab</a:t>
            </a:r>
            <a:r>
              <a:rPr lang="en-US" sz="2400" dirty="0">
                <a:latin typeface="Times New Roman" panose="02020603050405020304" pitchFamily="18" charset="0"/>
                <a:ea typeface="Times New Roman" panose="02020603050405020304" pitchFamily="18" charset="0"/>
              </a:rPr>
              <a:t>, 2,5-8 </a:t>
            </a:r>
            <a:r>
              <a:rPr lang="en-US" sz="2400" dirty="0" err="1">
                <a:latin typeface="Times New Roman" panose="02020603050405020304" pitchFamily="18" charset="0"/>
                <a:ea typeface="Times New Roman" panose="02020603050405020304" pitchFamily="18" charset="0"/>
              </a:rPr>
              <a:t>soat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davom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etadi</a:t>
            </a:r>
            <a:r>
              <a:rPr lang="en-US" sz="2400" dirty="0">
                <a:latin typeface="Times New Roman" panose="02020603050405020304" pitchFamily="18" charset="0"/>
                <a:ea typeface="Times New Roman" panose="02020603050405020304" pitchFamily="18" charset="0"/>
              </a:rPr>
              <a:t>. </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2. </a:t>
            </a:r>
            <a:r>
              <a:rPr lang="en-US" sz="2400" i="1" dirty="0" err="1">
                <a:latin typeface="Times New Roman" panose="02020603050405020304" pitchFamily="18" charset="0"/>
                <a:ea typeface="Times New Roman" panose="02020603050405020304" pitchFamily="18" charset="0"/>
              </a:rPr>
              <a:t>Induksion</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elektr</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pechlar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Induksion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elektr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pechlardan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yuqori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sifatli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korroziyaga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bardosh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yuqori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temperaturaga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chidamli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boshqa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maxsus</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xossali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po’latlar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olishda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foydalaniladi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Kuzatishlar</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shuni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ko‘rsatadiki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turli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mashina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detallarning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og’irligi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jihatidan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qariyb</a:t>
            </a:r>
            <a:r>
              <a:rPr lang="en-US" sz="2400" dirty="0">
                <a:latin typeface="Times New Roman" panose="02020603050405020304" pitchFamily="18" charset="0"/>
                <a:ea typeface="Times New Roman" panose="02020603050405020304" pitchFamily="18" charset="0"/>
              </a:rPr>
              <a:t> 50% </a:t>
            </a:r>
            <a:r>
              <a:rPr lang="en-US" sz="2400" dirty="0" err="1">
                <a:latin typeface="Times New Roman" panose="02020603050405020304" pitchFamily="18" charset="0"/>
                <a:ea typeface="Times New Roman" panose="02020603050405020304" pitchFamily="18" charset="0"/>
              </a:rPr>
              <a:t>dan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ortiqrog’i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traktorsozlikda</a:t>
            </a:r>
            <a:r>
              <a:rPr lang="en-US" sz="2400" dirty="0">
                <a:latin typeface="Times New Roman" panose="02020603050405020304" pitchFamily="18" charset="0"/>
                <a:ea typeface="Times New Roman" panose="02020603050405020304" pitchFamily="18" charset="0"/>
              </a:rPr>
              <a:t> 60% </a:t>
            </a:r>
            <a:r>
              <a:rPr lang="en-US" sz="2400" dirty="0" err="1">
                <a:latin typeface="Times New Roman" panose="02020603050405020304" pitchFamily="18" charset="0"/>
                <a:ea typeface="Times New Roman" panose="02020603050405020304" pitchFamily="18" charset="0"/>
              </a:rPr>
              <a:t>va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stanoksozlikda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esa</a:t>
            </a:r>
            <a:r>
              <a:rPr lang="en-US" sz="2400" dirty="0">
                <a:latin typeface="Times New Roman" panose="02020603050405020304" pitchFamily="18" charset="0"/>
                <a:ea typeface="Times New Roman" panose="02020603050405020304" pitchFamily="18" charset="0"/>
              </a:rPr>
              <a:t> 80% </a:t>
            </a:r>
            <a:r>
              <a:rPr lang="en-US" sz="2400" dirty="0" err="1">
                <a:latin typeface="Times New Roman" panose="02020603050405020304" pitchFamily="18" charset="0"/>
                <a:ea typeface="Times New Roman" panose="02020603050405020304" pitchFamily="18" charset="0"/>
              </a:rPr>
              <a:t>ga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yaqini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metall</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uning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qotishmalaridan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quyma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tarzida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olinadi</a:t>
            </a:r>
            <a:r>
              <a:rPr lang="en-US" sz="2400" dirty="0">
                <a:latin typeface="Times New Roman" panose="02020603050405020304" pitchFamily="18" charset="0"/>
                <a:ea typeface="Times New Roman" panose="02020603050405020304" pitchFamily="18" charset="0"/>
              </a:rPr>
              <a:t> .  </a:t>
            </a:r>
            <a:r>
              <a:rPr lang="ru-RU" sz="2400" dirty="0">
                <a:latin typeface="Times New Roman" panose="02020603050405020304" pitchFamily="18" charset="0"/>
                <a:ea typeface="Times New Roman" panose="02020603050405020304" pitchFamily="18" charset="0"/>
              </a:rPr>
              <a:t/>
            </a:r>
            <a:br>
              <a:rPr lang="ru-RU" sz="2400" dirty="0">
                <a:latin typeface="Times New Roman" panose="02020603050405020304" pitchFamily="18" charset="0"/>
                <a:ea typeface="Times New Roman" panose="02020603050405020304" pitchFamily="18" charset="0"/>
              </a:rPr>
            </a:br>
            <a:endParaRPr lang="ru-RU" sz="2400" dirty="0"/>
          </a:p>
        </p:txBody>
      </p:sp>
    </p:spTree>
    <p:extLst>
      <p:ext uri="{BB962C8B-B14F-4D97-AF65-F5344CB8AC3E}">
        <p14:creationId xmlns:p14="http://schemas.microsoft.com/office/powerpoint/2010/main" val="1456650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0517" y="743280"/>
            <a:ext cx="10236820" cy="5367623"/>
          </a:xfrm>
          <a:prstGeom prst="rect">
            <a:avLst/>
          </a:prstGeom>
        </p:spPr>
        <p:txBody>
          <a:bodyPr wrap="square">
            <a:spAutoFit/>
          </a:bodyPr>
          <a:lstStyle/>
          <a:p>
            <a:pPr>
              <a:lnSpc>
                <a:spcPct val="107000"/>
              </a:lnSpc>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Temir-uglerodli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qotishmmarning</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ichki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strukturasi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xossalarini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o‘zgartirish</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ularni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qizdirish</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sovitish</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bilan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bog’liq</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bo’lgan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jarayonlar</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termik</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ishlov</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berish</a:t>
            </a:r>
            <a:r>
              <a:rPr lang="en-US" sz="2000" i="1" dirty="0">
                <a:latin typeface="Times New Roman" panose="02020603050405020304" pitchFamily="18" charset="0"/>
                <a:ea typeface="Calibri" panose="020F0502020204030204" pitchFamily="34" charset="0"/>
                <a:cs typeface="Times New Roman" panose="02020603050405020304" pitchFamily="18" charset="0"/>
              </a:rPr>
              <a:t> deb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ataladi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dirty="0" err="1">
                <a:latin typeface="Times New Roman" panose="02020603050405020304" pitchFamily="18" charset="0"/>
                <a:ea typeface="Calibri" panose="020F0502020204030204" pitchFamily="34" charset="0"/>
                <a:cs typeface="Times New Roman" panose="02020603050405020304" pitchFamily="18" charset="0"/>
              </a:rPr>
              <a:t>Termik</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ishlov</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berishdan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maqsad</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temir-uglerodli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qotishmalarga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ishlatish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jarayonida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talab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qilinadigan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xossalar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berishdan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iborat</a:t>
            </a:r>
            <a:endParaRPr lang="ru-RU" sz="2000" dirty="0" smtClean="0">
              <a:latin typeface="Times New Roman" panose="02020603050405020304" pitchFamily="18" charset="0"/>
              <a:ea typeface="Calibri" panose="020F0502020204030204" pitchFamily="34" charset="0"/>
              <a:cs typeface="Times New Roman" panose="02020603050405020304" pitchFamily="18" charset="0"/>
            </a:endParaRPr>
          </a:p>
          <a:p>
            <a:r>
              <a:rPr lang="en-US" sz="2000" dirty="0" err="1">
                <a:latin typeface="Times New Roman" panose="02020603050405020304" pitchFamily="18" charset="0"/>
                <a:cs typeface="Times New Roman" panose="02020603050405020304" pitchFamily="18" charset="0"/>
              </a:rPr>
              <a:t>Termik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ishlov</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berish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asosida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metall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qotishmalarni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qizdirish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hamda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sovitish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jarayonida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sodir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bo’ladigan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faza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struktura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o‘zgarishlar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yotadi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Qotishma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xona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temperaturasidan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boshlab</a:t>
            </a:r>
            <a:r>
              <a:rPr lang="en-US" sz="2000" dirty="0">
                <a:latin typeface="Times New Roman" panose="02020603050405020304" pitchFamily="18" charset="0"/>
                <a:cs typeface="Times New Roman" panose="02020603050405020304" pitchFamily="18" charset="0"/>
              </a:rPr>
              <a:t> 727°C </a:t>
            </a:r>
            <a:r>
              <a:rPr lang="en-US" sz="2000" dirty="0" err="1">
                <a:latin typeface="Times New Roman" panose="02020603050405020304" pitchFamily="18" charset="0"/>
                <a:cs typeface="Times New Roman" panose="02020603050405020304" pitchFamily="18" charset="0"/>
              </a:rPr>
              <a:t>gacha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asta-sekin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qizdirilganda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faza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o‘zgarishlar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bo’lmaydi</a:t>
            </a:r>
            <a:r>
              <a:rPr lang="en-US"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r>
              <a:rPr lang="en-US" sz="2000" i="1" dirty="0" err="1">
                <a:latin typeface="Times New Roman" panose="02020603050405020304" pitchFamily="18" charset="0"/>
                <a:cs typeface="Times New Roman" panose="02020603050405020304" pitchFamily="18" charset="0"/>
              </a:rPr>
              <a:t>Metalining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sovuqlayin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plastik</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deformatsiyasi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tufayli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mustahkamlanishiga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puxtalash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deyiladi</a:t>
            </a:r>
            <a:r>
              <a:rPr lang="en-US"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Sovuqlayin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metallni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prokatlashda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shtamplashda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cho‘zishda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donalari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deformatsiyalanib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maydalanadi</a:t>
            </a:r>
            <a:r>
              <a:rPr lang="en-US" sz="2000" dirty="0">
                <a:latin typeface="Times New Roman" panose="02020603050405020304" pitchFamily="18" charset="0"/>
                <a:cs typeface="Times New Roman" panose="02020603050405020304" pitchFamily="18" charset="0"/>
              </a:rPr>
              <a:t>. Bu </a:t>
            </a:r>
            <a:r>
              <a:rPr lang="en-US" sz="2000" dirty="0" err="1">
                <a:latin typeface="Times New Roman" panose="02020603050405020304" pitchFamily="18" charset="0"/>
                <a:cs typeface="Times New Roman" panose="02020603050405020304" pitchFamily="18" charset="0"/>
              </a:rPr>
              <a:t>metallning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qattiqligini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oshiradi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plastikligini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kamaytirib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mo‘rt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qilib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qo‘yadi</a:t>
            </a:r>
            <a:r>
              <a:rPr lang="en-US"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Po’latni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kritik</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nuqtalardan</a:t>
            </a:r>
            <a:r>
              <a:rPr lang="en-US" sz="2000" i="1" dirty="0">
                <a:latin typeface="Times New Roman" panose="02020603050405020304" pitchFamily="18" charset="0"/>
                <a:cs typeface="Times New Roman" panose="02020603050405020304" pitchFamily="18" charset="0"/>
              </a:rPr>
              <a:t> 30-50°C </a:t>
            </a:r>
            <a:r>
              <a:rPr lang="en-US" sz="2000" i="1" dirty="0" err="1">
                <a:latin typeface="Times New Roman" panose="02020603050405020304" pitchFamily="18" charset="0"/>
                <a:cs typeface="Times New Roman" panose="02020603050405020304" pitchFamily="18" charset="0"/>
              </a:rPr>
              <a:t>temperaturagacha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ortiqroq</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qizdirib</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ushbu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temperaturada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ushlab</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turish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hamda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tinch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havoda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sovitishga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normallash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deyiladi</a:t>
            </a:r>
            <a:r>
              <a:rPr lang="en-US" sz="2000" i="1"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Po’latni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normallash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yumshatishga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qaraganda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qisqa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termik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ishlov</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berish-jarayoni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hisoblanadi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shuning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uchun</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unumlidir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Shuning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uchun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uglerodli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legirlangan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po’latlar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ko‘pincha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yumshatilmay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normallanadi</a:t>
            </a:r>
            <a:endParaRPr lang="ru-RU"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0900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3512" y="691364"/>
            <a:ext cx="11318488" cy="5632311"/>
          </a:xfrm>
          <a:prstGeom prst="rect">
            <a:avLst/>
          </a:prstGeom>
        </p:spPr>
        <p:txBody>
          <a:bodyPr wrap="square">
            <a:spAutoFit/>
          </a:bodyPr>
          <a:lstStyle/>
          <a:p>
            <a:r>
              <a:rPr lang="en-US" sz="2000" i="1" dirty="0" err="1">
                <a:latin typeface="Times New Roman" panose="02020603050405020304" pitchFamily="18" charset="0"/>
                <a:ea typeface="Calibri" panose="020F0502020204030204" pitchFamily="34" charset="0"/>
                <a:cs typeface="Times New Roman" panose="02020603050405020304" pitchFamily="18" charset="0"/>
              </a:rPr>
              <a:t>Po’latning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qattiqligi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mustahkamligi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elastikligini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oshirish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toblashdan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foydalaniladi</a:t>
            </a:r>
            <a:r>
              <a:rPr lang="en-US" sz="2000" dirty="0">
                <a:latin typeface="Times New Roman" panose="02020603050405020304" pitchFamily="18" charset="0"/>
                <a:ea typeface="Calibri" panose="020F0502020204030204" pitchFamily="34" charset="0"/>
                <a:cs typeface="Times New Roman" panose="02020603050405020304" pitchFamily="18" charset="0"/>
              </a:rPr>
              <a:t>. U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po’latni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faza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o‘zgarishlardan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yuqoriroq</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temperaturagacha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qizdirish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temperaturada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ushlab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so‘ngra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tez</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sovitishdan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iborat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Strukturaning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hosil</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bo’lishi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sovitilish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tezligiga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bog’liq</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Toblash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po‘latni</a:t>
            </a:r>
            <a:r>
              <a:rPr lang="en-US" sz="2000" dirty="0">
                <a:latin typeface="Times New Roman" panose="02020603050405020304" pitchFamily="18" charset="0"/>
                <a:ea typeface="Calibri" panose="020F0502020204030204" pitchFamily="34" charset="0"/>
                <a:cs typeface="Times New Roman" panose="02020603050405020304" pitchFamily="18" charset="0"/>
              </a:rPr>
              <a:t>   30-50°C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yuqoriroq</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temperaturagacha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qizdirib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ushbu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temperaturada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ushlab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turli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suyuqliklarda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suvda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moyda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tuz</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eritmalari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boshqalarda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tez</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sovitishdan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iborat</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000" dirty="0" smtClean="0">
              <a:latin typeface="Times New Roman" panose="02020603050405020304" pitchFamily="18" charset="0"/>
              <a:ea typeface="Calibri" panose="020F0502020204030204" pitchFamily="34" charset="0"/>
              <a:cs typeface="Times New Roman" panose="02020603050405020304" pitchFamily="18" charset="0"/>
            </a:endParaRPr>
          </a:p>
          <a:p>
            <a:r>
              <a:rPr lang="en-US" sz="2000" dirty="0" err="1">
                <a:latin typeface="Times New Roman" panose="02020603050405020304" pitchFamily="18" charset="0"/>
                <a:cs typeface="Times New Roman" panose="02020603050405020304" pitchFamily="18" charset="0"/>
              </a:rPr>
              <a:t>Legirlangan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po’latlar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moyda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toblanadi</a:t>
            </a:r>
            <a:r>
              <a:rPr lang="en-US"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Uglerod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qancha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po’lat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shuncha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yaxshi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toblanadi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Uglerod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miqdori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juda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kam</a:t>
            </a:r>
            <a:r>
              <a:rPr lang="en-US" sz="2000" dirty="0">
                <a:latin typeface="Times New Roman" panose="02020603050405020304" pitchFamily="18" charset="0"/>
                <a:cs typeface="Times New Roman" panose="02020603050405020304" pitchFamily="18" charset="0"/>
              </a:rPr>
              <a:t> (0,3%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po’latlar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toblanmaydi</a:t>
            </a:r>
            <a:r>
              <a:rPr lang="en-US"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Sovitish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usuliga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bitta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ikkita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muhitlarda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uzlukli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bosqichli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izotermik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toblash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xillari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Bitta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muhitda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toblash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oddiy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shakli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murakkab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bo’lmagan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buyumlarni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toblashda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qo’llaniladi</a:t>
            </a:r>
            <a:r>
              <a:rPr lang="en-US"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Uzlukli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toblashda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buyum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awal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bitta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muhitda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masalan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suvda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so‘ngra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moyda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havoda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sovitiladi</a:t>
            </a:r>
            <a:r>
              <a:rPr lang="en-US"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Bosqichli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toblashda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awal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tuzli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vannada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sovitiladi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so‘ngra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temperaturada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tutib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turiladi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havoda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sovitiladi</a:t>
            </a:r>
            <a:r>
              <a:rPr lang="en-US"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en-US" sz="2000" dirty="0" err="1">
                <a:latin typeface="Times New Roman" panose="02020603050405020304" pitchFamily="18" charset="0"/>
                <a:cs typeface="Times New Roman" panose="02020603050405020304" pitchFamily="18" charset="0"/>
              </a:rPr>
              <a:t>Kesimi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katta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bo’lmagan</a:t>
            </a:r>
            <a:r>
              <a:rPr lang="en-US" sz="2000" dirty="0">
                <a:latin typeface="Times New Roman" panose="02020603050405020304" pitchFamily="18" charset="0"/>
                <a:cs typeface="Times New Roman" panose="02020603050405020304" pitchFamily="18" charset="0"/>
              </a:rPr>
              <a:t> (8-10 mm) </a:t>
            </a:r>
            <a:r>
              <a:rPr lang="en-US" sz="2000" dirty="0" err="1">
                <a:latin typeface="Times New Roman" panose="02020603050405020304" pitchFamily="18" charset="0"/>
                <a:cs typeface="Times New Roman" panose="02020603050405020304" pitchFamily="18" charset="0"/>
              </a:rPr>
              <a:t>uglerodli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po’latdan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yasalgan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detallar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bosqichli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tarzda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toblanadi</a:t>
            </a:r>
            <a:r>
              <a:rPr lang="en-US"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r>
              <a:rPr lang="en-US" sz="2000" dirty="0" err="1">
                <a:latin typeface="Times New Roman" panose="02020603050405020304" pitchFamily="18" charset="0"/>
                <a:cs typeface="Times New Roman" panose="02020603050405020304" pitchFamily="18" charset="0"/>
              </a:rPr>
              <a:t>Izotermik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toblashning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afzalligi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shundan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iboratki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katta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qovushqoqlikka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erishiladi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darzlar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paydo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bo’lmaydi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tashlashlar</a:t>
            </a:r>
            <a:r>
              <a:rPr lang="en-US" sz="2000" dirty="0">
                <a:latin typeface="Times New Roman" panose="02020603050405020304" pitchFamily="18" charset="0"/>
                <a:cs typeface="Times New Roman" panose="02020603050405020304" pitchFamily="18" charset="0"/>
              </a:rPr>
              <a:t> minimal </a:t>
            </a:r>
            <a:r>
              <a:rPr lang="en-US" sz="2000" dirty="0" err="1">
                <a:latin typeface="Times New Roman" panose="02020603050405020304" pitchFamily="18" charset="0"/>
                <a:cs typeface="Times New Roman" panose="02020603050405020304" pitchFamily="18" charset="0"/>
              </a:rPr>
              <a:t>darajada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Murakkab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shaklli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buyumlar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izotermik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usulda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toblanadi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Toblashda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sovitish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usuli</a:t>
            </a:r>
            <a:r>
              <a:rPr lang="en-US" sz="2000" dirty="0">
                <a:latin typeface="Times New Roman" panose="02020603050405020304" pitchFamily="18" charset="0"/>
                <a:cs typeface="Times New Roman" panose="02020603050405020304" pitchFamily="18" charset="0"/>
              </a:rPr>
              <a:t> ham </a:t>
            </a:r>
            <a:r>
              <a:rPr lang="en-US" sz="2000" dirty="0" err="1">
                <a:latin typeface="Times New Roman" panose="02020603050405020304" pitchFamily="18" charset="0"/>
                <a:cs typeface="Times New Roman" panose="02020603050405020304" pitchFamily="18" charset="0"/>
              </a:rPr>
              <a:t>muhim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ahamiyatga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chunki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bunda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katta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ichki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kuchlanishlar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paydo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detalni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qiyshaytirishi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mumkin</a:t>
            </a:r>
            <a:r>
              <a:rPr lang="en-US"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5953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26634" y="452449"/>
            <a:ext cx="9768468" cy="5130507"/>
          </a:xfrm>
          <a:prstGeom prst="rect">
            <a:avLst/>
          </a:prstGeom>
        </p:spPr>
        <p:txBody>
          <a:bodyPr wrap="square">
            <a:spAutoFit/>
          </a:bodyPr>
          <a:lstStyle/>
          <a:p>
            <a:pPr>
              <a:lnSpc>
                <a:spcPct val="107000"/>
              </a:lnSpc>
              <a:spcAft>
                <a:spcPts val="0"/>
              </a:spcAft>
            </a:pPr>
            <a:r>
              <a:rPr lang="en-US" i="1" dirty="0" err="1">
                <a:latin typeface="Times New Roman" panose="02020603050405020304" pitchFamily="18" charset="0"/>
                <a:ea typeface="Calibri" panose="020F0502020204030204" pitchFamily="34" charset="0"/>
                <a:cs typeface="Times New Roman" panose="02020603050405020304" pitchFamily="18" charset="0"/>
              </a:rPr>
              <a:t>Bo‘shatish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termik</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ishlov</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berishning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yakunlovchi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operatsiyasi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bo’lib</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toblangan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po’latni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kritik</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nuqtadan</a:t>
            </a:r>
            <a:r>
              <a:rPr lang="en-US" dirty="0">
                <a:latin typeface="Times New Roman" panose="02020603050405020304" pitchFamily="18" charset="0"/>
                <a:ea typeface="Calibri" panose="020F0502020204030204" pitchFamily="34" charset="0"/>
                <a:cs typeface="Times New Roman" panose="02020603050405020304" pitchFamily="18" charset="0"/>
              </a:rPr>
              <a:t>  past </a:t>
            </a:r>
            <a:r>
              <a:rPr lang="en-US" dirty="0" err="1">
                <a:latin typeface="Times New Roman" panose="02020603050405020304" pitchFamily="18" charset="0"/>
                <a:ea typeface="Calibri" panose="020F0502020204030204" pitchFamily="34" charset="0"/>
                <a:cs typeface="Times New Roman" panose="02020603050405020304" pitchFamily="18" charset="0"/>
              </a:rPr>
              <a:t>temperaturagacha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qizdirish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shu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temperaturada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ushlab</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turish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hamda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sekin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yoki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tez</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sovitishdan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iborat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Bo‘shatishdan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maqsad</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po’latdagi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kuchlanishni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ketkazish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yoki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yuqotish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hamda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qovushqoqligini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oshirib</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qattiqqligini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kamaytirishdan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iborat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Bo‘shatish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uchun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po‘lat</a:t>
            </a:r>
            <a:r>
              <a:rPr lang="en-US" dirty="0">
                <a:latin typeface="Times New Roman" panose="02020603050405020304" pitchFamily="18" charset="0"/>
                <a:ea typeface="Calibri" panose="020F0502020204030204" pitchFamily="34" charset="0"/>
                <a:cs typeface="Times New Roman" panose="02020603050405020304" pitchFamily="18" charset="0"/>
              </a:rPr>
              <a:t> 150~600°C </a:t>
            </a:r>
            <a:r>
              <a:rPr lang="en-US" dirty="0" err="1">
                <a:latin typeface="Times New Roman" panose="02020603050405020304" pitchFamily="18" charset="0"/>
                <a:ea typeface="Calibri" panose="020F0502020204030204" pitchFamily="34" charset="0"/>
                <a:cs typeface="Times New Roman" panose="02020603050405020304" pitchFamily="18" charset="0"/>
              </a:rPr>
              <a:t>temperaturagacha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qizdiriladi</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Qizdirish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temperaturasiga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ko‘ra</a:t>
            </a:r>
            <a:r>
              <a:rPr lang="en-US" dirty="0">
                <a:latin typeface="Times New Roman" panose="02020603050405020304" pitchFamily="18" charset="0"/>
                <a:ea typeface="Calibri" panose="020F0502020204030204" pitchFamily="34" charset="0"/>
                <a:cs typeface="Times New Roman" panose="02020603050405020304" pitchFamily="18" charset="0"/>
              </a:rPr>
              <a:t> past, </a:t>
            </a:r>
            <a:r>
              <a:rPr lang="en-US" dirty="0" err="1">
                <a:latin typeface="Times New Roman" panose="02020603050405020304" pitchFamily="18" charset="0"/>
                <a:ea typeface="Calibri" panose="020F0502020204030204" pitchFamily="34" charset="0"/>
                <a:cs typeface="Times New Roman" panose="02020603050405020304" pitchFamily="18" charset="0"/>
              </a:rPr>
              <a:t>o'rtacha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yuqori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temperaturada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bo‘shatish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xillari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bo’ladi</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Past </a:t>
            </a:r>
            <a:r>
              <a:rPr lang="en-US" i="1" dirty="0" err="1">
                <a:latin typeface="Times New Roman" panose="02020603050405020304" pitchFamily="18" charset="0"/>
                <a:ea typeface="Calibri" panose="020F0502020204030204" pitchFamily="34" charset="0"/>
                <a:cs typeface="Times New Roman" panose="02020603050405020304" pitchFamily="18" charset="0"/>
              </a:rPr>
              <a:t>temperaturada</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bo‘shatishd</a:t>
            </a:r>
            <a:r>
              <a:rPr lang="en-US" dirty="0" err="1">
                <a:latin typeface="Times New Roman" panose="02020603050405020304" pitchFamily="18" charset="0"/>
                <a:ea typeface="Calibri" panose="020F0502020204030204" pitchFamily="34" charset="0"/>
                <a:cs typeface="Times New Roman" panose="02020603050405020304" pitchFamily="18" charset="0"/>
              </a:rPr>
              <a:t>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toblangan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po’lat</a:t>
            </a:r>
            <a:r>
              <a:rPr lang="en-US" dirty="0">
                <a:latin typeface="Times New Roman" panose="02020603050405020304" pitchFamily="18" charset="0"/>
                <a:ea typeface="Calibri" panose="020F0502020204030204" pitchFamily="34" charset="0"/>
                <a:cs typeface="Times New Roman" panose="02020603050405020304" pitchFamily="18" charset="0"/>
              </a:rPr>
              <a:t> 150-250°C </a:t>
            </a:r>
            <a:r>
              <a:rPr lang="en-US" dirty="0" err="1">
                <a:latin typeface="Times New Roman" panose="02020603050405020304" pitchFamily="18" charset="0"/>
                <a:ea typeface="Calibri" panose="020F0502020204030204" pitchFamily="34" charset="0"/>
                <a:cs typeface="Times New Roman" panose="02020603050405020304" pitchFamily="18" charset="0"/>
              </a:rPr>
              <a:t>gacha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qizdiriladi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Ma’lum</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vaqt</a:t>
            </a:r>
            <a:r>
              <a:rPr lang="en-US" dirty="0">
                <a:latin typeface="Times New Roman" panose="02020603050405020304" pitchFamily="18" charset="0"/>
                <a:ea typeface="Calibri" panose="020F0502020204030204" pitchFamily="34" charset="0"/>
                <a:cs typeface="Times New Roman" panose="02020603050405020304" pitchFamily="18" charset="0"/>
              </a:rPr>
              <a:t> (1-3 </a:t>
            </a:r>
            <a:r>
              <a:rPr lang="en-US" dirty="0" err="1">
                <a:latin typeface="Times New Roman" panose="02020603050405020304" pitchFamily="18" charset="0"/>
                <a:ea typeface="Calibri" panose="020F0502020204030204" pitchFamily="34" charset="0"/>
                <a:cs typeface="Times New Roman" panose="02020603050405020304" pitchFamily="18" charset="0"/>
              </a:rPr>
              <a:t>soat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ushbu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temperaturada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tutib</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turilganda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detal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bo‘shatilgan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martensit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strukturasini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oladi</a:t>
            </a:r>
            <a:r>
              <a:rPr lang="en-US" dirty="0">
                <a:latin typeface="Times New Roman" panose="02020603050405020304" pitchFamily="18" charset="0"/>
                <a:ea typeface="Calibri" panose="020F0502020204030204" pitchFamily="34" charset="0"/>
                <a:cs typeface="Times New Roman" panose="02020603050405020304" pitchFamily="18" charset="0"/>
              </a:rPr>
              <a:t>. Past </a:t>
            </a:r>
            <a:r>
              <a:rPr lang="en-US" dirty="0" err="1">
                <a:latin typeface="Times New Roman" panose="02020603050405020304" pitchFamily="18" charset="0"/>
                <a:ea typeface="Calibri" panose="020F0502020204030204" pitchFamily="34" charset="0"/>
                <a:cs typeface="Times New Roman" panose="02020603050405020304" pitchFamily="18" charset="0"/>
              </a:rPr>
              <a:t>temperaturada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bo‘shatilganda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toblashda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yuzaga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kelgan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kuchlanishlar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yo‘qotiladi</a:t>
            </a:r>
            <a:r>
              <a:rPr lang="en-US" dirty="0">
                <a:latin typeface="Times New Roman" panose="02020603050405020304" pitchFamily="18" charset="0"/>
                <a:ea typeface="Calibri" panose="020F0502020204030204" pitchFamily="34" charset="0"/>
                <a:cs typeface="Times New Roman" panose="02020603050405020304" pitchFamily="18" charset="0"/>
              </a:rPr>
              <a:t>.  past </a:t>
            </a:r>
            <a:r>
              <a:rPr lang="en-US" dirty="0" err="1">
                <a:latin typeface="Times New Roman" panose="02020603050405020304" pitchFamily="18" charset="0"/>
                <a:ea typeface="Calibri" panose="020F0502020204030204" pitchFamily="34" charset="0"/>
                <a:cs typeface="Times New Roman" panose="02020603050405020304" pitchFamily="18" charset="0"/>
              </a:rPr>
              <a:t>temperaturada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bo‘shatilgandan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so'ng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qattiqligi</a:t>
            </a:r>
            <a:r>
              <a:rPr lang="en-US" dirty="0">
                <a:latin typeface="Times New Roman" panose="02020603050405020304" pitchFamily="18" charset="0"/>
                <a:ea typeface="Calibri" panose="020F0502020204030204" pitchFamily="34" charset="0"/>
                <a:cs typeface="Times New Roman" panose="02020603050405020304" pitchFamily="18" charset="0"/>
              </a:rPr>
              <a:t> 2-3 </a:t>
            </a:r>
            <a:r>
              <a:rPr lang="en-US" dirty="0" err="1">
                <a:latin typeface="Times New Roman" panose="02020603050405020304" pitchFamily="18" charset="0"/>
                <a:ea typeface="Calibri" panose="020F0502020204030204" pitchFamily="34" charset="0"/>
                <a:cs typeface="Times New Roman" panose="02020603050405020304" pitchFamily="18" charset="0"/>
              </a:rPr>
              <a:t>birlikka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ortishi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mumkin</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Toblangan</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po‘latni</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o‘rtacha</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temperaturada</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bo‘shatish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uchun</a:t>
            </a:r>
            <a:r>
              <a:rPr lang="en-US" dirty="0">
                <a:latin typeface="Times New Roman" panose="02020603050405020304" pitchFamily="18" charset="0"/>
                <a:ea typeface="Calibri" panose="020F0502020204030204" pitchFamily="34" charset="0"/>
                <a:cs typeface="Times New Roman" panose="02020603050405020304" pitchFamily="18" charset="0"/>
              </a:rPr>
              <a:t> 350- 450°C </a:t>
            </a:r>
            <a:r>
              <a:rPr lang="en-US" dirty="0" err="1">
                <a:latin typeface="Times New Roman" panose="02020603050405020304" pitchFamily="18" charset="0"/>
                <a:ea typeface="Calibri" panose="020F0502020204030204" pitchFamily="34" charset="0"/>
                <a:cs typeface="Times New Roman" panose="02020603050405020304" pitchFamily="18" charset="0"/>
              </a:rPr>
              <a:t>temperaturagacha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qizdiriladi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Bunday</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bo‘shatishdan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so‘ng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buyumlarning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elastikligi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yaxshi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qovushqoqligi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yetarli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darajada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bo‘lishi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bilan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birga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qattiqligi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mustahkamligi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nisbatan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katta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bo‘ladi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Shuning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uchun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prujina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ressorlar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o‘rtacha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temperaturalarda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bo‘shatiladi</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i="1" dirty="0" err="1">
                <a:latin typeface="Times New Roman" panose="02020603050405020304" pitchFamily="18" charset="0"/>
                <a:ea typeface="Calibri" panose="020F0502020204030204" pitchFamily="34" charset="0"/>
                <a:cs typeface="Times New Roman" panose="02020603050405020304" pitchFamily="18" charset="0"/>
              </a:rPr>
              <a:t>Yuqori</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temperaturada</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bo‘shatishda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toblangan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buyumlar</a:t>
            </a:r>
            <a:r>
              <a:rPr lang="en-US" dirty="0">
                <a:latin typeface="Times New Roman" panose="02020603050405020304" pitchFamily="18" charset="0"/>
                <a:ea typeface="Calibri" panose="020F0502020204030204" pitchFamily="34" charset="0"/>
                <a:cs typeface="Times New Roman" panose="02020603050405020304" pitchFamily="18" charset="0"/>
              </a:rPr>
              <a:t> 450-650°C </a:t>
            </a:r>
            <a:r>
              <a:rPr lang="en-US" dirty="0" err="1">
                <a:latin typeface="Times New Roman" panose="02020603050405020304" pitchFamily="18" charset="0"/>
                <a:ea typeface="Calibri" panose="020F0502020204030204" pitchFamily="34" charset="0"/>
                <a:cs typeface="Times New Roman" panose="02020603050405020304" pitchFamily="18" charset="0"/>
              </a:rPr>
              <a:t>gacha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qizdiriladi</a:t>
            </a:r>
            <a:r>
              <a:rPr lang="en-US" dirty="0">
                <a:latin typeface="Times New Roman" panose="02020603050405020304" pitchFamily="18" charset="0"/>
                <a:ea typeface="Calibri" panose="020F0502020204030204" pitchFamily="34" charset="0"/>
                <a:cs typeface="Times New Roman" panose="02020603050405020304" pitchFamily="18" charset="0"/>
              </a:rPr>
              <a:t>. Bu </a:t>
            </a:r>
            <a:r>
              <a:rPr lang="en-US" dirty="0" err="1">
                <a:latin typeface="Times New Roman" panose="02020603050405020304" pitchFamily="18" charset="0"/>
                <a:ea typeface="Calibri" panose="020F0502020204030204" pitchFamily="34" charset="0"/>
                <a:cs typeface="Times New Roman" panose="02020603050405020304" pitchFamily="18" charset="0"/>
              </a:rPr>
              <a:t>zarbiy</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qovushqoqlikni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keskin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oshiradi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Shuning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uchun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foydalanayotgan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paytda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zarbiy</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kuchlar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tushadigan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mashina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detallari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yuqori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temperaturalarda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bo‘shatiladi</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1743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26634" y="811549"/>
            <a:ext cx="9824225" cy="4658263"/>
          </a:xfrm>
          <a:prstGeom prst="rect">
            <a:avLst/>
          </a:prstGeom>
        </p:spPr>
        <p:txBody>
          <a:bodyPr wrap="square">
            <a:spAutoFit/>
          </a:bodyPr>
          <a:lstStyle/>
          <a:p>
            <a:pPr marL="73025" marR="24130" indent="196215" algn="just">
              <a:lnSpc>
                <a:spcPct val="101000"/>
              </a:lnSpc>
              <a:spcAft>
                <a:spcPts val="0"/>
              </a:spcAft>
            </a:pPr>
            <a:r>
              <a:rPr lang="en-US" b="1" dirty="0" err="1">
                <a:latin typeface="Times New Roman" panose="02020603050405020304" pitchFamily="18" charset="0"/>
                <a:ea typeface="Times New Roman" panose="02020603050405020304" pitchFamily="18" charset="0"/>
              </a:rPr>
              <a:t>Konstruksion</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po'latlar</a:t>
            </a:r>
            <a:r>
              <a:rPr lang="en-US" b="1"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deb, </a:t>
            </a:r>
            <a:r>
              <a:rPr lang="en-US" dirty="0" err="1">
                <a:latin typeface="Times New Roman" panose="02020603050405020304" pitchFamily="18" charset="0"/>
                <a:ea typeface="Times New Roman" panose="02020603050405020304" pitchFamily="18" charset="0"/>
              </a:rPr>
              <a:t>mashina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detallari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priborlar</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qurilish</a:t>
            </a:r>
            <a:r>
              <a:rPr lang="en-US" spc="-26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konstruksiyalari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tayyorlashda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ishlatiladigan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po'latlarga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aytiladi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Konstruksion</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po'latlarga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maxsus</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xossaga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ega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bo'lgan</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po'latlar</a:t>
            </a:r>
            <a:r>
              <a:rPr lang="en-US" dirty="0">
                <a:latin typeface="Times New Roman" panose="02020603050405020304" pitchFamily="18" charset="0"/>
                <a:ea typeface="Times New Roman" panose="02020603050405020304" pitchFamily="18" charset="0"/>
              </a:rPr>
              <a:t> ham, </a:t>
            </a:r>
            <a:r>
              <a:rPr lang="en-US" dirty="0" err="1">
                <a:latin typeface="Times New Roman" panose="02020603050405020304" pitchFamily="18" charset="0"/>
                <a:ea typeface="Times New Roman" panose="02020603050405020304" pitchFamily="18" charset="0"/>
              </a:rPr>
              <a:t>ya'ni</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yeyilishga</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chidamli</a:t>
            </a:r>
            <a:r>
              <a:rPr lang="en-US" dirty="0">
                <a:latin typeface="Times New Roman" panose="02020603050405020304" pitchFamily="18" charset="0"/>
                <a:ea typeface="Times New Roman" panose="02020603050405020304" pitchFamily="18" charset="0"/>
              </a:rPr>
              <a:t>,</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prujinali</a:t>
            </a:r>
            <a:r>
              <a:rPr lang="en-US" dirty="0">
                <a:latin typeface="Times New Roman" panose="02020603050405020304" pitchFamily="18" charset="0"/>
                <a:ea typeface="Times New Roman" panose="02020603050405020304" pitchFamily="18" charset="0"/>
              </a:rPr>
              <a:t>,</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korroziyagabardosh</a:t>
            </a:r>
            <a:r>
              <a:rPr lang="en-US" dirty="0">
                <a:latin typeface="Times New Roman" panose="02020603050405020304" pitchFamily="18" charset="0"/>
                <a:ea typeface="Times New Roman" panose="02020603050405020304" pitchFamily="18" charset="0"/>
              </a:rPr>
              <a:t>,</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issiqqabardosh</a:t>
            </a:r>
            <a:r>
              <a:rPr lang="en-US" dirty="0">
                <a:latin typeface="Times New Roman" panose="02020603050405020304" pitchFamily="18" charset="0"/>
                <a:ea typeface="Times New Roman" panose="02020603050405020304" pitchFamily="18" charset="0"/>
              </a:rPr>
              <a:t>,</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issiqqa</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chidamli</a:t>
            </a:r>
            <a:r>
              <a:rPr lang="en-US" spc="11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po'latlar</a:t>
            </a:r>
            <a:r>
              <a:rPr lang="en-US" spc="60"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ham</a:t>
            </a:r>
            <a:r>
              <a:rPr lang="en-US" spc="30"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kiradi</a:t>
            </a:r>
            <a:r>
              <a:rPr lang="en-US" dirty="0">
                <a:latin typeface="Times New Roman" panose="02020603050405020304" pitchFamily="18" charset="0"/>
                <a:ea typeface="Times New Roman" panose="02020603050405020304" pitchFamily="18" charset="0"/>
              </a:rPr>
              <a:t>.</a:t>
            </a:r>
            <a:endParaRPr lang="ru-RU" sz="1200" dirty="0">
              <a:latin typeface="Times New Roman" panose="02020603050405020304" pitchFamily="18" charset="0"/>
              <a:ea typeface="Times New Roman" panose="02020603050405020304" pitchFamily="18" charset="0"/>
            </a:endParaRPr>
          </a:p>
          <a:p>
            <a:pPr marL="69215" marR="31750" indent="198755" algn="just">
              <a:lnSpc>
                <a:spcPct val="101000"/>
              </a:lnSpc>
              <a:spcAft>
                <a:spcPts val="0"/>
              </a:spcAft>
            </a:pPr>
            <a:r>
              <a:rPr lang="en-US" b="1" dirty="0" err="1">
                <a:latin typeface="Times New Roman" panose="02020603050405020304" pitchFamily="18" charset="0"/>
                <a:ea typeface="Times New Roman" panose="02020603050405020304" pitchFamily="18" charset="0"/>
              </a:rPr>
              <a:t>Asbobsozlik</a:t>
            </a:r>
            <a:r>
              <a:rPr lang="en-US" b="1" spc="5"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po'latlar</a:t>
            </a:r>
            <a:r>
              <a:rPr lang="en-US" b="1" spc="5"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deb,</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turli</a:t>
            </a:r>
            <a:r>
              <a:rPr lang="en-US" spc="5"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xii</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asboblar</a:t>
            </a:r>
            <a:r>
              <a:rPr lang="en-US" spc="5"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a:t>
            </a:r>
            <a:r>
              <a:rPr lang="en-US" dirty="0" err="1">
                <a:latin typeface="Times New Roman" panose="02020603050405020304" pitchFamily="18" charset="0"/>
                <a:ea typeface="Times New Roman" panose="02020603050405020304" pitchFamily="18" charset="0"/>
              </a:rPr>
              <a:t>kesish</a:t>
            </a:r>
            <a:r>
              <a:rPr lang="en-US" dirty="0">
                <a:latin typeface="Times New Roman" panose="02020603050405020304" pitchFamily="18" charset="0"/>
                <a:ea typeface="Times New Roman" panose="02020603050405020304" pitchFamily="18" charset="0"/>
              </a:rPr>
              <a:t>,</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o'lchash</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asboblar</a:t>
            </a:r>
            <a:r>
              <a:rPr lang="en-US" dirty="0">
                <a:latin typeface="Times New Roman" panose="02020603050405020304" pitchFamily="18" charset="0"/>
                <a:ea typeface="Times New Roman" panose="02020603050405020304" pitchFamily="18" charset="0"/>
              </a:rPr>
              <a:t>,</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shtamplar</a:t>
            </a:r>
            <a:r>
              <a:rPr lang="en-US" dirty="0">
                <a:latin typeface="Times New Roman" panose="02020603050405020304" pitchFamily="18" charset="0"/>
                <a:ea typeface="Times New Roman" panose="02020603050405020304" pitchFamily="18" charset="0"/>
              </a:rPr>
              <a:t>)</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tayyorlashda</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ishlatiladigan</a:t>
            </a:r>
            <a:r>
              <a:rPr lang="en-US" dirty="0">
                <a:latin typeface="Times New Roman" panose="02020603050405020304" pitchFamily="18" charset="0"/>
                <a:ea typeface="Times New Roman" panose="02020603050405020304" pitchFamily="18" charset="0"/>
              </a:rPr>
              <a:t>,</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yuqori</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qattiqlikka</a:t>
            </a:r>
            <a:r>
              <a:rPr lang="en-US" spc="5"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(60-65 HRC), </a:t>
            </a:r>
            <a:r>
              <a:rPr lang="en-US" dirty="0" err="1">
                <a:latin typeface="Times New Roman" panose="02020603050405020304" pitchFamily="18" charset="0"/>
                <a:ea typeface="Times New Roman" panose="02020603050405020304" pitchFamily="18" charset="0"/>
              </a:rPr>
              <a:t>chidamlilikka</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yeyilishga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chidamlilikka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ega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bo'lgan</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uglerodli</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asbobsozlik</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po'latlarga</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aytiladi</a:t>
            </a:r>
            <a:r>
              <a:rPr lang="en-US" dirty="0">
                <a:latin typeface="Times New Roman" panose="02020603050405020304" pitchFamily="18" charset="0"/>
                <a:ea typeface="Times New Roman" panose="02020603050405020304" pitchFamily="18" charset="0"/>
              </a:rPr>
              <a:t>.</a:t>
            </a:r>
            <a:r>
              <a:rPr lang="en-US" spc="5" dirty="0">
                <a:latin typeface="Times New Roman" panose="02020603050405020304" pitchFamily="18" charset="0"/>
                <a:ea typeface="Times New Roman" panose="02020603050405020304" pitchFamily="18" charset="0"/>
              </a:rPr>
              <a:t> </a:t>
            </a:r>
            <a:endParaRPr lang="ru-RU" sz="1200" dirty="0">
              <a:latin typeface="Times New Roman" panose="02020603050405020304" pitchFamily="18" charset="0"/>
              <a:ea typeface="Times New Roman" panose="02020603050405020304" pitchFamily="18" charset="0"/>
            </a:endParaRPr>
          </a:p>
          <a:p>
            <a:pPr marL="73660" marR="27940" indent="193040" algn="just">
              <a:lnSpc>
                <a:spcPct val="101000"/>
              </a:lnSpc>
              <a:spcAft>
                <a:spcPts val="0"/>
              </a:spcAft>
            </a:pPr>
            <a:r>
              <a:rPr lang="en-US" b="1" dirty="0" err="1">
                <a:latin typeface="Times New Roman" panose="02020603050405020304" pitchFamily="18" charset="0"/>
                <a:ea typeface="Times New Roman" panose="02020603050405020304" pitchFamily="18" charset="0"/>
              </a:rPr>
              <a:t>Maxsus</a:t>
            </a:r>
            <a:r>
              <a:rPr lang="en-US" b="1" spc="5"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po'latlarga</a:t>
            </a:r>
            <a:r>
              <a:rPr lang="en-US" b="1"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issiqqa</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chidamli</a:t>
            </a:r>
            <a:r>
              <a:rPr lang="en-US" dirty="0">
                <a:latin typeface="Times New Roman" panose="02020603050405020304" pitchFamily="18" charset="0"/>
                <a:ea typeface="Times New Roman" panose="02020603050405020304" pitchFamily="18" charset="0"/>
              </a:rPr>
              <a:t>,</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issiqqabardosh</a:t>
            </a:r>
            <a:r>
              <a:rPr lang="en-US" dirty="0">
                <a:latin typeface="Times New Roman" panose="02020603050405020304" pitchFamily="18" charset="0"/>
                <a:ea typeface="Times New Roman" panose="02020603050405020304" pitchFamily="18" charset="0"/>
              </a:rPr>
              <a:t>,</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zanglamas</a:t>
            </a:r>
            <a:r>
              <a:rPr lang="en-US" dirty="0">
                <a:solidFill>
                  <a:srgbClr val="1C1C1C"/>
                </a:solidFill>
                <a:latin typeface="Times New Roman" panose="02020603050405020304" pitchFamily="18" charset="0"/>
                <a:ea typeface="Times New Roman" panose="02020603050405020304" pitchFamily="18" charset="0"/>
              </a:rPr>
              <a:t>,</a:t>
            </a:r>
            <a:r>
              <a:rPr lang="en-US" spc="5" dirty="0">
                <a:solidFill>
                  <a:srgbClr val="1C1C1C"/>
                </a:solidFill>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yeyilishga</a:t>
            </a:r>
            <a:r>
              <a:rPr lang="en-US" spc="4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chidamli</a:t>
            </a:r>
            <a:r>
              <a:rPr lang="en-US" spc="10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po'latlar</a:t>
            </a:r>
            <a:r>
              <a:rPr lang="en-US" spc="10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kiradi</a:t>
            </a:r>
            <a:r>
              <a:rPr lang="en-US" dirty="0">
                <a:latin typeface="Times New Roman" panose="02020603050405020304" pitchFamily="18" charset="0"/>
                <a:ea typeface="Times New Roman" panose="02020603050405020304" pitchFamily="18" charset="0"/>
              </a:rPr>
              <a:t>.</a:t>
            </a:r>
            <a:endParaRPr lang="ru-RU" sz="1200" dirty="0">
              <a:latin typeface="Times New Roman" panose="02020603050405020304" pitchFamily="18" charset="0"/>
              <a:ea typeface="Times New Roman" panose="02020603050405020304" pitchFamily="18" charset="0"/>
            </a:endParaRPr>
          </a:p>
          <a:p>
            <a:pPr marL="72390" marR="33020" indent="191770" algn="just">
              <a:spcAft>
                <a:spcPts val="0"/>
              </a:spcAft>
            </a:pPr>
            <a:r>
              <a:rPr lang="en-US" dirty="0" err="1">
                <a:latin typeface="Times New Roman" panose="02020603050405020304" pitchFamily="18" charset="0"/>
                <a:ea typeface="Times New Roman" panose="02020603050405020304" pitchFamily="18" charset="0"/>
              </a:rPr>
              <a:t>Sifatiga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ko'ra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po'latlar</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oddiy</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sifatli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yuqori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sifatli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sifatli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xillarga</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bo'linadi</a:t>
            </a:r>
            <a:r>
              <a:rPr lang="en-US" dirty="0">
                <a:latin typeface="Times New Roman" panose="02020603050405020304" pitchFamily="18" charset="0"/>
                <a:ea typeface="Times New Roman" panose="02020603050405020304" pitchFamily="18" charset="0"/>
              </a:rPr>
              <a:t>. Po' </a:t>
            </a:r>
            <a:r>
              <a:rPr lang="en-US" dirty="0" err="1">
                <a:latin typeface="Times New Roman" panose="02020603050405020304" pitchFamily="18" charset="0"/>
                <a:ea typeface="Times New Roman" panose="02020603050405020304" pitchFamily="18" charset="0"/>
              </a:rPr>
              <a:t>latning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sifati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deyilganda</a:t>
            </a:r>
            <a:r>
              <a:rPr lang="en-US" dirty="0">
                <a:latin typeface="Times New Roman" panose="02020603050405020304" pitchFamily="18" charset="0"/>
                <a:ea typeface="Times New Roman" panose="02020603050405020304" pitchFamily="18" charset="0"/>
              </a:rPr>
              <a:t>, u </a:t>
            </a:r>
            <a:r>
              <a:rPr lang="en-US" dirty="0" err="1">
                <a:latin typeface="Times New Roman" panose="02020603050405020304" pitchFamily="18" charset="0"/>
                <a:ea typeface="Times New Roman" panose="02020603050405020304" pitchFamily="18" charset="0"/>
              </a:rPr>
              <a:t>chiqariladigan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metallurgiya</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jarayoni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bilan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belgilanadigan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xossalari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yig'indisi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tushuniladi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Po'latlarning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sifatini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aniqlashda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zararli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aralashmalar</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normasi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oltingugmi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fosfor</a:t>
            </a:r>
            <a:r>
              <a:rPr lang="en-US" dirty="0">
                <a:latin typeface="Times New Roman" panose="02020603050405020304" pitchFamily="18" charset="0"/>
                <a:ea typeface="Times New Roman" panose="02020603050405020304" pitchFamily="18" charset="0"/>
              </a:rPr>
              <a:t> </a:t>
            </a:r>
            <a:r>
              <a:rPr lang="en-US" spc="-26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hamda</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gazlar</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asosiy</a:t>
            </a:r>
            <a:r>
              <a:rPr lang="en-US" spc="80"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ko'rsatkich</a:t>
            </a:r>
            <a:r>
              <a:rPr lang="en-US" spc="120"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hisoblanadi</a:t>
            </a:r>
            <a:r>
              <a:rPr lang="en-US" dirty="0">
                <a:latin typeface="Times New Roman" panose="02020603050405020304" pitchFamily="18" charset="0"/>
                <a:ea typeface="Times New Roman" panose="02020603050405020304" pitchFamily="18" charset="0"/>
              </a:rPr>
              <a:t>.</a:t>
            </a:r>
            <a:endParaRPr lang="ru-RU" sz="1200" dirty="0">
              <a:latin typeface="Times New Roman" panose="02020603050405020304" pitchFamily="18" charset="0"/>
              <a:ea typeface="Times New Roman" panose="02020603050405020304" pitchFamily="18" charset="0"/>
            </a:endParaRPr>
          </a:p>
          <a:p>
            <a:pPr marL="64135" marR="678815" indent="194945" algn="just">
              <a:spcBef>
                <a:spcPts val="745"/>
              </a:spcBef>
              <a:spcAft>
                <a:spcPts val="0"/>
              </a:spcAft>
            </a:pPr>
            <a:r>
              <a:rPr lang="en-US" dirty="0" err="1">
                <a:latin typeface="Times New Roman" panose="02020603050405020304" pitchFamily="18" charset="0"/>
                <a:ea typeface="Times New Roman" panose="02020603050405020304" pitchFamily="18" charset="0"/>
              </a:rPr>
              <a:t>Oddiy</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sifatli</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po</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latlarda</a:t>
            </a:r>
            <a:r>
              <a:rPr lang="en-US" spc="5"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0,06% </a:t>
            </a:r>
            <a:r>
              <a:rPr lang="en-US" dirty="0" err="1">
                <a:latin typeface="Times New Roman" panose="02020603050405020304" pitchFamily="18" charset="0"/>
                <a:ea typeface="Times New Roman" panose="02020603050405020304" pitchFamily="18" charset="0"/>
              </a:rPr>
              <a:t>gacha</a:t>
            </a:r>
            <a:r>
              <a:rPr lang="en-US" spc="5"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S </a:t>
            </a:r>
            <a:r>
              <a:rPr lang="en-US" dirty="0" err="1">
                <a:latin typeface="Times New Roman" panose="02020603050405020304" pitchFamily="18" charset="0"/>
                <a:ea typeface="Times New Roman" panose="02020603050405020304" pitchFamily="18" charset="0"/>
              </a:rPr>
              <a:t>va</a:t>
            </a:r>
            <a:r>
              <a:rPr lang="en-US" dirty="0">
                <a:latin typeface="Times New Roman" panose="02020603050405020304" pitchFamily="18" charset="0"/>
                <a:ea typeface="Times New Roman" panose="02020603050405020304" pitchFamily="18" charset="0"/>
              </a:rPr>
              <a:t> 0,07% </a:t>
            </a:r>
            <a:r>
              <a:rPr lang="en-US" dirty="0" err="1">
                <a:latin typeface="Times New Roman" panose="02020603050405020304" pitchFamily="18" charset="0"/>
                <a:ea typeface="Times New Roman" panose="02020603050405020304" pitchFamily="18" charset="0"/>
              </a:rPr>
              <a:t>gacha</a:t>
            </a:r>
            <a:r>
              <a:rPr lang="en-US" spc="5"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P, </a:t>
            </a:r>
            <a:r>
              <a:rPr lang="en-US" dirty="0" err="1">
                <a:latin typeface="Times New Roman" panose="02020603050405020304" pitchFamily="18" charset="0"/>
                <a:ea typeface="Times New Roman" panose="02020603050405020304" pitchFamily="18" charset="0"/>
              </a:rPr>
              <a:t>sifatli</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po'latlarda</a:t>
            </a:r>
            <a:r>
              <a:rPr lang="en-US" dirty="0">
                <a:latin typeface="Times New Roman" panose="02020603050405020304" pitchFamily="18" charset="0"/>
                <a:ea typeface="Times New Roman" panose="02020603050405020304" pitchFamily="18" charset="0"/>
              </a:rPr>
              <a:t> 0,035% </a:t>
            </a:r>
            <a:r>
              <a:rPr lang="en-US" dirty="0" err="1">
                <a:latin typeface="Times New Roman" panose="02020603050405020304" pitchFamily="18" charset="0"/>
                <a:ea typeface="Times New Roman" panose="02020603050405020304" pitchFamily="18" charset="0"/>
              </a:rPr>
              <a:t>gacha</a:t>
            </a:r>
            <a:r>
              <a:rPr lang="en-US" dirty="0">
                <a:latin typeface="Times New Roman" panose="02020603050405020304" pitchFamily="18" charset="0"/>
                <a:ea typeface="Times New Roman" panose="02020603050405020304" pitchFamily="18" charset="0"/>
              </a:rPr>
              <a:t> S </a:t>
            </a:r>
            <a:r>
              <a:rPr lang="en-US" dirty="0" err="1">
                <a:latin typeface="Times New Roman" panose="02020603050405020304" pitchFamily="18" charset="0"/>
                <a:ea typeface="Times New Roman" panose="02020603050405020304" pitchFamily="18" charset="0"/>
              </a:rPr>
              <a:t>va</a:t>
            </a:r>
            <a:r>
              <a:rPr lang="en-US" dirty="0">
                <a:latin typeface="Times New Roman" panose="02020603050405020304" pitchFamily="18" charset="0"/>
                <a:ea typeface="Times New Roman" panose="02020603050405020304" pitchFamily="18" charset="0"/>
              </a:rPr>
              <a:t> 0,035% </a:t>
            </a:r>
            <a:r>
              <a:rPr lang="en-US" dirty="0" err="1">
                <a:latin typeface="Times New Roman" panose="02020603050405020304" pitchFamily="18" charset="0"/>
                <a:ea typeface="Times New Roman" panose="02020603050405020304" pitchFamily="18" charset="0"/>
              </a:rPr>
              <a:t>gacha</a:t>
            </a:r>
            <a:r>
              <a:rPr lang="en-US" dirty="0">
                <a:latin typeface="Times New Roman" panose="02020603050405020304" pitchFamily="18" charset="0"/>
                <a:ea typeface="Times New Roman" panose="02020603050405020304" pitchFamily="18" charset="0"/>
              </a:rPr>
              <a:t> P, </a:t>
            </a:r>
            <a:r>
              <a:rPr lang="en-US" dirty="0" err="1">
                <a:latin typeface="Times New Roman" panose="02020603050405020304" pitchFamily="18" charset="0"/>
                <a:ea typeface="Times New Roman" panose="02020603050405020304" pitchFamily="18" charset="0"/>
              </a:rPr>
              <a:t>juda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sifatli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po'latlarda</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esa</a:t>
            </a:r>
            <a:r>
              <a:rPr lang="en-US" spc="-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ko'pi</a:t>
            </a:r>
            <a:r>
              <a:rPr lang="en-US" spc="70"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bilan</a:t>
            </a:r>
            <a:r>
              <a:rPr lang="en-US" spc="25"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0,015%</a:t>
            </a:r>
            <a:r>
              <a:rPr lang="en-US" spc="30"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S</a:t>
            </a:r>
            <a:r>
              <a:rPr lang="en-US" spc="-1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va</a:t>
            </a:r>
            <a:r>
              <a:rPr lang="en-US" spc="35"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0,025%</a:t>
            </a:r>
            <a:r>
              <a:rPr lang="en-US" spc="45"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P</a:t>
            </a:r>
            <a:r>
              <a:rPr lang="en-US" spc="20"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bo'ladi</a:t>
            </a:r>
            <a:r>
              <a:rPr lang="en-US" dirty="0">
                <a:latin typeface="Times New Roman" panose="02020603050405020304" pitchFamily="18" charset="0"/>
                <a:ea typeface="Times New Roman" panose="02020603050405020304" pitchFamily="18" charset="0"/>
              </a:rPr>
              <a:t>.</a:t>
            </a:r>
            <a:endParaRPr lang="ru-RU" sz="1200" dirty="0">
              <a:latin typeface="Times New Roman" panose="02020603050405020304" pitchFamily="18" charset="0"/>
              <a:ea typeface="Times New Roman" panose="02020603050405020304" pitchFamily="18" charset="0"/>
            </a:endParaRPr>
          </a:p>
          <a:p>
            <a:pPr>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033265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TotalTime>
  <Words>1084</Words>
  <Application>Microsoft Office PowerPoint</Application>
  <PresentationFormat>Широкоэкранный</PresentationFormat>
  <Paragraphs>45</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Times New Roman</vt:lpstr>
      <vt:lpstr>Тема Office</vt:lpstr>
      <vt:lpstr>Презентация PowerPoint</vt:lpstr>
      <vt:lpstr>Презентация PowerPoint</vt:lpstr>
      <vt:lpstr>         PO’LATNING OLINISHI Cho‘yandan konverter, marten kabi metaliurgiya agregatlarida qayta ishlanib, po’lat olinadi. Elektr pechlar tuzilishining oddiyligi, turli muhitlarda vakuumda ishlay olishi, temperaturaning yuqoriligi va oson rostlanishi, arzon   va maxsus xossali po’latlar olish imkonini berdi. Po‘lat ishlab chiqarishda foydalaniladigan elektr pechlarni ikki asosiy guruhga ajratish mumkin.  Elektr yoy pechlar.  Elektr yoy pec-hlari uch fazali o ‘zgaruvchan tok bilan ishlaydi. Ular uchta vertikal joylashgan elektrodlar bo’lib, ular bilan metall o‘rtasida elektr yoyi paydo bo‘ladi. Suyuqlantirish jarayoni pechga qarab, 2,5-8 soat davom etadi.   2. Induksion elektr pechlar. Induksion elektr pechlardan yuqori sifatli, korroziyaga bardosh, yuqori temperaturaga chidamli va boshqa maxsus xossali po’latlar olishda foydalaniladi.  Kuzatishlar shuni ko‘rsatadiki, turli mashina detallarning og’irligi jihatidan qariyb 50% dan ortiqrog’i, traktorsozlikda 60% va stanoksozlikda esa 80% ga yaqini metall va uning qotishmalaridan quyma tarzida olinadi .   </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Исматилло ака</dc:creator>
  <cp:lastModifiedBy>Исматилло ака</cp:lastModifiedBy>
  <cp:revision>9</cp:revision>
  <dcterms:created xsi:type="dcterms:W3CDTF">2021-12-21T07:08:46Z</dcterms:created>
  <dcterms:modified xsi:type="dcterms:W3CDTF">2021-12-23T04:51:13Z</dcterms:modified>
</cp:coreProperties>
</file>