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3" d="100"/>
          <a:sy n="73" d="100"/>
        </p:scale>
        <p:origin x="90" y="312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77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08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1047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9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3000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18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01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97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40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54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73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65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45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20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28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43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242F9-9272-4E04-857F-8340D0FBA133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4BEC45-1651-4731-BF08-7AC560E408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55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№15;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Suyuqlikning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teshik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naycha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nasadka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lardan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oqib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chiqishi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l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1.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Suyuqliklarning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tor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kalta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naychalardan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hamda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teshiklardan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hollari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yupqa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devordagi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teshikdan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o`zgarmas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bosimda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oqishi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Torichelli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formulasi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Oqimchaning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/>
              <a:t>torayishi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7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9531" y="1720840"/>
            <a:ext cx="94836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86385" indent="449580" algn="just"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Texnikada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juda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hollarda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suyuqliklarning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kalta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naychalardan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teshiklardan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oqish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hollarini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uchratish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hos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hususiyati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iboratki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biror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idishdagi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suyuqliklarning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potentsial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energiyasi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teshikdan</a:t>
            </a:r>
            <a:r>
              <a:rPr lang="en-US" sz="2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chiqishda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oqimchaning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kinetik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energiyasiga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aylanadi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Albatta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energiyaning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qarshiliklarni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yengishga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Bunday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voqeani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gidrouzatmalarda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moylarning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gidrosilindrlardan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ostida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oqib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chiqishi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yoqilg`ining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yonish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kamerasiga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o`tish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hokazolarda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uchratish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Odatda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masalalarni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yechishda</a:t>
            </a:r>
            <a:r>
              <a:rPr lang="en-US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</a:t>
            </a:r>
            <a:r>
              <a:rPr lang="en-US" sz="24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fizikasiga</a:t>
            </a:r>
            <a:r>
              <a:rPr lang="en-US" sz="2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bog`liq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shartlar</a:t>
            </a:r>
            <a:r>
              <a:rPr lang="en-US" sz="2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kiritiladi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011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8011" y="611569"/>
            <a:ext cx="10985863" cy="8674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1990">
              <a:lnSpc>
                <a:spcPct val="107000"/>
              </a:lnSpc>
              <a:spcAft>
                <a:spcPts val="0"/>
              </a:spcAft>
              <a:tabLst>
                <a:tab pos="995045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Suyuqlikning</a:t>
            </a:r>
            <a:r>
              <a:rPr lang="en-US" sz="2400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yupqa</a:t>
            </a:r>
            <a:r>
              <a:rPr lang="en-US" sz="2400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devordagi</a:t>
            </a:r>
            <a:r>
              <a:rPr lang="en-US" sz="2400" b="1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teshikdan</a:t>
            </a:r>
            <a:r>
              <a:rPr lang="en-US" sz="2400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o`zgarmas</a:t>
            </a:r>
            <a:r>
              <a:rPr lang="en-US" sz="2400" b="1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bosimda</a:t>
            </a:r>
            <a:r>
              <a:rPr lang="en-US" sz="2400" b="1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oqishi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0520" marR="283210" indent="449580" algn="just"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Biror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saqlanayotgan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ozod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sirti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masofadagi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oqayotgan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bo`lsin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(8.1-rasm, a).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Diametri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o`lchamlariga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qaraganda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Yupqa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oqayotgan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qirrasiga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sirtiga</a:t>
            </a:r>
            <a:r>
              <a:rPr lang="en-US" sz="24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tegmagan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aytiladi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qalinligi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diametridan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barobar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bo`lsa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kesimining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qirrasidan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tashqariga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kengayib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borsagina</a:t>
            </a:r>
            <a:r>
              <a:rPr lang="en-US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(8.1-rasm,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o`rinli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283845" indent="443230"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zarrachalari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atrofidagi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hajmdan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tashqariga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ha-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rakat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teshikka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yaqinlashgan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sari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tezlashib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Shu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likning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oqayotgan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zarrachalarning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barchasi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sharoit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silliq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trayektoriya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bo`yicha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qirrasida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devoridan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ajraladi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keyingi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oqish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davomida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oqimchaning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oz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torayadi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spc="3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silindrik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shakl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Ko`rilayotgan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masala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Suyuqlikka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to`ldirilgan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(8.1-rasm, a)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yuzasi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𝜔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1-1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𝜔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2-2</a:t>
            </a:r>
            <a:r>
              <a:rPr lang="en-US" sz="24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oqayotgan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oqimchasining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oldidagi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kesimlari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Bernulli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tenglamasini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yozamiz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283845" indent="443230" algn="just"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283845" indent="443230" algn="just">
              <a:spcAft>
                <a:spcPts val="0"/>
              </a:spcAft>
            </a:pP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283845" indent="443230" algn="just"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marR="283845" indent="443230" algn="just">
              <a:spcAft>
                <a:spcPts val="0"/>
              </a:spcAft>
            </a:pP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marR="283845" indent="443230" algn="just"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marR="283845" indent="443230" algn="just">
              <a:spcAft>
                <a:spcPts val="0"/>
              </a:spcAft>
            </a:pP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0520" marR="283845" indent="443230" algn="just"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621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330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52206" y="397056"/>
            <a:ext cx="3836805" cy="20979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789011" y="943329"/>
            <a:ext cx="6096000" cy="50270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785" algn="ctr">
              <a:lnSpc>
                <a:spcPts val="1585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8.1-rasm.</a:t>
            </a:r>
            <a:r>
              <a:rPr lang="en-US" b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Suyuqlikning</a:t>
            </a:r>
            <a:r>
              <a:rPr lang="en-US" b="1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teshiklaridan</a:t>
            </a:r>
            <a:r>
              <a:rPr lang="en-US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oqib</a:t>
            </a:r>
            <a:r>
              <a:rPr lang="en-US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ketishiga</a:t>
            </a:r>
            <a:r>
              <a:rPr lang="en-US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doir</a:t>
            </a:r>
            <a:r>
              <a:rPr lang="en-US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chizma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40526" y="2377159"/>
            <a:ext cx="8860118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tashqarisida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atmosfera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5926909" y="3231189"/>
            <a:ext cx="397510" cy="194945"/>
            <a:chOff x="5384" y="372"/>
            <a:chExt cx="626" cy="307"/>
          </a:xfrm>
        </p:grpSpPr>
        <p:cxnSp>
          <p:nvCxnSpPr>
            <p:cNvPr id="6" name="Line 7"/>
            <p:cNvCxnSpPr>
              <a:cxnSpLocks noChangeShapeType="1"/>
            </p:cNvCxnSpPr>
            <p:nvPr/>
          </p:nvCxnSpPr>
          <p:spPr bwMode="auto">
            <a:xfrm>
              <a:off x="5389" y="580"/>
              <a:ext cx="31" cy="0"/>
            </a:xfrm>
            <a:prstGeom prst="line">
              <a:avLst/>
            </a:prstGeom>
            <a:noFill/>
            <a:ln w="605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Line 8"/>
            <p:cNvCxnSpPr>
              <a:cxnSpLocks noChangeShapeType="1"/>
            </p:cNvCxnSpPr>
            <p:nvPr/>
          </p:nvCxnSpPr>
          <p:spPr bwMode="auto">
            <a:xfrm>
              <a:off x="5420" y="568"/>
              <a:ext cx="44" cy="100"/>
            </a:xfrm>
            <a:prstGeom prst="line">
              <a:avLst/>
            </a:prstGeom>
            <a:noFill/>
            <a:ln w="1264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AutoShape 9"/>
            <p:cNvSpPr>
              <a:spLocks/>
            </p:cNvSpPr>
            <p:nvPr/>
          </p:nvSpPr>
          <p:spPr bwMode="auto">
            <a:xfrm>
              <a:off x="5468" y="376"/>
              <a:ext cx="541" cy="292"/>
            </a:xfrm>
            <a:custGeom>
              <a:avLst/>
              <a:gdLst>
                <a:gd name="T0" fmla="+- 0 5469 5469"/>
                <a:gd name="T1" fmla="*/ T0 w 541"/>
                <a:gd name="T2" fmla="+- 0 668 377"/>
                <a:gd name="T3" fmla="*/ 668 h 292"/>
                <a:gd name="T4" fmla="+- 0 5527 5469"/>
                <a:gd name="T5" fmla="*/ T4 w 541"/>
                <a:gd name="T6" fmla="+- 0 377 377"/>
                <a:gd name="T7" fmla="*/ 377 h 292"/>
                <a:gd name="T8" fmla="+- 0 5527 5469"/>
                <a:gd name="T9" fmla="*/ T8 w 541"/>
                <a:gd name="T10" fmla="+- 0 377 377"/>
                <a:gd name="T11" fmla="*/ 377 h 292"/>
                <a:gd name="T12" fmla="+- 0 6009 5469"/>
                <a:gd name="T13" fmla="*/ T12 w 541"/>
                <a:gd name="T14" fmla="+- 0 377 377"/>
                <a:gd name="T15" fmla="*/ 377 h 2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41" h="292">
                  <a:moveTo>
                    <a:pt x="0" y="291"/>
                  </a:moveTo>
                  <a:lnTo>
                    <a:pt x="58" y="0"/>
                  </a:lnTo>
                  <a:moveTo>
                    <a:pt x="58" y="0"/>
                  </a:moveTo>
                  <a:lnTo>
                    <a:pt x="540" y="0"/>
                  </a:lnTo>
                </a:path>
              </a:pathLst>
            </a:custGeom>
            <a:noFill/>
            <a:ln w="610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</p:grp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40526" y="-1336006"/>
            <a:ext cx="12542838" cy="901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87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000" i="1" dirty="0">
              <a:ea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000" i="1" dirty="0">
              <a:ea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000" i="1" dirty="0">
              <a:ea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000" i="1" dirty="0">
              <a:ea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000" i="1" dirty="0">
              <a:ea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000" i="1" dirty="0">
              <a:ea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000" i="1" dirty="0">
              <a:ea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</a:t>
            </a:r>
            <a:r>
              <a:rPr kumimoji="0" lang="en-US" alt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=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</a:t>
            </a:r>
            <a:r>
              <a:rPr kumimoji="0" lang="en-US" alt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bo`lsa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    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                                           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J</a:t>
            </a:r>
            <a:r>
              <a:rPr kumimoji="0" lang="en-US" alt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J</a:t>
            </a:r>
            <a:r>
              <a:rPr kumimoji="0" lang="en-US" alt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     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gH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 formula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Torichelli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formulasi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tezlikni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nazariy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formuladir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ma'lum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sarfni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qiyin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           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dirty="0">
                <a:ea typeface="Times New Roman" panose="02020603050405020304" pitchFamily="18" charset="0"/>
              </a:rPr>
              <a:t> </a:t>
            </a:r>
            <a:r>
              <a:rPr lang="ru-RU" altLang="ru-RU" sz="2000" dirty="0" smtClean="0">
                <a:ea typeface="Times New Roman" panose="02020603050405020304" pitchFamily="18" charset="0"/>
              </a:rPr>
              <a:t>       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J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w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defTabSz="914400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teshikka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atrofidagi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hajmdan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tomonlama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kelgani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oqimi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teshikka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yaqinlashgan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sari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torayib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jarayon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teshikdan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o`tgandan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keyin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inertsiya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ta'sirida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ma'lum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masofagacha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davom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So`ngra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torayish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to`xtab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oqim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o`zgarmas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𝜔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oqimcha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ko`rinishida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Oqimchaning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torayishi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taxminan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teshik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diametriga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masofada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to`xtaydi</a:t>
            </a:r>
            <a:endParaRPr lang="ru-RU" dirty="0"/>
          </a:p>
          <a:p>
            <a:pPr marL="0" marR="0" lvl="0" indent="487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>
            <a:cxnSpLocks noChangeShapeType="1"/>
          </p:cNvCxnSpPr>
          <p:nvPr/>
        </p:nvCxnSpPr>
        <p:spPr bwMode="auto">
          <a:xfrm>
            <a:off x="6251485" y="5748836"/>
            <a:ext cx="168275" cy="0"/>
          </a:xfrm>
          <a:prstGeom prst="line">
            <a:avLst/>
          </a:prstGeom>
          <a:noFill/>
          <a:ln w="622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5370585" y="721298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en-US" altLang="ru-RU" sz="12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2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kumimoji="0" lang="en-US" altLang="ru-RU" sz="12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2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kumimoji="0" lang="en-US" altLang="ru-RU" sz="700" b="0" i="1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</a:t>
            </a:r>
            <a:r>
              <a:rPr kumimoji="0" lang="ru-RU" altLang="ru-RU" sz="12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kumimoji="0" lang="en-US" altLang="ru-RU" sz="1200" b="0" i="0" u="sng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9202" y="310677"/>
            <a:ext cx="10633166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Torayishni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odatda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siqilish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koeffitsiyenti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kiritiladi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87363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000" dirty="0"/>
          </a:p>
          <a:p>
            <a:r>
              <a:rPr lang="ru-RU" dirty="0"/>
              <a:t>                                                                     e = w</a:t>
            </a:r>
            <a:r>
              <a:rPr lang="en-US" i="1" dirty="0"/>
              <a:t>e</a:t>
            </a:r>
            <a:endParaRPr lang="ru-RU" dirty="0"/>
          </a:p>
          <a:p>
            <a:r>
              <a:rPr lang="en-US" dirty="0"/>
              <a:t>                                                                           </a:t>
            </a:r>
            <a:r>
              <a:rPr lang="ru-RU" dirty="0"/>
              <a:t>w</a:t>
            </a:r>
            <a:r>
              <a:rPr lang="en-US" baseline="-25000" dirty="0"/>
              <a:t>2</a:t>
            </a:r>
            <a:endParaRPr lang="ru-RU" baseline="-25000" dirty="0"/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koeffitsiyent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yuqorida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aytilganlarga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tajribalarda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aniqlanishicha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0,61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¸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0,64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atrofida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 </a:t>
            </a:r>
            <a:r>
              <a:rPr lang="en-US" dirty="0" err="1"/>
              <a:t>Yuqorida</a:t>
            </a:r>
            <a:r>
              <a:rPr lang="en-US" dirty="0"/>
              <a:t> </a:t>
            </a:r>
            <a:r>
              <a:rPr lang="en-US" dirty="0" err="1"/>
              <a:t>ko`rganimizdek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n-US" i="1" dirty="0"/>
              <a:t>p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hol</a:t>
            </a:r>
            <a:r>
              <a:rPr lang="en-US" dirty="0"/>
              <a:t> </a:t>
            </a:r>
            <a:r>
              <a:rPr lang="en-US" dirty="0" err="1" smtClean="0"/>
              <a:t>uchun</a:t>
            </a:r>
            <a:r>
              <a:rPr lang="ru-RU" dirty="0" smtClean="0"/>
              <a:t>   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alt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US" alt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ru-RU" altLang="ru-RU" sz="2800" dirty="0">
              <a:latin typeface="Arial" panose="020B0604020202020204" pitchFamily="34" charset="0"/>
            </a:endParaRPr>
          </a:p>
          <a:p>
            <a:r>
              <a:rPr lang="ru-RU" alt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r>
              <a:rPr lang="en-US" alt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altLang="ru-RU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alt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endParaRPr lang="en-US" alt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(8.3)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solishtirsak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nazariy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tezliklar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o`rtasida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munosabatni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olamiz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ko`rinadiki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nazariy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tezlikdan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Odatda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tezlikning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nazariy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tezlikka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nisbatini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koeffitsiyenti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belgilanadi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                                                                                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  <a:p>
            <a:endParaRPr lang="ru-RU" alt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en-US" dirty="0"/>
              <a:t> </a:t>
            </a:r>
            <a:endParaRPr lang="ru-RU" dirty="0" smtClean="0"/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939202" y="2612376"/>
            <a:ext cx="8595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J</a:t>
            </a:r>
            <a:r>
              <a:rPr kumimoji="0" lang="en-US" alt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8" name="Группа 27"/>
          <p:cNvGrpSpPr>
            <a:grpSpLocks/>
          </p:cNvGrpSpPr>
          <p:nvPr/>
        </p:nvGrpSpPr>
        <p:grpSpPr bwMode="auto">
          <a:xfrm>
            <a:off x="1806938" y="2803343"/>
            <a:ext cx="846455" cy="323850"/>
            <a:chOff x="4697" y="-133"/>
            <a:chExt cx="1333" cy="510"/>
          </a:xfrm>
        </p:grpSpPr>
        <p:cxnSp>
          <p:nvCxnSpPr>
            <p:cNvPr id="29" name="Line 13"/>
            <p:cNvCxnSpPr>
              <a:cxnSpLocks noChangeShapeType="1"/>
            </p:cNvCxnSpPr>
            <p:nvPr/>
          </p:nvCxnSpPr>
          <p:spPr bwMode="auto">
            <a:xfrm>
              <a:off x="4722" y="279"/>
              <a:ext cx="30" cy="0"/>
            </a:xfrm>
            <a:prstGeom prst="line">
              <a:avLst/>
            </a:prstGeom>
            <a:noFill/>
            <a:ln w="617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Line 14"/>
            <p:cNvCxnSpPr>
              <a:cxnSpLocks noChangeShapeType="1"/>
            </p:cNvCxnSpPr>
            <p:nvPr/>
          </p:nvCxnSpPr>
          <p:spPr bwMode="auto">
            <a:xfrm>
              <a:off x="4752" y="267"/>
              <a:ext cx="45" cy="100"/>
            </a:xfrm>
            <a:prstGeom prst="line">
              <a:avLst/>
            </a:prstGeom>
            <a:noFill/>
            <a:ln w="1275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" name="AutoShape 15"/>
            <p:cNvSpPr>
              <a:spLocks/>
            </p:cNvSpPr>
            <p:nvPr/>
          </p:nvSpPr>
          <p:spPr bwMode="auto">
            <a:xfrm>
              <a:off x="4697" y="42"/>
              <a:ext cx="741" cy="324"/>
            </a:xfrm>
            <a:custGeom>
              <a:avLst/>
              <a:gdLst>
                <a:gd name="T0" fmla="+- 0 4802 4697"/>
                <a:gd name="T1" fmla="*/ T0 w 741"/>
                <a:gd name="T2" fmla="+- 0 367 43"/>
                <a:gd name="T3" fmla="*/ 367 h 324"/>
                <a:gd name="T4" fmla="+- 0 4860 4697"/>
                <a:gd name="T5" fmla="*/ T4 w 741"/>
                <a:gd name="T6" fmla="+- 0 76 43"/>
                <a:gd name="T7" fmla="*/ 76 h 324"/>
                <a:gd name="T8" fmla="+- 0 4860 4697"/>
                <a:gd name="T9" fmla="*/ T8 w 741"/>
                <a:gd name="T10" fmla="+- 0 76 43"/>
                <a:gd name="T11" fmla="*/ 76 h 324"/>
                <a:gd name="T12" fmla="+- 0 5336 4697"/>
                <a:gd name="T13" fmla="*/ T12 w 741"/>
                <a:gd name="T14" fmla="+- 0 76 43"/>
                <a:gd name="T15" fmla="*/ 76 h 324"/>
                <a:gd name="T16" fmla="+- 0 4697 4697"/>
                <a:gd name="T17" fmla="*/ T16 w 741"/>
                <a:gd name="T18" fmla="+- 0 43 43"/>
                <a:gd name="T19" fmla="*/ 43 h 324"/>
                <a:gd name="T20" fmla="+- 0 5355 4697"/>
                <a:gd name="T21" fmla="*/ T20 w 741"/>
                <a:gd name="T22" fmla="+- 0 43 43"/>
                <a:gd name="T23" fmla="*/ 43 h 324"/>
                <a:gd name="T24" fmla="+- 0 5407 4697"/>
                <a:gd name="T25" fmla="*/ T24 w 741"/>
                <a:gd name="T26" fmla="+- 0 77 43"/>
                <a:gd name="T27" fmla="*/ 77 h 324"/>
                <a:gd name="T28" fmla="+- 0 5438 4697"/>
                <a:gd name="T29" fmla="*/ T28 w 741"/>
                <a:gd name="T30" fmla="+- 0 59 43"/>
                <a:gd name="T31" fmla="*/ 59 h 32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741" h="324">
                  <a:moveTo>
                    <a:pt x="105" y="324"/>
                  </a:moveTo>
                  <a:lnTo>
                    <a:pt x="163" y="33"/>
                  </a:lnTo>
                  <a:moveTo>
                    <a:pt x="163" y="33"/>
                  </a:moveTo>
                  <a:lnTo>
                    <a:pt x="639" y="33"/>
                  </a:lnTo>
                  <a:moveTo>
                    <a:pt x="0" y="0"/>
                  </a:moveTo>
                  <a:lnTo>
                    <a:pt x="658" y="0"/>
                  </a:lnTo>
                  <a:moveTo>
                    <a:pt x="710" y="34"/>
                  </a:moveTo>
                  <a:lnTo>
                    <a:pt x="741" y="16"/>
                  </a:lnTo>
                </a:path>
              </a:pathLst>
            </a:custGeom>
            <a:noFill/>
            <a:ln w="619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 sz="2000"/>
            </a:p>
          </p:txBody>
        </p:sp>
        <p:cxnSp>
          <p:nvCxnSpPr>
            <p:cNvPr id="32" name="Line 16"/>
            <p:cNvCxnSpPr>
              <a:cxnSpLocks noChangeShapeType="1"/>
            </p:cNvCxnSpPr>
            <p:nvPr/>
          </p:nvCxnSpPr>
          <p:spPr bwMode="auto">
            <a:xfrm>
              <a:off x="5438" y="64"/>
              <a:ext cx="44" cy="102"/>
            </a:xfrm>
            <a:prstGeom prst="line">
              <a:avLst/>
            </a:prstGeom>
            <a:noFill/>
            <a:ln w="127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AutoShape 17"/>
            <p:cNvSpPr>
              <a:spLocks/>
            </p:cNvSpPr>
            <p:nvPr/>
          </p:nvSpPr>
          <p:spPr bwMode="auto">
            <a:xfrm>
              <a:off x="5487" y="-128"/>
              <a:ext cx="542" cy="294"/>
            </a:xfrm>
            <a:custGeom>
              <a:avLst/>
              <a:gdLst>
                <a:gd name="T0" fmla="+- 0 5487 5487"/>
                <a:gd name="T1" fmla="*/ T0 w 542"/>
                <a:gd name="T2" fmla="+- 0 166 -128"/>
                <a:gd name="T3" fmla="*/ 166 h 294"/>
                <a:gd name="T4" fmla="+- 0 5546 5487"/>
                <a:gd name="T5" fmla="*/ T4 w 542"/>
                <a:gd name="T6" fmla="+- 0 -128 -128"/>
                <a:gd name="T7" fmla="*/ -128 h 294"/>
                <a:gd name="T8" fmla="+- 0 5546 5487"/>
                <a:gd name="T9" fmla="*/ T8 w 542"/>
                <a:gd name="T10" fmla="+- 0 -128 -128"/>
                <a:gd name="T11" fmla="*/ -128 h 294"/>
                <a:gd name="T12" fmla="+- 0 6029 5487"/>
                <a:gd name="T13" fmla="*/ T12 w 542"/>
                <a:gd name="T14" fmla="+- 0 -128 -128"/>
                <a:gd name="T15" fmla="*/ -128 h 2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42" h="294">
                  <a:moveTo>
                    <a:pt x="0" y="294"/>
                  </a:moveTo>
                  <a:lnTo>
                    <a:pt x="59" y="0"/>
                  </a:lnTo>
                  <a:moveTo>
                    <a:pt x="59" y="0"/>
                  </a:moveTo>
                  <a:lnTo>
                    <a:pt x="542" y="0"/>
                  </a:lnTo>
                </a:path>
              </a:pathLst>
            </a:custGeom>
            <a:noFill/>
            <a:ln w="619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 sz="2000"/>
            </a:p>
          </p:txBody>
        </p:sp>
      </p:grpSp>
      <p:sp>
        <p:nvSpPr>
          <p:cNvPr id="34" name="Rectangle 32"/>
          <p:cNvSpPr>
            <a:spLocks noChangeArrowheads="1"/>
          </p:cNvSpPr>
          <p:nvPr/>
        </p:nvSpPr>
        <p:spPr bwMode="auto">
          <a:xfrm>
            <a:off x="2391538" y="2473877"/>
            <a:ext cx="5661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gH 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0"/>
          <p:cNvSpPr>
            <a:spLocks noChangeArrowheads="1"/>
          </p:cNvSpPr>
          <p:nvPr/>
        </p:nvSpPr>
        <p:spPr bwMode="auto">
          <a:xfrm>
            <a:off x="0" y="22206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46" name="Прямая соединительная линия 45"/>
          <p:cNvCxnSpPr>
            <a:cxnSpLocks noChangeShapeType="1"/>
          </p:cNvCxnSpPr>
          <p:nvPr/>
        </p:nvCxnSpPr>
        <p:spPr bwMode="auto">
          <a:xfrm flipV="1">
            <a:off x="3138805" y="9840414"/>
            <a:ext cx="95250" cy="102235"/>
          </a:xfrm>
          <a:prstGeom prst="line">
            <a:avLst/>
          </a:prstGeom>
          <a:noFill/>
          <a:ln w="622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Rectangle 41"/>
          <p:cNvSpPr>
            <a:spLocks noChangeArrowheads="1"/>
          </p:cNvSpPr>
          <p:nvPr/>
        </p:nvSpPr>
        <p:spPr bwMode="auto">
          <a:xfrm>
            <a:off x="1136468" y="5221947"/>
            <a:ext cx="123463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 "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kumimoji="0" lang="ru-RU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 "/>
              <a:tabLst/>
            </a:pPr>
            <a:r>
              <a:rPr lang="ru-RU" altLang="ru-RU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487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4949" y="528242"/>
            <a:ext cx="106462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>
              <a:spcBef>
                <a:spcPts val="115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(8.8)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(8.7)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solishtirish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natijasida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koeffitsiyentini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formulaga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bo`lamiz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3631475" y="1538227"/>
            <a:ext cx="718456" cy="631825"/>
            <a:chOff x="5055" y="321"/>
            <a:chExt cx="696" cy="995"/>
          </a:xfrm>
        </p:grpSpPr>
        <p:cxnSp>
          <p:nvCxnSpPr>
            <p:cNvPr id="5" name="Line 25"/>
            <p:cNvCxnSpPr>
              <a:cxnSpLocks noChangeShapeType="1"/>
            </p:cNvCxnSpPr>
            <p:nvPr/>
          </p:nvCxnSpPr>
          <p:spPr bwMode="auto">
            <a:xfrm>
              <a:off x="5081" y="574"/>
              <a:ext cx="31" cy="0"/>
            </a:xfrm>
            <a:prstGeom prst="line">
              <a:avLst/>
            </a:prstGeom>
            <a:noFill/>
            <a:ln w="617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Line 26"/>
            <p:cNvCxnSpPr>
              <a:cxnSpLocks noChangeShapeType="1"/>
            </p:cNvCxnSpPr>
            <p:nvPr/>
          </p:nvCxnSpPr>
          <p:spPr bwMode="auto">
            <a:xfrm>
              <a:off x="5112" y="561"/>
              <a:ext cx="44" cy="100"/>
            </a:xfrm>
            <a:prstGeom prst="line">
              <a:avLst/>
            </a:prstGeom>
            <a:noFill/>
            <a:ln w="1272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AutoShape 27"/>
            <p:cNvSpPr>
              <a:spLocks/>
            </p:cNvSpPr>
            <p:nvPr/>
          </p:nvSpPr>
          <p:spPr bwMode="auto">
            <a:xfrm>
              <a:off x="5055" y="328"/>
              <a:ext cx="670" cy="333"/>
            </a:xfrm>
            <a:custGeom>
              <a:avLst/>
              <a:gdLst>
                <a:gd name="T0" fmla="+- 0 5161 5056"/>
                <a:gd name="T1" fmla="*/ T0 w 670"/>
                <a:gd name="T2" fmla="+- 0 661 329"/>
                <a:gd name="T3" fmla="*/ 661 h 333"/>
                <a:gd name="T4" fmla="+- 0 5220 5056"/>
                <a:gd name="T5" fmla="*/ T4 w 670"/>
                <a:gd name="T6" fmla="+- 0 371 329"/>
                <a:gd name="T7" fmla="*/ 371 h 333"/>
                <a:gd name="T8" fmla="+- 0 5220 5056"/>
                <a:gd name="T9" fmla="*/ T8 w 670"/>
                <a:gd name="T10" fmla="+- 0 371 329"/>
                <a:gd name="T11" fmla="*/ 371 h 333"/>
                <a:gd name="T12" fmla="+- 0 5705 5056"/>
                <a:gd name="T13" fmla="*/ T12 w 670"/>
                <a:gd name="T14" fmla="+- 0 371 329"/>
                <a:gd name="T15" fmla="*/ 371 h 333"/>
                <a:gd name="T16" fmla="+- 0 5056 5056"/>
                <a:gd name="T17" fmla="*/ T16 w 670"/>
                <a:gd name="T18" fmla="+- 0 329 329"/>
                <a:gd name="T19" fmla="*/ 329 h 333"/>
                <a:gd name="T20" fmla="+- 0 5725 5056"/>
                <a:gd name="T21" fmla="*/ T20 w 670"/>
                <a:gd name="T22" fmla="+- 0 329 329"/>
                <a:gd name="T23" fmla="*/ 329 h 3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670" h="333">
                  <a:moveTo>
                    <a:pt x="105" y="332"/>
                  </a:moveTo>
                  <a:lnTo>
                    <a:pt x="164" y="42"/>
                  </a:lnTo>
                  <a:moveTo>
                    <a:pt x="164" y="42"/>
                  </a:moveTo>
                  <a:lnTo>
                    <a:pt x="649" y="42"/>
                  </a:lnTo>
                  <a:moveTo>
                    <a:pt x="0" y="0"/>
                  </a:moveTo>
                  <a:lnTo>
                    <a:pt x="669" y="0"/>
                  </a:lnTo>
                </a:path>
              </a:pathLst>
            </a:custGeom>
            <a:noFill/>
            <a:ln w="618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8" name="Text Box 28"/>
            <p:cNvSpPr txBox="1">
              <a:spLocks noChangeArrowheads="1"/>
            </p:cNvSpPr>
            <p:nvPr/>
          </p:nvSpPr>
          <p:spPr bwMode="auto">
            <a:xfrm>
              <a:off x="5081" y="321"/>
              <a:ext cx="670" cy="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96520">
                <a:lnSpc>
                  <a:spcPct val="107000"/>
                </a:lnSpc>
                <a:spcBef>
                  <a:spcPts val="135"/>
                </a:spcBef>
                <a:spcAft>
                  <a:spcPts val="800"/>
                </a:spcAft>
              </a:pPr>
              <a:r>
                <a: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ru-RU" sz="2000" spc="-18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effectLst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+  z</a:t>
              </a:r>
              <a:endPara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906698" y="1051432"/>
            <a:ext cx="65921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16250" algn="l"/>
                <a:tab pos="3300413" algn="l"/>
                <a:tab pos="601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16250" algn="l"/>
                <a:tab pos="3300413" algn="l"/>
                <a:tab pos="601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16250" algn="l"/>
                <a:tab pos="3300413" algn="l"/>
                <a:tab pos="601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16250" algn="l"/>
                <a:tab pos="3300413" algn="l"/>
                <a:tab pos="601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16250" algn="l"/>
                <a:tab pos="3300413" algn="l"/>
                <a:tab pos="601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16250" algn="l"/>
                <a:tab pos="3300413" algn="l"/>
                <a:tab pos="601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16250" algn="l"/>
                <a:tab pos="3300413" algn="l"/>
                <a:tab pos="601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16250" algn="l"/>
                <a:tab pos="3300413" algn="l"/>
                <a:tab pos="601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16250" algn="l"/>
                <a:tab pos="3300413" algn="l"/>
                <a:tab pos="6011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16250" algn="l"/>
                <a:tab pos="3300413" algn="l"/>
                <a:tab pos="6011863" algn="l"/>
              </a:tabLs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16250" algn="l"/>
                <a:tab pos="3300413" algn="l"/>
                <a:tab pos="6011863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	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(8.9)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8012" y="2046424"/>
            <a:ext cx="8582297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17850" indent="-2317115" algn="just">
              <a:lnSpc>
                <a:spcPts val="159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Teshikdan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oqayotgan</a:t>
            </a:r>
            <a:r>
              <a:rPr lang="en-US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suyuqlikning</a:t>
            </a:r>
            <a:r>
              <a:rPr lang="en-US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amaliy</a:t>
            </a:r>
            <a:r>
              <a:rPr lang="en-US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sarfi</a:t>
            </a:r>
            <a:r>
              <a:rPr lang="en-US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quyidagicha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117850" algn="just">
              <a:lnSpc>
                <a:spcPts val="1680"/>
              </a:lnSpc>
              <a:spcAft>
                <a:spcPts val="800"/>
              </a:spcAft>
            </a:pP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Qa</a:t>
            </a:r>
            <a:r>
              <a:rPr lang="en-US" sz="2000" i="1" spc="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ru-RU" sz="2000" spc="-1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endParaRPr lang="ru-RU" sz="2000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17850" algn="just">
              <a:lnSpc>
                <a:spcPts val="1680"/>
              </a:lnSpc>
              <a:spcAft>
                <a:spcPts val="800"/>
              </a:spcAf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4949" y="2837236"/>
            <a:ext cx="1184991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xulosa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qilib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sarf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koeffitsiyenti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amaliy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sarfning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nazariy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sarfga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nisbatiga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ekanligini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ko`ramiz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>
            <a:cxnSpLocks noChangeShapeType="1"/>
          </p:cNvCxnSpPr>
          <p:nvPr/>
        </p:nvCxnSpPr>
        <p:spPr bwMode="auto">
          <a:xfrm>
            <a:off x="4006215" y="2757091"/>
            <a:ext cx="177165" cy="0"/>
          </a:xfrm>
          <a:prstGeom prst="line">
            <a:avLst/>
          </a:prstGeom>
          <a:noFill/>
          <a:ln w="622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4402826" y="3368144"/>
            <a:ext cx="123623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  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Qa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Qn</a:t>
            </a:r>
            <a:endParaRPr kumimoji="0" lang="ru-RU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000" i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46796" y="3926243"/>
            <a:ext cx="100043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90830">
              <a:spcBef>
                <a:spcPts val="95"/>
              </a:spcBef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Yuqorida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Symbol" panose="05050102010706020507" pitchFamily="18" charset="2"/>
                <a:ea typeface="Times New Roman" panose="02020603050405020304" pitchFamily="18" charset="0"/>
              </a:rPr>
              <a:t>j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Symbol" panose="05050102010706020507" pitchFamily="18" charset="2"/>
                <a:ea typeface="Times New Roman" panose="02020603050405020304" pitchFamily="18" charset="0"/>
              </a:rPr>
              <a:t>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keltirilgan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tajriba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miqdorlaridan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 </a:t>
            </a:r>
            <a:r>
              <a:rPr lang="ru-RU" sz="2000" dirty="0">
                <a:latin typeface="Symbol" panose="05050102010706020507" pitchFamily="18" charset="2"/>
                <a:ea typeface="Times New Roman" panose="02020603050405020304" pitchFamily="18" charset="0"/>
              </a:rPr>
              <a:t>»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0,60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Symbol" panose="05050102010706020507" pitchFamily="18" charset="2"/>
                <a:ea typeface="Times New Roman" panose="02020603050405020304" pitchFamily="18" charset="0"/>
              </a:rPr>
              <a:t>¸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0,63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ekanligi</a:t>
            </a: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ma'lum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06697" y="4479249"/>
            <a:ext cx="10144479" cy="1257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indent="487680">
              <a:spcAft>
                <a:spcPts val="0"/>
              </a:spcAft>
            </a:pPr>
            <a:r>
              <a:rPr lang="ru-RU" sz="2000" dirty="0">
                <a:latin typeface="Symbol" panose="05050102010706020507" pitchFamily="18" charset="2"/>
                <a:ea typeface="Times New Roman" panose="02020603050405020304" pitchFamily="18" charset="0"/>
              </a:rPr>
              <a:t>e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Symbol" panose="05050102010706020507" pitchFamily="18" charset="2"/>
                <a:ea typeface="Times New Roman" panose="02020603050405020304" pitchFamily="18" charset="0"/>
              </a:rPr>
              <a:t>j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000" i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larning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keltirilgan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qiymatlari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Reynolds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sonining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katta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miqdorlari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to`g`ri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Aslini</a:t>
            </a:r>
            <a:r>
              <a:rPr lang="ru-RU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olganda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koeffitsiyentlar</a:t>
            </a:r>
            <a:r>
              <a:rPr lang="ru-RU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</a:t>
            </a:r>
            <a:r>
              <a:rPr lang="ru-RU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ning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funktsiyasidir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77550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</TotalTime>
  <Words>679</Words>
  <Application>Microsoft Office PowerPoint</Application>
  <PresentationFormat>Широкоэкранный</PresentationFormat>
  <Paragraphs>91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Cambria Math</vt:lpstr>
      <vt:lpstr>Symbol</vt:lpstr>
      <vt:lpstr>Times New Roman</vt:lpstr>
      <vt:lpstr>Trebuchet MS</vt:lpstr>
      <vt:lpstr>Wingdings 3</vt:lpstr>
      <vt:lpstr>Аспект</vt:lpstr>
      <vt:lpstr>Mavzu №15; Suyuqlikning teshik va naycha (nasadka)lardan oqib chiqishi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№15; Suyuqlikning teshik va naycha (nasadka)lardan oqib chiqishi  </dc:title>
  <dc:creator>Исматилло ака</dc:creator>
  <cp:lastModifiedBy>Исматилло ака</cp:lastModifiedBy>
  <cp:revision>7</cp:revision>
  <dcterms:created xsi:type="dcterms:W3CDTF">2022-01-24T11:52:45Z</dcterms:created>
  <dcterms:modified xsi:type="dcterms:W3CDTF">2022-01-26T06:00:08Z</dcterms:modified>
</cp:coreProperties>
</file>