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315" userDrawn="1">
          <p15:clr>
            <a:srgbClr val="A4A3A4"/>
          </p15:clr>
        </p15:guide>
        <p15:guide id="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 varScale="1">
        <p:scale>
          <a:sx n="120" d="100"/>
          <a:sy n="120" d="100"/>
        </p:scale>
        <p:origin x="198" y="96"/>
      </p:cViewPr>
      <p:guideLst>
        <p:guide orient="horz" pos="4315"/>
        <p:guide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360EF1-E1CB-45CB-A295-2F99EE37FC0A}" type="datetimeFigureOut">
              <a:rPr lang="ru-RU" smtClean="0"/>
              <a:t>20.01.2022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ED9F28D-957C-48A9-9A44-95925B619D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981924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D9F28D-957C-48A9-9A44-95925B619D5D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723086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43F36B-C283-4E91-962B-200F959B69E2}" type="datetimeFigureOut">
              <a:rPr lang="ru-RU" smtClean="0"/>
              <a:t>20.01.2022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51DFF-E578-4FA2-8CE4-5ADA645BC39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94948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43F36B-C283-4E91-962B-200F959B69E2}" type="datetimeFigureOut">
              <a:rPr lang="ru-RU" smtClean="0"/>
              <a:t>20.01.2022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51DFF-E578-4FA2-8CE4-5ADA645BC39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433943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43F36B-C283-4E91-962B-200F959B69E2}" type="datetimeFigureOut">
              <a:rPr lang="ru-RU" smtClean="0"/>
              <a:t>20.01.2022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51DFF-E578-4FA2-8CE4-5ADA645BC39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654345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43F36B-C283-4E91-962B-200F959B69E2}" type="datetimeFigureOut">
              <a:rPr lang="ru-RU" smtClean="0"/>
              <a:t>20.01.2022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51DFF-E578-4FA2-8CE4-5ADA645BC39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26760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43F36B-C283-4E91-962B-200F959B69E2}" type="datetimeFigureOut">
              <a:rPr lang="ru-RU" smtClean="0"/>
              <a:t>20.01.2022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51DFF-E578-4FA2-8CE4-5ADA645BC39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914416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43F36B-C283-4E91-962B-200F959B69E2}" type="datetimeFigureOut">
              <a:rPr lang="ru-RU" smtClean="0"/>
              <a:t>20.01.2022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51DFF-E578-4FA2-8CE4-5ADA645BC39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57813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43F36B-C283-4E91-962B-200F959B69E2}" type="datetimeFigureOut">
              <a:rPr lang="ru-RU" smtClean="0"/>
              <a:t>20.01.2022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51DFF-E578-4FA2-8CE4-5ADA645BC39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381282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43F36B-C283-4E91-962B-200F959B69E2}" type="datetimeFigureOut">
              <a:rPr lang="ru-RU" smtClean="0"/>
              <a:t>20.01.2022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51DFF-E578-4FA2-8CE4-5ADA645BC39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53481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43F36B-C283-4E91-962B-200F959B69E2}" type="datetimeFigureOut">
              <a:rPr lang="ru-RU" smtClean="0"/>
              <a:t>20.01.2022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51DFF-E578-4FA2-8CE4-5ADA645BC39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07102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43F36B-C283-4E91-962B-200F959B69E2}" type="datetimeFigureOut">
              <a:rPr lang="ru-RU" smtClean="0"/>
              <a:t>20.01.2022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51DFF-E578-4FA2-8CE4-5ADA645BC39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73068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43F36B-C283-4E91-962B-200F959B69E2}" type="datetimeFigureOut">
              <a:rPr lang="ru-RU" smtClean="0"/>
              <a:t>20.01.2022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51DFF-E578-4FA2-8CE4-5ADA645BC39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199618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43F36B-C283-4E91-962B-200F959B69E2}" type="datetimeFigureOut">
              <a:rPr lang="ru-RU" smtClean="0"/>
              <a:t>20.01.2022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D51DFF-E578-4FA2-8CE4-5ADA645BC39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299326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364974" y="0"/>
            <a:ext cx="9144000" cy="2387600"/>
          </a:xfrm>
        </p:spPr>
        <p:txBody>
          <a:bodyPr>
            <a:normAutofit/>
          </a:bodyPr>
          <a:lstStyle/>
          <a:p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Mavzu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№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9: 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Gidravlik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silliq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g’adir-budir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quvurlar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ularda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yo‘qotilgan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napor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pPr algn="l"/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Reja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1. 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G`adir-budirlikni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xarakterlash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Quvurlarning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g`adir-budirligini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aniqlash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Oqim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gidravlikasiga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g`adir-budirlikning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ta'siri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G’adir-budir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quvurlarning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sohalari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241653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1200647" y="575074"/>
            <a:ext cx="9406393" cy="28315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Quvurlar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kanallar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novlarning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devorlari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ma'lum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darajada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g`adir-budirlikka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ega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bo`ladi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Bu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g`adir-budirlik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quvurlarningqanday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materialdan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qilingani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qay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darajada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silliqlanganiga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qarab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ularning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devor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sirtidagi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turli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kattalikdagi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yoki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juda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ham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ki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hik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pastlik-do`ngliklar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bilan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xarakterlanadi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G`adir-budirlikni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xarakterlash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u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hun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quvur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sirtidagi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do`ngliklarning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o`rta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balandligi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qabul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qilinib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u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absolyut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g`adir-budirlik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deyiladi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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bilanbelgilanadi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(6.5-rasm). Agar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absalyut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g`adir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budirlik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laminar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chegaraviy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qavatning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qalinligi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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ki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hik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bo`lsa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bu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quvur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gidravlik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silliq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quvur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deyiladi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(6.5-rasm, a).</a:t>
            </a:r>
            <a:endParaRPr kumimoji="0" lang="ru-RU" alt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3073" name="image307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68271" y="3291726"/>
            <a:ext cx="5422790" cy="22389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2568271" y="4411184"/>
            <a:ext cx="8720118" cy="1600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/>
            </a:r>
            <a:b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</a:br>
            <a:endParaRPr kumimoji="0" lang="ru-RU" alt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ru-RU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ru-RU" sz="1400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ru-RU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ru-RU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kumimoji="0" lang="en-US" alt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6.5 </a:t>
            </a:r>
            <a:r>
              <a:rPr kumimoji="0" lang="en-US" altLang="ru-RU" sz="1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rasm</a:t>
            </a:r>
            <a:r>
              <a:rPr kumimoji="0" lang="en-US" alt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kumimoji="0" lang="en-US" altLang="ru-RU" sz="1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Gidr</a:t>
            </a:r>
            <a:r>
              <a:rPr kumimoji="0" lang="ru-RU" alt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</a:t>
            </a:r>
            <a:r>
              <a:rPr kumimoji="0" lang="en-US" altLang="ru-RU" sz="1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vlik</a:t>
            </a:r>
            <a:r>
              <a:rPr kumimoji="0" lang="en-US" alt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1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silliq</a:t>
            </a:r>
            <a:r>
              <a:rPr kumimoji="0" lang="en-US" alt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1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kumimoji="0" lang="en-US" alt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1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g`adir-budir</a:t>
            </a:r>
            <a:r>
              <a:rPr kumimoji="0" lang="en-US" alt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1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quvurlarni</a:t>
            </a:r>
            <a:r>
              <a:rPr kumimoji="0" lang="en-US" alt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1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tushintirishga</a:t>
            </a:r>
            <a:r>
              <a:rPr kumimoji="0" lang="en-US" alt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1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doir</a:t>
            </a:r>
            <a:r>
              <a:rPr kumimoji="0" lang="en-US" alt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ru-RU" alt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</a:t>
            </a:r>
            <a:r>
              <a:rPr kumimoji="0" lang="en-US" altLang="ru-RU" sz="1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hizma</a:t>
            </a:r>
            <a:r>
              <a:rPr kumimoji="0" lang="en-US" alt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kumimoji="0" lang="en-US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8197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44988" y="880739"/>
            <a:ext cx="9509760" cy="52774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50520" marR="286385" indent="449580" algn="just">
              <a:spcAft>
                <a:spcPts val="0"/>
              </a:spcAft>
            </a:pP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Bordiyu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/>
              <a:t>D</a:t>
            </a:r>
            <a:r>
              <a:rPr lang="en-US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laminar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qavat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qalinligi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/>
              <a:t>d</a:t>
            </a:r>
            <a:r>
              <a:rPr lang="en-US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dan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katta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bo`lsa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bu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quvurlar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gidravlik</a:t>
            </a:r>
            <a:r>
              <a:rPr lang="en-US" sz="2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g`adir-budir</a:t>
            </a:r>
            <a:r>
              <a:rPr lang="en-US" sz="2400" spc="-2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quvurlar</a:t>
            </a:r>
            <a:r>
              <a:rPr lang="en-US" sz="2400" spc="-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deyiladi</a:t>
            </a:r>
            <a:r>
              <a:rPr lang="en-US" sz="2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(6.5-rasm,</a:t>
            </a:r>
            <a:r>
              <a:rPr lang="en-US" sz="2400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b).</a:t>
            </a:r>
            <a:endParaRPr lang="ru-RU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50520" marR="285115" indent="487680" algn="just">
              <a:lnSpc>
                <a:spcPct val="98000"/>
              </a:lnSpc>
              <a:spcAft>
                <a:spcPts val="0"/>
              </a:spcAft>
            </a:pP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Birin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hi</a:t>
            </a:r>
            <a:r>
              <a:rPr lang="en-US" sz="2400" spc="14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holda</a:t>
            </a:r>
            <a:r>
              <a:rPr lang="en-US" sz="2400" spc="12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/>
              <a:t>(</a:t>
            </a:r>
            <a:r>
              <a:rPr lang="ru-RU" dirty="0"/>
              <a:t>D&gt;d </a:t>
            </a:r>
            <a:r>
              <a:rPr lang="en-US" dirty="0"/>
              <a:t>)</a:t>
            </a:r>
            <a:r>
              <a:rPr lang="en-US" sz="24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quvur</a:t>
            </a:r>
            <a:r>
              <a:rPr lang="en-US" sz="2400" spc="135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sirtidagi</a:t>
            </a:r>
            <a:r>
              <a:rPr lang="en-US" sz="2400" spc="14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do`ngliklar</a:t>
            </a:r>
            <a:r>
              <a:rPr lang="en-US" sz="2400" spc="1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laminar</a:t>
            </a:r>
            <a:r>
              <a:rPr lang="en-US" sz="2400" spc="1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qavat</a:t>
            </a:r>
            <a:r>
              <a:rPr lang="en-US" sz="2400" spc="14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hida</a:t>
            </a:r>
            <a:r>
              <a:rPr lang="en-US" sz="2400" spc="1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qoladi</a:t>
            </a:r>
            <a:r>
              <a:rPr lang="en-US" sz="2400" spc="-34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va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gidravlik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qarshilikka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sezilarli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ta'sir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qilmaydi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Ikkin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hi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holda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(</a:t>
            </a:r>
            <a:r>
              <a:rPr lang="ru-RU" dirty="0"/>
              <a:t>D&lt;d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)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esa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do`ngliklar</a:t>
            </a:r>
            <a:r>
              <a:rPr lang="en-US" sz="2400" spc="-3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laminar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qavatdan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hiqib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qoladi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va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quvur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devori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atrofidagi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oqim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xususiyatiga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ta'sir</a:t>
            </a:r>
            <a:r>
              <a:rPr lang="en-US" sz="2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qilib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en-US" sz="2400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gidravlik</a:t>
            </a:r>
            <a:r>
              <a:rPr lang="en-US" sz="2400" spc="-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qarshilikni</a:t>
            </a:r>
            <a:r>
              <a:rPr lang="en-US" sz="2400" spc="-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oshiradi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50520" marR="283210" indent="449580" algn="just">
              <a:spcBef>
                <a:spcPts val="360"/>
              </a:spcBef>
              <a:spcAft>
                <a:spcPts val="0"/>
              </a:spcAft>
            </a:pP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Quvurlarning</a:t>
            </a:r>
            <a:r>
              <a:rPr lang="en-US" sz="2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g`adir-budirligini</a:t>
            </a:r>
            <a:r>
              <a:rPr lang="en-US" sz="2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aniqlash</a:t>
            </a:r>
            <a:r>
              <a:rPr lang="en-US" sz="2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an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ha</a:t>
            </a:r>
            <a:r>
              <a:rPr lang="en-US" sz="2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murakkab</a:t>
            </a:r>
            <a:r>
              <a:rPr lang="en-US" sz="2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ish</a:t>
            </a:r>
            <a:r>
              <a:rPr lang="en-US" sz="2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bo`lib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en-US" sz="2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uni</a:t>
            </a:r>
            <a:r>
              <a:rPr lang="en-US" sz="2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hisoblash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gidravlik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qarshilikni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hisoblashni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qiyinlashtiradi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Shuning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u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hun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hisoblash</a:t>
            </a:r>
            <a:r>
              <a:rPr lang="en-US" sz="2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ishlarini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osonlashtirish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maqsadida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ekvivalent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g`adir-budirlik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/>
              <a:t>D</a:t>
            </a:r>
            <a:r>
              <a:rPr lang="en-US" baseline="-25000" dirty="0"/>
              <a:t>e</a:t>
            </a:r>
            <a:r>
              <a:rPr lang="en-US" dirty="0"/>
              <a:t> </a:t>
            </a:r>
            <a:r>
              <a:rPr lang="en-US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degan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tushunchani</a:t>
            </a:r>
            <a:r>
              <a:rPr lang="en-US" sz="2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kiritiladi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U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quvurlarni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gidravlik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sinash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yo`li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bilan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aniqlanib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gidravlik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yo`qotishni</a:t>
            </a:r>
            <a:r>
              <a:rPr lang="en-US" sz="2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hisoblashda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absalyut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g`adir-budirlik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u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hun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qanday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qiymat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olinsa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ekvivalent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g`adir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en-US" sz="2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budirlik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u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hun</a:t>
            </a:r>
            <a:r>
              <a:rPr lang="en-US" sz="2400" spc="-2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ham</a:t>
            </a:r>
            <a:r>
              <a:rPr lang="en-US" sz="2400" spc="-3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shunday</a:t>
            </a:r>
            <a:r>
              <a:rPr lang="en-US" sz="2400" spc="-2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qiymat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olinadigan</a:t>
            </a:r>
            <a:r>
              <a:rPr lang="en-US" sz="2400" spc="-2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qilib</a:t>
            </a:r>
            <a:r>
              <a:rPr lang="en-US" sz="2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tanlab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olinadi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48107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34351534"/>
              </p:ext>
            </p:extLst>
          </p:nvPr>
        </p:nvGraphicFramePr>
        <p:xfrm>
          <a:off x="2095837" y="946770"/>
          <a:ext cx="7719802" cy="4717653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6532393">
                  <a:extLst>
                    <a:ext uri="{9D8B030D-6E8A-4147-A177-3AD203B41FA5}">
                      <a16:colId xmlns:a16="http://schemas.microsoft.com/office/drawing/2014/main" val="1775963438"/>
                    </a:ext>
                  </a:extLst>
                </a:gridCol>
                <a:gridCol w="1187409">
                  <a:extLst>
                    <a:ext uri="{9D8B030D-6E8A-4147-A177-3AD203B41FA5}">
                      <a16:colId xmlns:a16="http://schemas.microsoft.com/office/drawing/2014/main" val="2400813572"/>
                    </a:ext>
                  </a:extLst>
                </a:gridCol>
              </a:tblGrid>
              <a:tr h="468388">
                <a:tc>
                  <a:txBody>
                    <a:bodyPr/>
                    <a:lstStyle/>
                    <a:p>
                      <a:pPr marL="2181225" marR="2175510" algn="ctr">
                        <a:lnSpc>
                          <a:spcPts val="1495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Quvurlar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6835" marR="74295" algn="ctr">
                        <a:lnSpc>
                          <a:spcPts val="1495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Δ,</a:t>
                      </a:r>
                      <a:r>
                        <a:rPr lang="ru-RU" sz="1400" spc="-10">
                          <a:effectLst/>
                        </a:rPr>
                        <a:t> </a:t>
                      </a:r>
                      <a:r>
                        <a:rPr lang="ru-RU" sz="1400">
                          <a:effectLst/>
                        </a:rPr>
                        <a:t>mm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904503929"/>
                  </a:ext>
                </a:extLst>
              </a:tr>
              <a:tr h="942650">
                <a:tc>
                  <a:txBody>
                    <a:bodyPr/>
                    <a:lstStyle/>
                    <a:p>
                      <a:pPr marL="68580">
                        <a:lnSpc>
                          <a:spcPts val="156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Yangi</a:t>
                      </a:r>
                      <a:r>
                        <a:rPr lang="en-US" sz="1400" spc="340">
                          <a:effectLst/>
                        </a:rPr>
                        <a:t> </a:t>
                      </a:r>
                      <a:r>
                        <a:rPr lang="en-US" sz="1400">
                          <a:effectLst/>
                        </a:rPr>
                        <a:t>metall</a:t>
                      </a:r>
                      <a:r>
                        <a:rPr lang="en-US" sz="1400" spc="325">
                          <a:effectLst/>
                        </a:rPr>
                        <a:t> </a:t>
                      </a:r>
                      <a:r>
                        <a:rPr lang="en-US" sz="1400">
                          <a:effectLst/>
                        </a:rPr>
                        <a:t>va</a:t>
                      </a:r>
                      <a:r>
                        <a:rPr lang="en-US" sz="1400" spc="330">
                          <a:effectLst/>
                        </a:rPr>
                        <a:t> </a:t>
                      </a:r>
                      <a:r>
                        <a:rPr lang="en-US" sz="1400">
                          <a:effectLst/>
                        </a:rPr>
                        <a:t>sopol</a:t>
                      </a:r>
                      <a:r>
                        <a:rPr lang="en-US" sz="1400" spc="345">
                          <a:effectLst/>
                        </a:rPr>
                        <a:t> </a:t>
                      </a:r>
                      <a:r>
                        <a:rPr lang="en-US" sz="1400">
                          <a:effectLst/>
                        </a:rPr>
                        <a:t>quvurlar</a:t>
                      </a:r>
                      <a:r>
                        <a:rPr lang="en-US" sz="1400" spc="325">
                          <a:effectLst/>
                        </a:rPr>
                        <a:t> </a:t>
                      </a:r>
                      <a:r>
                        <a:rPr lang="en-US" sz="1400">
                          <a:effectLst/>
                        </a:rPr>
                        <a:t>tekis</a:t>
                      </a:r>
                      <a:r>
                        <a:rPr lang="en-US" sz="1400" spc="330">
                          <a:effectLst/>
                        </a:rPr>
                        <a:t> </a:t>
                      </a:r>
                      <a:r>
                        <a:rPr lang="en-US" sz="1400">
                          <a:effectLst/>
                        </a:rPr>
                        <a:t>joylangan</a:t>
                      </a:r>
                      <a:r>
                        <a:rPr lang="en-US" sz="1400" spc="330">
                          <a:effectLst/>
                        </a:rPr>
                        <a:t> </a:t>
                      </a:r>
                      <a:r>
                        <a:rPr lang="en-US" sz="1400">
                          <a:effectLst/>
                        </a:rPr>
                        <a:t>va</a:t>
                      </a:r>
                      <a:r>
                        <a:rPr lang="en-US" sz="1400" spc="330">
                          <a:effectLst/>
                        </a:rPr>
                        <a:t> </a:t>
                      </a:r>
                      <a:r>
                        <a:rPr lang="en-US" sz="1400">
                          <a:effectLst/>
                        </a:rPr>
                        <a:t>tutashtirilgan</a:t>
                      </a:r>
                      <a:endParaRPr lang="ru-RU" sz="1100">
                        <a:effectLst/>
                      </a:endParaRPr>
                    </a:p>
                    <a:p>
                      <a:pPr marL="68580">
                        <a:lnSpc>
                          <a:spcPts val="1555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holda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7470" marR="72390" algn="ctr">
                        <a:lnSpc>
                          <a:spcPts val="1565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0,01-0,15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2588745847"/>
                  </a:ext>
                </a:extLst>
              </a:tr>
              <a:tr h="942650">
                <a:tc>
                  <a:txBody>
                    <a:bodyPr/>
                    <a:lstStyle/>
                    <a:p>
                      <a:pPr marL="68580">
                        <a:lnSpc>
                          <a:spcPts val="1575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Yaxshi</a:t>
                      </a:r>
                      <a:r>
                        <a:rPr lang="en-US" sz="1400" spc="145">
                          <a:effectLst/>
                        </a:rPr>
                        <a:t> </a:t>
                      </a:r>
                      <a:r>
                        <a:rPr lang="en-US" sz="1400">
                          <a:effectLst/>
                        </a:rPr>
                        <a:t>holatda</a:t>
                      </a:r>
                      <a:r>
                        <a:rPr lang="en-US" sz="1400" spc="145">
                          <a:effectLst/>
                        </a:rPr>
                        <a:t> </a:t>
                      </a:r>
                      <a:r>
                        <a:rPr lang="en-US" sz="1400">
                          <a:effectLst/>
                        </a:rPr>
                        <a:t>ishlab</a:t>
                      </a:r>
                      <a:r>
                        <a:rPr lang="en-US" sz="1400" spc="160">
                          <a:effectLst/>
                        </a:rPr>
                        <a:t> </a:t>
                      </a:r>
                      <a:r>
                        <a:rPr lang="en-US" sz="1400">
                          <a:effectLst/>
                        </a:rPr>
                        <a:t>turgan</a:t>
                      </a:r>
                      <a:r>
                        <a:rPr lang="en-US" sz="1400" spc="160">
                          <a:effectLst/>
                        </a:rPr>
                        <a:t> </a:t>
                      </a:r>
                      <a:r>
                        <a:rPr lang="en-US" sz="1400">
                          <a:effectLst/>
                        </a:rPr>
                        <a:t>vodoprovod</a:t>
                      </a:r>
                      <a:r>
                        <a:rPr lang="en-US" sz="1400" spc="175">
                          <a:effectLst/>
                        </a:rPr>
                        <a:t> </a:t>
                      </a:r>
                      <a:r>
                        <a:rPr lang="en-US" sz="1400">
                          <a:effectLst/>
                        </a:rPr>
                        <a:t>quvurlari</a:t>
                      </a:r>
                      <a:r>
                        <a:rPr lang="en-US" sz="1400" spc="150">
                          <a:effectLst/>
                        </a:rPr>
                        <a:t> </a:t>
                      </a:r>
                      <a:r>
                        <a:rPr lang="en-US" sz="1400">
                          <a:effectLst/>
                        </a:rPr>
                        <a:t>va</a:t>
                      </a:r>
                      <a:r>
                        <a:rPr lang="en-US" sz="1400" spc="155">
                          <a:effectLst/>
                        </a:rPr>
                        <a:t> </a:t>
                      </a:r>
                      <a:r>
                        <a:rPr lang="en-US" sz="1400">
                          <a:effectLst/>
                        </a:rPr>
                        <a:t>juda</a:t>
                      </a:r>
                      <a:r>
                        <a:rPr lang="en-US" sz="1400" spc="155">
                          <a:effectLst/>
                        </a:rPr>
                        <a:t> </a:t>
                      </a:r>
                      <a:r>
                        <a:rPr lang="en-US" sz="1400">
                          <a:effectLst/>
                        </a:rPr>
                        <a:t>yaxshi</a:t>
                      </a:r>
                      <a:endParaRPr lang="ru-RU" sz="1100">
                        <a:effectLst/>
                      </a:endParaRPr>
                    </a:p>
                    <a:p>
                      <a:pPr marL="68580">
                        <a:lnSpc>
                          <a:spcPts val="154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holatdagi</a:t>
                      </a:r>
                      <a:r>
                        <a:rPr lang="ru-RU" sz="1400" spc="-15">
                          <a:effectLst/>
                        </a:rPr>
                        <a:t> </a:t>
                      </a:r>
                      <a:r>
                        <a:rPr lang="ru-RU" sz="1400">
                          <a:effectLst/>
                        </a:rPr>
                        <a:t>beton</a:t>
                      </a:r>
                      <a:r>
                        <a:rPr lang="ru-RU" sz="1400" spc="-20">
                          <a:effectLst/>
                        </a:rPr>
                        <a:t> </a:t>
                      </a:r>
                      <a:r>
                        <a:rPr lang="ru-RU" sz="1400">
                          <a:effectLst/>
                        </a:rPr>
                        <a:t>quvurlar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7470" marR="72390" algn="ctr">
                        <a:lnSpc>
                          <a:spcPts val="1575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0,2-0,3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4151864356"/>
                  </a:ext>
                </a:extLst>
              </a:tr>
              <a:tr h="947055">
                <a:tc>
                  <a:txBody>
                    <a:bodyPr/>
                    <a:lstStyle/>
                    <a:p>
                      <a:pPr marL="68580">
                        <a:lnSpc>
                          <a:spcPts val="1575"/>
                        </a:lnSpc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effectLst/>
                        </a:rPr>
                        <a:t>Ozroq</a:t>
                      </a:r>
                      <a:r>
                        <a:rPr lang="en-US" sz="1400" spc="9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ifloslangan</a:t>
                      </a:r>
                      <a:r>
                        <a:rPr lang="en-US" sz="1400" spc="445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vodoprovod</a:t>
                      </a:r>
                      <a:r>
                        <a:rPr lang="en-US" sz="1400" spc="455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quvurlari</a:t>
                      </a:r>
                      <a:r>
                        <a:rPr lang="en-US" sz="1400" spc="45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yaxshi</a:t>
                      </a:r>
                      <a:r>
                        <a:rPr lang="en-US" sz="1400" spc="445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holatdagi</a:t>
                      </a:r>
                      <a:r>
                        <a:rPr lang="en-US" sz="1400" spc="435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beton</a:t>
                      </a:r>
                      <a:endParaRPr lang="ru-RU" sz="1100" dirty="0">
                        <a:effectLst/>
                      </a:endParaRPr>
                    </a:p>
                    <a:p>
                      <a:pPr marL="68580">
                        <a:lnSpc>
                          <a:spcPts val="1555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effectLst/>
                        </a:rPr>
                        <a:t>quvurlar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7470" marR="72390" algn="ctr">
                        <a:lnSpc>
                          <a:spcPts val="1575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0,3-0,5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774238178"/>
                  </a:ext>
                </a:extLst>
              </a:tr>
              <a:tr h="471324">
                <a:tc>
                  <a:txBody>
                    <a:bodyPr/>
                    <a:lstStyle/>
                    <a:p>
                      <a:pPr marL="68580">
                        <a:lnSpc>
                          <a:spcPts val="1505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Ifloslangan</a:t>
                      </a:r>
                      <a:r>
                        <a:rPr lang="en-US" sz="1400" spc="-30">
                          <a:effectLst/>
                        </a:rPr>
                        <a:t> </a:t>
                      </a:r>
                      <a:r>
                        <a:rPr lang="en-US" sz="1400">
                          <a:effectLst/>
                        </a:rPr>
                        <a:t>va</a:t>
                      </a:r>
                      <a:r>
                        <a:rPr lang="en-US" sz="1400" spc="-15">
                          <a:effectLst/>
                        </a:rPr>
                        <a:t> </a:t>
                      </a:r>
                      <a:r>
                        <a:rPr lang="en-US" sz="1400">
                          <a:effectLst/>
                        </a:rPr>
                        <a:t>ozroq</a:t>
                      </a:r>
                      <a:r>
                        <a:rPr lang="en-US" sz="1400" spc="-30">
                          <a:effectLst/>
                        </a:rPr>
                        <a:t> </a:t>
                      </a:r>
                      <a:r>
                        <a:rPr lang="en-US" sz="1400">
                          <a:effectLst/>
                        </a:rPr>
                        <a:t>zanglagan</a:t>
                      </a:r>
                      <a:r>
                        <a:rPr lang="en-US" sz="1400" spc="-30">
                          <a:effectLst/>
                        </a:rPr>
                        <a:t> </a:t>
                      </a:r>
                      <a:r>
                        <a:rPr lang="en-US" sz="1400">
                          <a:effectLst/>
                        </a:rPr>
                        <a:t>vodoprovod</a:t>
                      </a:r>
                      <a:r>
                        <a:rPr lang="en-US" sz="1400" spc="15">
                          <a:effectLst/>
                        </a:rPr>
                        <a:t> </a:t>
                      </a:r>
                      <a:r>
                        <a:rPr lang="en-US" sz="1400">
                          <a:effectLst/>
                        </a:rPr>
                        <a:t>quvurlar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7470" marR="72390" algn="ctr">
                        <a:lnSpc>
                          <a:spcPts val="1505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0,5-2,0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374762506"/>
                  </a:ext>
                </a:extLst>
              </a:tr>
              <a:tr h="471324">
                <a:tc>
                  <a:txBody>
                    <a:bodyPr/>
                    <a:lstStyle/>
                    <a:p>
                      <a:pPr marL="68580">
                        <a:lnSpc>
                          <a:spcPts val="1505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Yangi</a:t>
                      </a:r>
                      <a:r>
                        <a:rPr lang="ru-RU" sz="1400" spc="-10">
                          <a:effectLst/>
                        </a:rPr>
                        <a:t> </a:t>
                      </a:r>
                      <a:r>
                        <a:rPr lang="ru-RU" sz="1400">
                          <a:effectLst/>
                        </a:rPr>
                        <a:t>сho`yan</a:t>
                      </a:r>
                      <a:r>
                        <a:rPr lang="ru-RU" sz="1400" spc="-10">
                          <a:effectLst/>
                        </a:rPr>
                        <a:t> </a:t>
                      </a:r>
                      <a:r>
                        <a:rPr lang="ru-RU" sz="1400">
                          <a:effectLst/>
                        </a:rPr>
                        <a:t>quvurlar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7470" marR="72390" algn="ctr">
                        <a:lnSpc>
                          <a:spcPts val="1505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0,3-0,5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338881863"/>
                  </a:ext>
                </a:extLst>
              </a:tr>
              <a:tr h="474262">
                <a:tc>
                  <a:txBody>
                    <a:bodyPr/>
                    <a:lstStyle/>
                    <a:p>
                      <a:pPr marL="68580">
                        <a:lnSpc>
                          <a:spcPts val="152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Ko`p</a:t>
                      </a:r>
                      <a:r>
                        <a:rPr lang="en-US" sz="1400" spc="-20">
                          <a:effectLst/>
                        </a:rPr>
                        <a:t> </a:t>
                      </a:r>
                      <a:r>
                        <a:rPr lang="en-US" sz="1400">
                          <a:effectLst/>
                        </a:rPr>
                        <a:t>foydalanilgan</a:t>
                      </a:r>
                      <a:r>
                        <a:rPr lang="en-US" sz="1400" spc="-15">
                          <a:effectLst/>
                        </a:rPr>
                        <a:t> </a:t>
                      </a:r>
                      <a:r>
                        <a:rPr lang="ru-RU" sz="1400">
                          <a:effectLst/>
                        </a:rPr>
                        <a:t>с</a:t>
                      </a:r>
                      <a:r>
                        <a:rPr lang="en-US" sz="1400">
                          <a:effectLst/>
                        </a:rPr>
                        <a:t>ho`yan</a:t>
                      </a:r>
                      <a:r>
                        <a:rPr lang="en-US" sz="1400" spc="-30">
                          <a:effectLst/>
                        </a:rPr>
                        <a:t> </a:t>
                      </a:r>
                      <a:r>
                        <a:rPr lang="en-US" sz="1400">
                          <a:effectLst/>
                        </a:rPr>
                        <a:t>quvurlar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7470" marR="72390" algn="ctr">
                        <a:lnSpc>
                          <a:spcPts val="152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1,0-3,0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4138765678"/>
                  </a:ext>
                </a:extLst>
              </a:tr>
            </a:tbl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2909923" y="305377"/>
            <a:ext cx="542334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60960" algn="ctr">
              <a:spcBef>
                <a:spcPts val="10"/>
              </a:spcBef>
              <a:spcAft>
                <a:spcPts val="0"/>
              </a:spcAft>
            </a:pPr>
            <a:r>
              <a:rPr lang="en-US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Quvurlar</a:t>
            </a:r>
            <a:r>
              <a:rPr lang="en-US" b="1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u</a:t>
            </a:r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</a:t>
            </a:r>
            <a:r>
              <a:rPr lang="en-US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hun</a:t>
            </a:r>
            <a:r>
              <a:rPr lang="en-US" b="1" spc="-2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absolyut</a:t>
            </a:r>
            <a:r>
              <a:rPr lang="en-US" b="1" spc="-2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g`adir-budirlik</a:t>
            </a:r>
            <a:r>
              <a:rPr lang="en-US" b="1" spc="-2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qiymatlari</a:t>
            </a:r>
            <a:r>
              <a:rPr lang="en-US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2127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40403" y="782122"/>
            <a:ext cx="9875520" cy="37693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50520" marR="285115" indent="443230" algn="just">
              <a:spcBef>
                <a:spcPts val="445"/>
              </a:spcBef>
              <a:spcAft>
                <a:spcPts val="0"/>
              </a:spcAft>
            </a:pPr>
            <a:r>
              <a:rPr lang="en-US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Ma'lumki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laminar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qavatning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qalinligi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Reynolds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soniga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bog`liq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bo`lib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uning</a:t>
            </a:r>
            <a:r>
              <a:rPr lang="en-US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ortishi</a:t>
            </a:r>
            <a:r>
              <a:rPr lang="en-US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bilan</a:t>
            </a:r>
            <a:r>
              <a:rPr lang="en-US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kamayib</a:t>
            </a:r>
            <a:r>
              <a:rPr lang="en-US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boradi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r>
              <a:rPr lang="en-US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Shuning</a:t>
            </a:r>
            <a:r>
              <a:rPr lang="en-US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u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hun</a:t>
            </a:r>
            <a:r>
              <a:rPr lang="en-US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Reynolds</a:t>
            </a:r>
            <a:r>
              <a:rPr lang="en-US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sonining</a:t>
            </a:r>
            <a:r>
              <a:rPr lang="en-US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ki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hikroq</a:t>
            </a:r>
            <a:r>
              <a:rPr lang="en-US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qiymatlarida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gidravlik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silliq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quvurlar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uning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ortishi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bilan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"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g`adir-budir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"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quvur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sifatida</a:t>
            </a:r>
            <a:r>
              <a:rPr lang="en-US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ko`riladi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Shuning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u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hun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absolyut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g`adir-budirlik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quvur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devorining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oqim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harakatiga</a:t>
            </a:r>
            <a:r>
              <a:rPr lang="en-US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ta'sirini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to`liq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ifodalay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olmaydi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Shuningdek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quvur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g`adir-budirligi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uning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diametri</a:t>
            </a:r>
            <a:r>
              <a:rPr lang="en-US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katta</a:t>
            </a:r>
            <a:r>
              <a:rPr lang="en-US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yoki</a:t>
            </a:r>
            <a:r>
              <a:rPr lang="en-US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ki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hik</a:t>
            </a:r>
            <a:r>
              <a:rPr lang="en-US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bo`lishiga</a:t>
            </a:r>
            <a:r>
              <a:rPr lang="en-US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qarab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en-US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suyuqlik</a:t>
            </a:r>
            <a:r>
              <a:rPr lang="en-US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oqimiga</a:t>
            </a:r>
            <a:r>
              <a:rPr lang="en-US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turlicha</a:t>
            </a:r>
            <a:r>
              <a:rPr lang="en-US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ta'sir</a:t>
            </a:r>
            <a:r>
              <a:rPr lang="en-US" spc="35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ko`rsatishi</a:t>
            </a:r>
            <a:r>
              <a:rPr lang="en-US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mumkin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50520" marR="283210" indent="443230" algn="just">
              <a:spcAft>
                <a:spcPts val="0"/>
              </a:spcAft>
            </a:pP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Bularni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hisobga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olish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maqsadida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o`xshashlik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qonunlarini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bajaradigan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va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oqim</a:t>
            </a:r>
            <a:r>
              <a:rPr lang="en-US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gidravlikasiga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g`adir-budirlikning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ta'sirini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to`laroq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ifodalaydigan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nisbiy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g`adir-bu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en-US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dirlik</a:t>
            </a:r>
            <a:r>
              <a:rPr lang="en-US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tushunchasi</a:t>
            </a:r>
            <a:r>
              <a:rPr lang="en-US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kiritiladi</a:t>
            </a:r>
            <a:r>
              <a:rPr lang="en-US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va</a:t>
            </a:r>
            <a:r>
              <a:rPr lang="en-US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u</a:t>
            </a:r>
            <a:r>
              <a:rPr lang="en-US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absolyut</a:t>
            </a:r>
            <a:r>
              <a:rPr lang="en-US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g`adir-budirlikning</a:t>
            </a:r>
            <a:r>
              <a:rPr lang="en-US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quvur</a:t>
            </a:r>
            <a:r>
              <a:rPr lang="en-US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diametriga</a:t>
            </a:r>
            <a:r>
              <a:rPr lang="en-US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nisbatiga</a:t>
            </a:r>
            <a:r>
              <a:rPr lang="en-US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teng</a:t>
            </a:r>
            <a:r>
              <a:rPr lang="en-US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deb</a:t>
            </a:r>
            <a:r>
              <a:rPr lang="en-US" spc="-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olinadi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</a:rPr>
              <a:t/>
            </a:r>
            <a:br>
              <a:rPr lang="en-US" dirty="0">
                <a:latin typeface="Times New Roman" panose="02020603050405020304" pitchFamily="18" charset="0"/>
                <a:ea typeface="Calibri" panose="020F0502020204030204" pitchFamily="34" charset="0"/>
              </a:rPr>
            </a:br>
            <a:endParaRPr lang="ru-RU" dirty="0" smtClean="0">
              <a:effectLst/>
            </a:endParaRPr>
          </a:p>
          <a:p>
            <a:r>
              <a:rPr lang="en-US" sz="14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n-US" sz="14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152400" y="1524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kumimoji="0" lang="en-US" altLang="ru-RU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kumimoji="0" lang="ru-RU" altLang="ru-RU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4" name="Прямая соединительная линия 3"/>
          <p:cNvCxnSpPr>
            <a:cxnSpLocks noChangeShapeType="1"/>
          </p:cNvCxnSpPr>
          <p:nvPr/>
        </p:nvCxnSpPr>
        <p:spPr bwMode="auto">
          <a:xfrm flipH="1" flipV="1">
            <a:off x="3992425" y="6149301"/>
            <a:ext cx="182245" cy="0"/>
          </a:xfrm>
          <a:prstGeom prst="line">
            <a:avLst/>
          </a:prstGeom>
          <a:noFill/>
          <a:ln w="6501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-428045" y="3730487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     </a:t>
            </a: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e</a:t>
            </a:r>
            <a:r>
              <a:rPr kumimoji="0" lang="en-US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=</a:t>
            </a:r>
            <a:r>
              <a:rPr kumimoji="0" lang="en-US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</a:t>
            </a: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D</a:t>
            </a:r>
            <a:endParaRPr kumimoji="0" lang="ru-RU" alt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1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D</a:t>
            </a:r>
            <a:endParaRPr kumimoji="0" lang="en-US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618301" y="3908511"/>
            <a:ext cx="9119724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50520" marR="289560" indent="449580" algn="just">
              <a:spcAft>
                <a:spcPts val="0"/>
              </a:spcAft>
            </a:pP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Nisbiy</a:t>
            </a:r>
            <a:r>
              <a:rPr lang="en-US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g`adir-budirlikdan</a:t>
            </a:r>
            <a:r>
              <a:rPr lang="en-US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foydalanish</a:t>
            </a:r>
            <a:r>
              <a:rPr lang="en-US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quvurlardagi</a:t>
            </a:r>
            <a:r>
              <a:rPr lang="en-US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ishqalanish</a:t>
            </a:r>
            <a:r>
              <a:rPr lang="en-US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qarshiligini</a:t>
            </a:r>
            <a:r>
              <a:rPr lang="en-US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hisoblashda</a:t>
            </a:r>
            <a:r>
              <a:rPr lang="en-US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an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ha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qulaylik</a:t>
            </a:r>
            <a:r>
              <a:rPr lang="en-US" spc="-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tug`diradi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50520" marR="285750" indent="449580" algn="just">
              <a:spcAft>
                <a:spcPts val="0"/>
              </a:spcAft>
            </a:pP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Darsi</a:t>
            </a:r>
            <a:r>
              <a:rPr lang="en-US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va</a:t>
            </a:r>
            <a:r>
              <a:rPr lang="en-US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Puazeyl</a:t>
            </a:r>
            <a:r>
              <a:rPr lang="en-US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formulalarida</a:t>
            </a:r>
            <a:r>
              <a:rPr lang="en-US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gidravlik</a:t>
            </a:r>
            <a:r>
              <a:rPr lang="en-US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qarshilik</a:t>
            </a:r>
            <a:r>
              <a:rPr lang="en-US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tezlikning</a:t>
            </a:r>
            <a:r>
              <a:rPr lang="en-US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ikkin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hi</a:t>
            </a:r>
            <a:r>
              <a:rPr lang="en-US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va</a:t>
            </a:r>
            <a:r>
              <a:rPr lang="en-US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birin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hi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darajalar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bilan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ifodalanganligidan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uni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umumiy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holda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quyidagi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formula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bilan</a:t>
            </a:r>
            <a:r>
              <a:rPr lang="en-US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ifodalash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mumkin</a:t>
            </a:r>
            <a:r>
              <a:rPr lang="en-US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</a:p>
          <a:p>
            <a:pPr marL="350520" marR="285750" indent="449580" algn="just">
              <a:spcAft>
                <a:spcPts val="0"/>
              </a:spcAft>
            </a:pP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 flipH="1">
            <a:off x="5850542" y="3730487"/>
            <a:ext cx="21039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8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pSp>
        <p:nvGrpSpPr>
          <p:cNvPr id="13" name="Группа 12"/>
          <p:cNvGrpSpPr>
            <a:grpSpLocks/>
          </p:cNvGrpSpPr>
          <p:nvPr/>
        </p:nvGrpSpPr>
        <p:grpSpPr bwMode="auto">
          <a:xfrm>
            <a:off x="5200152" y="5105763"/>
            <a:ext cx="650389" cy="396540"/>
            <a:chOff x="4619" y="79"/>
            <a:chExt cx="1083" cy="382"/>
          </a:xfrm>
        </p:grpSpPr>
        <p:sp>
          <p:nvSpPr>
            <p:cNvPr id="14" name="Rectangle 4"/>
            <p:cNvSpPr>
              <a:spLocks noChangeArrowheads="1"/>
            </p:cNvSpPr>
            <p:nvPr/>
          </p:nvSpPr>
          <p:spPr bwMode="auto">
            <a:xfrm>
              <a:off x="4618" y="79"/>
              <a:ext cx="1083" cy="382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ru-RU"/>
            </a:p>
          </p:txBody>
        </p:sp>
        <p:sp>
          <p:nvSpPr>
            <p:cNvPr id="15" name="Text Box 5"/>
            <p:cNvSpPr txBox="1">
              <a:spLocks noChangeArrowheads="1"/>
            </p:cNvSpPr>
            <p:nvPr/>
          </p:nvSpPr>
          <p:spPr bwMode="auto">
            <a:xfrm>
              <a:off x="4663" y="100"/>
              <a:ext cx="861" cy="3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>
                <a:lnSpc>
                  <a:spcPct val="107000"/>
                </a:lnSpc>
                <a:spcBef>
                  <a:spcPts val="15"/>
                </a:spcBef>
                <a:spcAft>
                  <a:spcPts val="800"/>
                </a:spcAft>
              </a:pPr>
              <a:r>
                <a:rPr lang="ru-RU" sz="1200" i="1" dirty="0" err="1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H</a:t>
              </a:r>
              <a:r>
                <a:rPr lang="ru-RU" sz="700" i="1" dirty="0" err="1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e</a:t>
              </a:r>
              <a:r>
                <a:rPr lang="ru-RU" sz="700" i="1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ru-RU" sz="700" i="1" spc="4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ru-RU" sz="1200" dirty="0">
                  <a:effectLst/>
                  <a:latin typeface="Symbol" panose="05050102010706020507" pitchFamily="18" charset="2"/>
                  <a:ea typeface="Calibri" panose="020F0502020204030204" pitchFamily="34" charset="0"/>
                  <a:cs typeface="Times New Roman" panose="02020603050405020304" pitchFamily="18" charset="0"/>
                </a:rPr>
                <a:t>=</a:t>
              </a:r>
              <a:r>
                <a:rPr lang="ru-RU" sz="1200" spc="5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ru-RU" sz="1200" i="1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BV</a:t>
              </a:r>
              <a:endParaRPr lang="ru-RU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6" name="Text Box 6"/>
            <p:cNvSpPr txBox="1">
              <a:spLocks noChangeArrowheads="1"/>
            </p:cNvSpPr>
            <p:nvPr/>
          </p:nvSpPr>
          <p:spPr bwMode="auto">
            <a:xfrm>
              <a:off x="5556" y="109"/>
              <a:ext cx="127" cy="1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>
                <a:lnSpc>
                  <a:spcPts val="785"/>
                </a:lnSpc>
                <a:spcAft>
                  <a:spcPts val="800"/>
                </a:spcAft>
              </a:pPr>
              <a:r>
                <a:rPr lang="ru-RU" sz="700" i="1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m</a:t>
              </a:r>
              <a:endParaRPr lang="ru-RU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17" name="Rectangle 11"/>
          <p:cNvSpPr>
            <a:spLocks noChangeArrowheads="1"/>
          </p:cNvSpPr>
          <p:nvPr/>
        </p:nvSpPr>
        <p:spPr bwMode="auto">
          <a:xfrm>
            <a:off x="1502733" y="5298251"/>
            <a:ext cx="8409482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4429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44291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44291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Laminar </a:t>
            </a:r>
            <a:r>
              <a:rPr kumimoji="0" lang="en-US" alt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harakat</a:t>
            </a:r>
            <a:r>
              <a:rPr kumimoji="0" lang="en-US" alt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u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с</a:t>
            </a:r>
            <a:r>
              <a:rPr kumimoji="0" lang="en-US" alt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hun</a:t>
            </a:r>
            <a:r>
              <a:rPr kumimoji="0" lang="en-US" alt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kumimoji="0" lang="en-US" alt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chiziqli</a:t>
            </a:r>
            <a:r>
              <a:rPr kumimoji="0" lang="en-US" alt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kumimoji="0" lang="en-US" alt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qarshilik</a:t>
            </a:r>
            <a:r>
              <a:rPr kumimoji="0" lang="en-US" alt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kumimoji="0" lang="en-US" alt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qonuni</a:t>
            </a:r>
            <a:r>
              <a:rPr kumimoji="0" lang="en-US" alt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kumimoji="0" lang="en-US" alt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o`rinli</a:t>
            </a:r>
            <a:r>
              <a:rPr kumimoji="0" lang="en-US" alt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kumimoji="0" lang="en-US" alt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bo`lib</a:t>
            </a:r>
            <a:r>
              <a:rPr kumimoji="0" lang="en-US" alt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, (6.27) da </a:t>
            </a:r>
            <a:r>
              <a:rPr kumimoji="0" lang="en-US" altLang="ru-RU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m </a:t>
            </a:r>
            <a:r>
              <a:rPr kumimoji="0" lang="en-US" alt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= 1 </a:t>
            </a:r>
            <a:r>
              <a:rPr kumimoji="0" lang="en-US" alt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bo`ladi</a:t>
            </a:r>
            <a:r>
              <a:rPr kumimoji="0" lang="en-US" alt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, </a:t>
            </a:r>
            <a:r>
              <a:rPr kumimoji="0" lang="en-US" alt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ya'ni</a:t>
            </a:r>
            <a:r>
              <a:rPr kumimoji="0" lang="en-US" alt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kumimoji="0" lang="en-US" altLang="ru-RU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He=B</a:t>
            </a:r>
            <a:r>
              <a:rPr kumimoji="0" lang="en-US" altLang="ru-RU" sz="1400" b="0" i="1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1</a:t>
            </a:r>
            <a:r>
              <a:rPr kumimoji="0" lang="en-US" altLang="ru-RU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V.</a:t>
            </a:r>
            <a:endParaRPr kumimoji="0" lang="en-US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23664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68842" y="615634"/>
            <a:ext cx="9716494" cy="54271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06120">
              <a:lnSpc>
                <a:spcPts val="1585"/>
              </a:lnSpc>
              <a:spcAft>
                <a:spcPts val="0"/>
              </a:spcAft>
            </a:pPr>
            <a:r>
              <a:rPr lang="en-US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Turbulent</a:t>
            </a:r>
            <a:r>
              <a:rPr lang="en-US" sz="2000" spc="4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harakatda</a:t>
            </a:r>
            <a:r>
              <a:rPr lang="en-US" sz="2000" spc="3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qarshilik</a:t>
            </a:r>
            <a:r>
              <a:rPr lang="en-US" sz="2000" spc="4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qonuni</a:t>
            </a:r>
            <a:r>
              <a:rPr lang="en-US" sz="2000" spc="3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butunlay</a:t>
            </a:r>
            <a:r>
              <a:rPr lang="en-US" sz="2000" spc="2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boshqa</a:t>
            </a:r>
            <a:r>
              <a:rPr lang="ru-RU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</a:t>
            </a:r>
            <a:r>
              <a:rPr lang="en-US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ha</a:t>
            </a:r>
            <a:r>
              <a:rPr lang="en-US" sz="2000" spc="3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bo`lib</a:t>
            </a:r>
            <a:r>
              <a:rPr lang="en-US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en-US" sz="2000" spc="3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gidravlik</a:t>
            </a:r>
            <a:r>
              <a:rPr lang="en-US" sz="2000" spc="4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silliq</a:t>
            </a:r>
            <a:endParaRPr lang="ru-RU" sz="20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50520" marR="285750" algn="just">
              <a:spcAft>
                <a:spcPts val="0"/>
              </a:spcAft>
            </a:pPr>
            <a:r>
              <a:rPr lang="en-US" sz="20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g`adir-budir</a:t>
            </a:r>
            <a:r>
              <a:rPr lang="en-US" sz="2000" spc="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quvurlar</a:t>
            </a:r>
            <a:r>
              <a:rPr lang="en-US" sz="2000" spc="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u</a:t>
            </a:r>
            <a:r>
              <a:rPr lang="ru-RU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</a:t>
            </a:r>
            <a:r>
              <a:rPr lang="en-US" sz="20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hun</a:t>
            </a:r>
            <a:r>
              <a:rPr lang="en-US" sz="2000" spc="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turlichadir</a:t>
            </a:r>
            <a:r>
              <a:rPr lang="en-US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r>
              <a:rPr lang="en-US" sz="2000" spc="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Silliq</a:t>
            </a:r>
            <a:r>
              <a:rPr lang="en-US" sz="2000" spc="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quvurlar</a:t>
            </a:r>
            <a:r>
              <a:rPr lang="en-US" sz="2000" spc="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u</a:t>
            </a:r>
            <a:r>
              <a:rPr lang="ru-RU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</a:t>
            </a:r>
            <a:r>
              <a:rPr lang="en-US" sz="20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hun</a:t>
            </a:r>
            <a:r>
              <a:rPr lang="en-US" sz="2000" spc="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</a:t>
            </a:r>
            <a:r>
              <a:rPr lang="en-US" sz="2000" i="1" spc="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=</a:t>
            </a:r>
            <a:r>
              <a:rPr lang="en-US" sz="2000" spc="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1,75</a:t>
            </a:r>
            <a:r>
              <a:rPr lang="en-US" sz="2000" spc="35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va</a:t>
            </a:r>
            <a:r>
              <a:rPr lang="en-US" sz="2000" spc="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He=B</a:t>
            </a:r>
            <a:r>
              <a:rPr lang="en-US" sz="2000" i="1" baseline="-25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r>
              <a:rPr lang="en-US" sz="2000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</a:t>
            </a:r>
            <a:r>
              <a:rPr lang="en-US" sz="2000" i="1" baseline="30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1,75</a:t>
            </a:r>
            <a:r>
              <a:rPr lang="en-US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en-US" sz="2000" spc="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g`adir-budir</a:t>
            </a:r>
            <a:r>
              <a:rPr lang="en-US" sz="2000" spc="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quvurlar</a:t>
            </a:r>
            <a:r>
              <a:rPr lang="en-US" sz="2000" spc="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u</a:t>
            </a:r>
            <a:r>
              <a:rPr lang="ru-RU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</a:t>
            </a:r>
            <a:r>
              <a:rPr lang="en-US" sz="20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hun</a:t>
            </a:r>
            <a:r>
              <a:rPr lang="en-US" sz="2000" spc="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esa</a:t>
            </a:r>
            <a:r>
              <a:rPr lang="en-US" sz="2000" spc="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</a:t>
            </a:r>
            <a:r>
              <a:rPr lang="en-US" sz="2000" i="1" spc="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=2</a:t>
            </a:r>
            <a:r>
              <a:rPr lang="en-US" sz="2000" spc="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va</a:t>
            </a:r>
            <a:r>
              <a:rPr lang="en-US" sz="2000" spc="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He=B</a:t>
            </a:r>
            <a:r>
              <a:rPr lang="en-US" sz="2000" i="1" baseline="-25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3</a:t>
            </a:r>
            <a:r>
              <a:rPr lang="en-US" sz="2000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</a:t>
            </a:r>
            <a:r>
              <a:rPr lang="en-US" sz="2000" i="1" baseline="30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r>
              <a:rPr lang="en-US" sz="2000" i="1" spc="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</a:t>
            </a:r>
            <a:r>
              <a:rPr lang="en-US" sz="20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gidravlik</a:t>
            </a:r>
            <a:r>
              <a:rPr lang="en-US" sz="2000" spc="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qarshilikning</a:t>
            </a:r>
            <a:r>
              <a:rPr lang="en-US" sz="2000" spc="-2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kvadratik</a:t>
            </a:r>
            <a:r>
              <a:rPr lang="en-US" sz="2000" spc="-1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qonuni</a:t>
            </a:r>
            <a:r>
              <a:rPr lang="en-US" sz="2000" spc="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deyiladi</a:t>
            </a:r>
            <a:r>
              <a:rPr lang="en-US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).</a:t>
            </a:r>
            <a:endParaRPr lang="ru-RU" sz="20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50520" marR="285115" indent="443230" algn="just">
              <a:lnSpc>
                <a:spcPct val="100000"/>
              </a:lnSpc>
              <a:spcAft>
                <a:spcPts val="0"/>
              </a:spcAft>
            </a:pPr>
            <a:r>
              <a:rPr lang="en-US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Bu</a:t>
            </a:r>
            <a:r>
              <a:rPr lang="en-US" sz="2000" spc="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qonunlarning</a:t>
            </a:r>
            <a:r>
              <a:rPr lang="en-US" sz="2000" spc="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qo`llanilishiga</a:t>
            </a:r>
            <a:r>
              <a:rPr lang="en-US" sz="2000" spc="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qarab</a:t>
            </a:r>
            <a:r>
              <a:rPr lang="en-US" sz="2000" spc="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Nikuradze</a:t>
            </a:r>
            <a:r>
              <a:rPr lang="en-US" sz="2000" spc="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grafigidagi</a:t>
            </a:r>
            <a:r>
              <a:rPr lang="en-US" sz="2000" spc="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u</a:t>
            </a:r>
            <a:r>
              <a:rPr lang="ru-RU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</a:t>
            </a:r>
            <a:r>
              <a:rPr lang="en-US" sz="20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hin</a:t>
            </a:r>
            <a:r>
              <a:rPr lang="ru-RU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</a:t>
            </a:r>
            <a:r>
              <a:rPr lang="en-US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hi</a:t>
            </a:r>
            <a:r>
              <a:rPr lang="en-US" sz="2000" spc="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zona</a:t>
            </a:r>
            <a:r>
              <a:rPr lang="en-US" sz="2000" spc="-33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quyidagi</a:t>
            </a:r>
            <a:r>
              <a:rPr lang="en-US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sohalarga</a:t>
            </a:r>
            <a:r>
              <a:rPr lang="en-US" sz="2000" spc="-1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ajraladi</a:t>
            </a:r>
            <a:r>
              <a:rPr lang="en-US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sz="20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50520" marR="288925" indent="443230" algn="just">
              <a:spcAft>
                <a:spcPts val="0"/>
              </a:spcAft>
            </a:pPr>
            <a:r>
              <a:rPr lang="en-US" sz="20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Birin</a:t>
            </a:r>
            <a:r>
              <a:rPr lang="ru-RU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</a:t>
            </a:r>
            <a:r>
              <a:rPr lang="en-US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hi </a:t>
            </a:r>
            <a:r>
              <a:rPr lang="en-US" sz="20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soha</a:t>
            </a:r>
            <a:r>
              <a:rPr lang="en-US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"</a:t>
            </a:r>
            <a:r>
              <a:rPr lang="en-US" sz="20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gidravlik</a:t>
            </a:r>
            <a:r>
              <a:rPr lang="en-US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silliq</a:t>
            </a:r>
            <a:r>
              <a:rPr lang="en-US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quvurlar</a:t>
            </a:r>
            <a:r>
              <a:rPr lang="en-US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sohasi</a:t>
            </a:r>
            <a:r>
              <a:rPr lang="en-US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" </a:t>
            </a:r>
            <a:r>
              <a:rPr lang="en-US" sz="20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bo`lib</a:t>
            </a:r>
            <a:r>
              <a:rPr lang="en-US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0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bu</a:t>
            </a:r>
            <a:r>
              <a:rPr lang="en-US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sohada</a:t>
            </a:r>
            <a:r>
              <a:rPr lang="en-US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Reynolds </a:t>
            </a:r>
            <a:r>
              <a:rPr lang="en-US" sz="20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soni</a:t>
            </a:r>
            <a:r>
              <a:rPr lang="en-US" sz="2000" spc="-33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100000 </a:t>
            </a:r>
            <a:r>
              <a:rPr lang="en-US" sz="20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dan</a:t>
            </a:r>
            <a:r>
              <a:rPr lang="en-US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ki</a:t>
            </a:r>
            <a:r>
              <a:rPr lang="ru-RU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</a:t>
            </a:r>
            <a:r>
              <a:rPr lang="en-US" sz="20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hik</a:t>
            </a:r>
            <a:r>
              <a:rPr lang="en-US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bo`lganda</a:t>
            </a:r>
            <a:r>
              <a:rPr lang="en-US" sz="2000" spc="35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λ</a:t>
            </a:r>
            <a:r>
              <a:rPr lang="en-US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II </a:t>
            </a:r>
            <a:r>
              <a:rPr lang="en-US" sz="20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to`g`ri</a:t>
            </a:r>
            <a:r>
              <a:rPr lang="en-US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</a:t>
            </a:r>
            <a:r>
              <a:rPr lang="en-US" sz="20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hiziq</a:t>
            </a:r>
            <a:r>
              <a:rPr lang="en-US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bilan</a:t>
            </a:r>
            <a:r>
              <a:rPr lang="en-US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ifodalanadi</a:t>
            </a:r>
            <a:r>
              <a:rPr lang="en-US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Re &gt; 100000 da</a:t>
            </a:r>
            <a:r>
              <a:rPr lang="en-US" sz="2000" spc="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egri</a:t>
            </a:r>
            <a:r>
              <a:rPr lang="en-US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</a:t>
            </a:r>
            <a:r>
              <a:rPr lang="en-US" sz="20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hiziq</a:t>
            </a:r>
            <a:r>
              <a:rPr lang="en-US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bilan</a:t>
            </a:r>
            <a:r>
              <a:rPr lang="en-US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ifodalanib</a:t>
            </a:r>
            <a:r>
              <a:rPr lang="en-US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II </a:t>
            </a:r>
            <a:r>
              <a:rPr lang="en-US" sz="20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to`g`ri</a:t>
            </a:r>
            <a:r>
              <a:rPr lang="en-US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</a:t>
            </a:r>
            <a:r>
              <a:rPr lang="en-US" sz="20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hiziqning</a:t>
            </a:r>
            <a:r>
              <a:rPr lang="en-US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davomi</a:t>
            </a:r>
            <a:r>
              <a:rPr lang="en-US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sifatida</a:t>
            </a:r>
            <a:r>
              <a:rPr lang="en-US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ko`rinadi</a:t>
            </a:r>
            <a:r>
              <a:rPr lang="en-US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sz="20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Murin</a:t>
            </a:r>
            <a:r>
              <a:rPr lang="en-US" sz="2000" spc="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grafigida</a:t>
            </a:r>
            <a:r>
              <a:rPr lang="en-US" sz="2000" spc="-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bu</a:t>
            </a:r>
            <a:r>
              <a:rPr lang="en-US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egri</a:t>
            </a:r>
            <a:r>
              <a:rPr lang="en-US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</a:t>
            </a:r>
            <a:r>
              <a:rPr lang="en-US" sz="20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hiziq</a:t>
            </a:r>
            <a:r>
              <a:rPr lang="en-US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eng</a:t>
            </a:r>
            <a:r>
              <a:rPr lang="en-US" sz="2000" spc="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pastki</a:t>
            </a:r>
            <a:r>
              <a:rPr lang="en-US" sz="2000" spc="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</a:t>
            </a:r>
            <a:r>
              <a:rPr lang="en-US" sz="20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hiziqqa</a:t>
            </a:r>
            <a:r>
              <a:rPr lang="en-US" sz="2000" spc="-1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to`g`ri</a:t>
            </a:r>
            <a:r>
              <a:rPr lang="en-US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keladi</a:t>
            </a:r>
            <a:r>
              <a:rPr lang="en-US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sz="20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882650" algn="just">
              <a:lnSpc>
                <a:spcPts val="1595"/>
              </a:lnSpc>
              <a:spcAft>
                <a:spcPts val="0"/>
              </a:spcAft>
            </a:pPr>
            <a:r>
              <a:rPr lang="ru-RU" sz="20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Birinсhi</a:t>
            </a:r>
            <a:r>
              <a:rPr lang="ru-RU" sz="2000" spc="-1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sohada</a:t>
            </a:r>
            <a:r>
              <a:rPr lang="ru-RU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</a:p>
          <a:p>
            <a:pPr marL="742950" marR="286385" lvl="1" indent="-285750" algn="just">
              <a:lnSpc>
                <a:spcPct val="100000"/>
              </a:lnSpc>
              <a:spcAft>
                <a:spcPts val="0"/>
              </a:spcAft>
              <a:buSzPts val="1400"/>
              <a:buFont typeface="Times New Roman" panose="02020603050405020304" pitchFamily="18" charset="0"/>
              <a:buAutoNum type="alphaLcParenR"/>
              <a:tabLst>
                <a:tab pos="860425" algn="l"/>
              </a:tabLst>
            </a:pPr>
            <a:r>
              <a:rPr lang="en-US" sz="2000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Re </a:t>
            </a:r>
            <a:r>
              <a:rPr lang="en-US" sz="20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ning</a:t>
            </a:r>
            <a:r>
              <a:rPr lang="en-US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100000 </a:t>
            </a:r>
            <a:r>
              <a:rPr lang="en-US" sz="20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ga</a:t>
            </a:r>
            <a:r>
              <a:rPr lang="ru-RU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</a:t>
            </a:r>
            <a:r>
              <a:rPr lang="en-US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ha </a:t>
            </a:r>
            <a:r>
              <a:rPr lang="en-US" sz="20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qiymatlarida</a:t>
            </a:r>
            <a:r>
              <a:rPr lang="en-US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tezlik</a:t>
            </a:r>
            <a:r>
              <a:rPr lang="en-US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 smtClean="0">
                <a:effectLst/>
                <a:latin typeface="Symbol" panose="05050102010706020507" pitchFamily="18" charset="2"/>
                <a:ea typeface="Times New Roman" panose="02020603050405020304" pitchFamily="18" charset="0"/>
              </a:rPr>
              <a:t>J</a:t>
            </a:r>
            <a:r>
              <a:rPr lang="ru-RU" sz="2000" spc="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ning</a:t>
            </a:r>
            <a:r>
              <a:rPr lang="en-US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1,75 (</a:t>
            </a:r>
            <a:r>
              <a:rPr lang="en-US" sz="2000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 </a:t>
            </a:r>
            <a:r>
              <a:rPr lang="en-US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= 1,75) </a:t>
            </a:r>
            <a:r>
              <a:rPr lang="en-US" sz="20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darajasiga</a:t>
            </a:r>
            <a:r>
              <a:rPr lang="en-US" sz="2000" spc="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proportsional</a:t>
            </a:r>
            <a:r>
              <a:rPr lang="en-US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;</a:t>
            </a:r>
            <a:endParaRPr lang="ru-RU" sz="20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742950" marR="283210" lvl="1" indent="-285750" algn="just">
              <a:spcAft>
                <a:spcPts val="0"/>
              </a:spcAft>
              <a:buSzPts val="1400"/>
              <a:buFont typeface="Times New Roman" panose="02020603050405020304" pitchFamily="18" charset="0"/>
              <a:buAutoNum type="alphaLcParenR"/>
              <a:tabLst>
                <a:tab pos="876935" algn="l"/>
              </a:tabLst>
            </a:pPr>
            <a:r>
              <a:rPr lang="en-US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He bar</a:t>
            </a:r>
            <a:r>
              <a:rPr lang="ru-RU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</a:t>
            </a:r>
            <a:r>
              <a:rPr lang="en-US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ha </a:t>
            </a:r>
            <a:r>
              <a:rPr lang="ru-RU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</a:t>
            </a:r>
            <a:r>
              <a:rPr lang="en-US" sz="20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hiziqlar</a:t>
            </a:r>
            <a:r>
              <a:rPr lang="en-US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bitta</a:t>
            </a:r>
            <a:r>
              <a:rPr lang="en-US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to`g`ri</a:t>
            </a:r>
            <a:r>
              <a:rPr lang="en-US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</a:t>
            </a:r>
            <a:r>
              <a:rPr lang="en-US" sz="20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hiziq</a:t>
            </a:r>
            <a:r>
              <a:rPr lang="en-US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bilan</a:t>
            </a:r>
            <a:r>
              <a:rPr lang="en-US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birlashib</a:t>
            </a:r>
            <a:r>
              <a:rPr lang="en-US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ketgani</a:t>
            </a:r>
            <a:r>
              <a:rPr lang="en-US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u</a:t>
            </a:r>
            <a:r>
              <a:rPr lang="ru-RU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</a:t>
            </a:r>
            <a:r>
              <a:rPr lang="en-US" sz="20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hun</a:t>
            </a:r>
            <a:r>
              <a:rPr lang="en-US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g`adir</a:t>
            </a:r>
            <a:r>
              <a:rPr lang="en-US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en-US" sz="2000" spc="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budirlikka</a:t>
            </a:r>
            <a:r>
              <a:rPr lang="en-US" sz="2000" spc="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bog`liq</a:t>
            </a:r>
            <a:r>
              <a:rPr lang="en-US" sz="2000" spc="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emas</a:t>
            </a:r>
            <a:r>
              <a:rPr lang="en-US" sz="2000" spc="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</a:t>
            </a:r>
            <a:r>
              <a:rPr lang="en-US" sz="20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ya'ni</a:t>
            </a:r>
            <a:r>
              <a:rPr lang="en-US" sz="2000" spc="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quvur</a:t>
            </a:r>
            <a:r>
              <a:rPr lang="en-US" sz="2000" spc="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devoridagi</a:t>
            </a:r>
            <a:r>
              <a:rPr lang="en-US" sz="2000" spc="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do`ngliklir</a:t>
            </a:r>
            <a:r>
              <a:rPr lang="en-US" sz="2000" spc="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laminar</a:t>
            </a:r>
            <a:r>
              <a:rPr lang="en-US" sz="2000" spc="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qavat</a:t>
            </a:r>
            <a:r>
              <a:rPr lang="en-US" sz="2000" spc="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</a:t>
            </a:r>
            <a:r>
              <a:rPr lang="ru-RU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</a:t>
            </a:r>
            <a:r>
              <a:rPr lang="en-US" sz="20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hida</a:t>
            </a:r>
            <a:r>
              <a:rPr lang="en-US" sz="2000" spc="-33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qoladi</a:t>
            </a:r>
            <a:r>
              <a:rPr lang="en-US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);</a:t>
            </a:r>
            <a:endParaRPr lang="ru-RU" sz="20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50520" marR="292100" indent="353695" algn="just">
              <a:spcAft>
                <a:spcPts val="0"/>
              </a:spcAft>
            </a:pPr>
            <a:r>
              <a:rPr lang="en-US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v) </a:t>
            </a:r>
            <a:r>
              <a:rPr lang="en-US" sz="2000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</a:t>
            </a:r>
            <a:r>
              <a:rPr lang="en-US" sz="2000" i="1" baseline="-25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</a:t>
            </a:r>
            <a:r>
              <a:rPr lang="en-US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0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shuningdek</a:t>
            </a:r>
            <a:r>
              <a:rPr lang="en-US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λ</a:t>
            </a:r>
            <a:r>
              <a:rPr lang="en-US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Blazius</a:t>
            </a:r>
            <a:r>
              <a:rPr lang="en-US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yoki</a:t>
            </a:r>
            <a:r>
              <a:rPr lang="en-US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Prandtl</a:t>
            </a:r>
            <a:r>
              <a:rPr lang="en-US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formulasidagi</a:t>
            </a:r>
            <a:r>
              <a:rPr lang="en-US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kabi</a:t>
            </a:r>
            <a:r>
              <a:rPr lang="en-US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faqat</a:t>
            </a:r>
            <a:r>
              <a:rPr lang="en-US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Reynolds</a:t>
            </a:r>
            <a:r>
              <a:rPr lang="en-US" sz="2000" spc="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soniga</a:t>
            </a:r>
            <a:r>
              <a:rPr lang="en-US" sz="2000" spc="-2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bog`liq</a:t>
            </a:r>
            <a:r>
              <a:rPr lang="en-US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en-US" sz="2000" spc="-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ya'ni</a:t>
            </a:r>
            <a:r>
              <a:rPr lang="en-US" sz="2000" spc="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            </a:t>
            </a:r>
            <a:r>
              <a:rPr lang="ru-RU" sz="2000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λ</a:t>
            </a:r>
            <a:r>
              <a:rPr lang="en-US" sz="2000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= f (Re)</a:t>
            </a:r>
            <a:r>
              <a:rPr lang="en-US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04837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78009" y="584656"/>
            <a:ext cx="10169719" cy="50424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50520" marR="285750" indent="443230" algn="just">
              <a:spcAft>
                <a:spcPts val="0"/>
              </a:spcAft>
            </a:pP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Ikkin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hi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soha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g`adir-budir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quvurlarning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gidravlik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qarshiliklari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u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hun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kvadratgacha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qarshilik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sohasi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deyiladi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II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to`g`ri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hiziqdan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ajralib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hiqa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boshlagan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hegarada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m 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= 1,75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bo`lib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punktir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hiziqdan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o`ngda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m 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= 2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bo`ladi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Bu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oraliqdagi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hiziqning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1,75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va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2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orasidagi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qiymatlarga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mos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kelib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bir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tekis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g`adir-budirlikka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ega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bo`lgan</a:t>
            </a:r>
            <a:r>
              <a:rPr lang="en-US" sz="2000" spc="2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quvurlar</a:t>
            </a:r>
            <a:r>
              <a:rPr lang="en-US" sz="2000" spc="20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u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hun</a:t>
            </a:r>
            <a:r>
              <a:rPr lang="en-US" sz="2000" spc="20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maksimumga</a:t>
            </a:r>
            <a:r>
              <a:rPr lang="en-US" sz="2000" spc="20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ega</a:t>
            </a:r>
            <a:r>
              <a:rPr lang="en-US" sz="2000" spc="19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bo`lishi</a:t>
            </a:r>
            <a:r>
              <a:rPr lang="en-US" sz="2000" spc="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mumkin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r>
              <a:rPr lang="en-US" sz="2000" spc="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Tabiiy</a:t>
            </a:r>
            <a:r>
              <a:rPr lang="en-US" sz="2000" spc="2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quvurlar</a:t>
            </a:r>
            <a:r>
              <a:rPr lang="en-US" sz="2000" spc="20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u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hun</a:t>
            </a:r>
            <a:r>
              <a:rPr lang="en-US" sz="2000" spc="-34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esa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m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ning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qiymati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yuqorida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aytilgan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oraliqda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0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m 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= 1,75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dan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m 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= 2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ga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tekis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o`zgarib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boradi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50520" marR="284480" indent="443230" algn="just">
              <a:spcAft>
                <a:spcPts val="0"/>
              </a:spcAft>
            </a:pP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Shuning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u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hun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ikkin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hi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sohada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λ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Reynolds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soniga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ham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nisbiy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g`adir-budirlik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ka</a:t>
            </a:r>
            <a:r>
              <a:rPr lang="en-US" sz="2000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ham</a:t>
            </a:r>
            <a:r>
              <a:rPr lang="en-US" sz="2000" spc="-2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bog`liq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bo`ladi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604770">
              <a:lnSpc>
                <a:spcPts val="1570"/>
              </a:lnSpc>
              <a:spcAft>
                <a:spcPts val="800"/>
              </a:spcAft>
              <a:tabLst>
                <a:tab pos="5943600" algn="l"/>
              </a:tabLst>
            </a:pPr>
            <a:r>
              <a:rPr lang="ru-RU" sz="2000" dirty="0"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l</a:t>
            </a:r>
            <a:r>
              <a:rPr lang="ru-RU" sz="2000" spc="145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=</a:t>
            </a:r>
            <a:r>
              <a:rPr lang="ru-RU" sz="2000" spc="32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</a:t>
            </a:r>
            <a:r>
              <a:rPr lang="en-US" sz="2000" i="1" spc="15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(Re,</a:t>
            </a:r>
            <a:r>
              <a:rPr lang="ru-RU" sz="2000" dirty="0"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e</a:t>
            </a:r>
            <a:r>
              <a:rPr lang="ru-RU" sz="2000" spc="-125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(6.28)</a:t>
            </a:r>
            <a:endParaRPr lang="ru-RU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50520" marR="286385" indent="443230" algn="just">
              <a:spcBef>
                <a:spcPts val="175"/>
              </a:spcBef>
              <a:spcAft>
                <a:spcPts val="0"/>
              </a:spcAft>
            </a:pP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U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hin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hi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soha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g`adir-budir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quvurlarning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kvadratik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qarshilik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sohasi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bo`lib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u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punktir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hiziqdan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o`ng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tomonida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joylashadi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turli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g`adir-budirliklar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u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hun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tuzilgan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tajriba</a:t>
            </a:r>
            <a:r>
              <a:rPr lang="en-US" sz="2000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hiziqlarining</a:t>
            </a:r>
            <a:r>
              <a:rPr lang="en-US" sz="2000" spc="-2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bar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hasi</a:t>
            </a:r>
            <a:r>
              <a:rPr lang="en-US" sz="2000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lgRe</a:t>
            </a:r>
            <a:r>
              <a:rPr lang="en-US" sz="2000" i="1" spc="-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o`qiga</a:t>
            </a:r>
            <a:r>
              <a:rPr lang="en-US" sz="2000" spc="-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parallel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joylashadi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794385" algn="just">
              <a:spcAft>
                <a:spcPts val="0"/>
              </a:spcAft>
            </a:pP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Bu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sohada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</a:p>
          <a:p>
            <a:pPr marL="342900" lvl="0" indent="-342900">
              <a:spcAft>
                <a:spcPts val="0"/>
              </a:spcAft>
              <a:buSzPts val="1400"/>
              <a:buFont typeface="Times New Roman" panose="02020603050405020304" pitchFamily="18" charset="0"/>
              <a:buAutoNum type="alphaLcParenR"/>
              <a:tabLst>
                <a:tab pos="534670" algn="l"/>
              </a:tabLst>
            </a:pP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bosimning</a:t>
            </a:r>
            <a:r>
              <a:rPr lang="en-US" sz="2000" spc="-2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pasayishi</a:t>
            </a:r>
            <a:r>
              <a:rPr lang="en-US" sz="2000" spc="-4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tezlik</a:t>
            </a:r>
            <a:r>
              <a:rPr lang="en-US" sz="2000" spc="-2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kvadratiga</a:t>
            </a:r>
            <a:r>
              <a:rPr lang="en-US" sz="2000" spc="-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proportsional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;</a:t>
            </a:r>
            <a:endParaRPr lang="ru-RU" sz="20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SzPts val="1400"/>
              <a:buFont typeface="Times New Roman" panose="02020603050405020304" pitchFamily="18" charset="0"/>
              <a:buAutoNum type="alphaLcParenR"/>
              <a:tabLst>
                <a:tab pos="588645" algn="l"/>
              </a:tabLst>
            </a:pP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λ</a:t>
            </a:r>
            <a:r>
              <a:rPr lang="ru-RU" sz="2000" spc="-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koeffitsiyent</a:t>
            </a:r>
            <a:r>
              <a:rPr lang="en-US" sz="2000" spc="-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Reynolds</a:t>
            </a:r>
            <a:r>
              <a:rPr lang="en-US" sz="2000" spc="-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soniga</a:t>
            </a:r>
            <a:r>
              <a:rPr lang="en-US" sz="2000" spc="-3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bog`liq</a:t>
            </a:r>
            <a:r>
              <a:rPr lang="en-US" sz="2000" spc="-2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emas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;</a:t>
            </a:r>
            <a:endParaRPr lang="ru-RU" sz="20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SzPts val="1400"/>
              <a:buFont typeface="Times New Roman" panose="02020603050405020304" pitchFamily="18" charset="0"/>
              <a:buAutoNum type="romanLcParenR" startAt="5"/>
              <a:tabLst>
                <a:tab pos="545465" algn="l"/>
                <a:tab pos="1068705" algn="l"/>
              </a:tabLst>
            </a:pPr>
            <a:r>
              <a:rPr lang="en-US" sz="20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H</a:t>
            </a:r>
            <a:r>
              <a:rPr lang="en-US" sz="2000" i="1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e</a:t>
            </a:r>
            <a:r>
              <a:rPr lang="en-US" sz="2000" i="1" spc="-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va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	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faqat</a:t>
            </a:r>
            <a:r>
              <a:rPr lang="en-US" sz="2000" spc="-3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nisbiy</a:t>
            </a:r>
            <a:r>
              <a:rPr lang="en-US" sz="2000" spc="-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g`adir-budirlikka</a:t>
            </a:r>
            <a:r>
              <a:rPr lang="en-US" sz="2000" spc="-2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bog`liq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753588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105</TotalTime>
  <Words>918</Words>
  <Application>Microsoft Office PowerPoint</Application>
  <PresentationFormat>Широкоэкранный</PresentationFormat>
  <Paragraphs>62</Paragraphs>
  <Slides>7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3" baseType="lpstr">
      <vt:lpstr>Arial</vt:lpstr>
      <vt:lpstr>Calibri</vt:lpstr>
      <vt:lpstr>Calibri Light</vt:lpstr>
      <vt:lpstr>Symbol</vt:lpstr>
      <vt:lpstr>Times New Roman</vt:lpstr>
      <vt:lpstr>Тема Office</vt:lpstr>
      <vt:lpstr>Mavzu № 9:  Gidravlik silliq va g’adir-budir quvurlar va ularda yo‘qotilgan napor.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Mavzu № 9:  Gidravlik silliq va g’adir-budir quvurlar va ularda yo‘qotilgan napor. </dc:title>
  <dc:creator>Исматилло ака</dc:creator>
  <cp:lastModifiedBy>Исматилло ака</cp:lastModifiedBy>
  <cp:revision>4</cp:revision>
  <dcterms:created xsi:type="dcterms:W3CDTF">2022-01-20T10:40:27Z</dcterms:created>
  <dcterms:modified xsi:type="dcterms:W3CDTF">2022-01-20T12:25:32Z</dcterms:modified>
</cp:coreProperties>
</file>