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84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8CA174-69B8-4838-B76E-C78AA9C8CC56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52E34-48E1-41F1-900F-807A863AF9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18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52E34-48E1-41F1-900F-807A863AF9F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246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D03A-0EA8-499F-A38E-3CFECB6D83A5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F7CA8-8B63-4124-8D89-3ACB98A3F3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332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D03A-0EA8-499F-A38E-3CFECB6D83A5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F7CA8-8B63-4124-8D89-3ACB98A3F3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514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D03A-0EA8-499F-A38E-3CFECB6D83A5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F7CA8-8B63-4124-8D89-3ACB98A3F3E7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5019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D03A-0EA8-499F-A38E-3CFECB6D83A5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F7CA8-8B63-4124-8D89-3ACB98A3F3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6979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D03A-0EA8-499F-A38E-3CFECB6D83A5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F7CA8-8B63-4124-8D89-3ACB98A3F3E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92644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D03A-0EA8-499F-A38E-3CFECB6D83A5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F7CA8-8B63-4124-8D89-3ACB98A3F3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6282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D03A-0EA8-499F-A38E-3CFECB6D83A5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F7CA8-8B63-4124-8D89-3ACB98A3F3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420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D03A-0EA8-499F-A38E-3CFECB6D83A5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F7CA8-8B63-4124-8D89-3ACB98A3F3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297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D03A-0EA8-499F-A38E-3CFECB6D83A5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F7CA8-8B63-4124-8D89-3ACB98A3F3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124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D03A-0EA8-499F-A38E-3CFECB6D83A5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F7CA8-8B63-4124-8D89-3ACB98A3F3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709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D03A-0EA8-499F-A38E-3CFECB6D83A5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F7CA8-8B63-4124-8D89-3ACB98A3F3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569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D03A-0EA8-499F-A38E-3CFECB6D83A5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F7CA8-8B63-4124-8D89-3ACB98A3F3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494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D03A-0EA8-499F-A38E-3CFECB6D83A5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F7CA8-8B63-4124-8D89-3ACB98A3F3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8046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D03A-0EA8-499F-A38E-3CFECB6D83A5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F7CA8-8B63-4124-8D89-3ACB98A3F3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620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D03A-0EA8-499F-A38E-3CFECB6D83A5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F7CA8-8B63-4124-8D89-3ACB98A3F3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334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D03A-0EA8-499F-A38E-3CFECB6D83A5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F7CA8-8B63-4124-8D89-3ACB98A3F3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56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AD03A-0EA8-499F-A38E-3CFECB6D83A5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79F7CA8-8B63-4124-8D89-3ACB98A3F3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63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20">
          <a:fgClr>
            <a:schemeClr val="accent1"/>
          </a:fgClr>
          <a:bgClr>
            <a:schemeClr val="bg2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99403"/>
            <a:ext cx="9144000" cy="1838007"/>
          </a:xfrm>
        </p:spPr>
        <p:txBody>
          <a:bodyPr>
            <a:normAutofit/>
          </a:bodyPr>
          <a:lstStyle/>
          <a:p>
            <a:r>
              <a:rPr lang="en-US" sz="3600" b="1" dirty="0" err="1"/>
              <a:t>Mavzu</a:t>
            </a:r>
            <a:r>
              <a:rPr lang="en-US" sz="3600" b="1" dirty="0"/>
              <a:t>: </a:t>
            </a:r>
            <a:r>
              <a:rPr lang="en-US" sz="3600" b="1" dirty="0" err="1"/>
              <a:t>Cho'yanlar</a:t>
            </a:r>
            <a:r>
              <a:rPr lang="en-US" sz="3600" b="1" dirty="0"/>
              <a:t>. </a:t>
            </a:r>
            <a:r>
              <a:rPr lang="en-US" sz="3600" b="1" dirty="0" err="1"/>
              <a:t>Asbobsizlik</a:t>
            </a:r>
            <a:r>
              <a:rPr lang="en-US" sz="3600" b="1" dirty="0"/>
              <a:t> </a:t>
            </a:r>
            <a:r>
              <a:rPr lang="en-US" sz="3600" b="1" dirty="0" err="1" smtClean="0"/>
              <a:t>po'latlari</a:t>
            </a:r>
            <a:r>
              <a:rPr lang="en-US" sz="3600" b="1" dirty="0" smtClean="0"/>
              <a:t> </a:t>
            </a:r>
            <a:r>
              <a:rPr lang="en-US" sz="3600" b="1" dirty="0" err="1"/>
              <a:t>va</a:t>
            </a:r>
            <a:r>
              <a:rPr lang="en-US" sz="3600" b="1" dirty="0"/>
              <a:t> </a:t>
            </a:r>
            <a:r>
              <a:rPr lang="en-US" sz="3600" b="1" dirty="0" err="1"/>
              <a:t>qattiq</a:t>
            </a:r>
            <a:r>
              <a:rPr lang="en-US" sz="3600" b="1" dirty="0"/>
              <a:t> </a:t>
            </a:r>
            <a:r>
              <a:rPr lang="en-US" sz="3600" b="1" dirty="0" err="1"/>
              <a:t>qotishmalar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8090" y="3787090"/>
            <a:ext cx="7766936" cy="1931322"/>
          </a:xfrm>
        </p:spPr>
        <p:txBody>
          <a:bodyPr>
            <a:noAutofit/>
          </a:bodyPr>
          <a:lstStyle/>
          <a:p>
            <a:pPr algn="l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 algn="l">
              <a:buAutoNum type="arabicPeriod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Co’yanlarning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olinishi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AutoNum type="arabicPeriod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Asbobsozlik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po’latlari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AutoNum type="arabicPeriod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Qattiq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qotishmalar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715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58092" y="777635"/>
            <a:ext cx="1051560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>
                <a:solidFill>
                  <a:schemeClr val="accent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Cho’yanning</a:t>
            </a:r>
            <a:r>
              <a:rPr lang="en-US" sz="2400" b="1" dirty="0">
                <a:solidFill>
                  <a:schemeClr val="accent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olinishi</a:t>
            </a:r>
            <a:endParaRPr lang="en-US" sz="2400" b="1" dirty="0">
              <a:solidFill>
                <a:schemeClr val="accent5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Tarkibida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2,14-6,67%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gacha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uglerod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bo’lgan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temir-uglerod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qotishmasiga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cho‘yan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deyiladi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Cho‘yan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domna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pechlarida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suyuqlantirib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olinadi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Dunyodagi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yirik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domna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pechi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Cherepovetsk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metaliurgiya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zavodida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qurilgan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balandligi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100 m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ortiq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pechning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diametri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 m,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foydali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hajmi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5580 m3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domnaning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yillik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unumi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4,5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mln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tashkil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Cho‘yanlar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po’latdan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uglerod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miqdorining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ko'pligi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yaxshi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quyilish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xossalari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farq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/>
          </a:p>
          <a:p>
            <a:endParaRPr lang="en-US" dirty="0"/>
          </a:p>
          <a:p>
            <a:r>
              <a:rPr lang="en-US" sz="2400" dirty="0" err="1" smtClean="0"/>
              <a:t>Cho'yan</a:t>
            </a:r>
            <a:r>
              <a:rPr lang="en-US" sz="2400" dirty="0" smtClean="0"/>
              <a:t>   </a:t>
            </a:r>
            <a:r>
              <a:rPr lang="en-US" sz="2400" dirty="0" err="1" smtClean="0"/>
              <a:t>mikrostrukturasi</a:t>
            </a:r>
            <a:r>
              <a:rPr lang="en-US" dirty="0" smtClean="0"/>
              <a:t>.</a:t>
            </a:r>
          </a:p>
          <a:p>
            <a:endParaRPr lang="ru-RU" dirty="0"/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Cho‘yan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tarkibida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 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tashqari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aralashmalari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Maxsus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xossaga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cho‘yanlar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tarkibida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Ni, Cr, Si, Mo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legirlovchi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mavjud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4459" y="3587718"/>
            <a:ext cx="3144031" cy="1604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784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0708" y="801414"/>
            <a:ext cx="10215155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accent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  <a:r>
              <a:rPr lang="en-US" sz="3200" dirty="0" err="1" smtClean="0">
                <a:solidFill>
                  <a:schemeClr val="accent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Co’yan</a:t>
            </a:r>
            <a:r>
              <a:rPr lang="en-US" sz="3200" dirty="0" smtClean="0">
                <a:solidFill>
                  <a:schemeClr val="accent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turlari</a:t>
            </a:r>
            <a:endParaRPr lang="en-US" sz="3200" dirty="0" smtClean="0">
              <a:solidFill>
                <a:schemeClr val="accent5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Qotishma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tarkibidagi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uglerodning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holati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shakli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cho‘yan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strukturasi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xossalarini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belgilaydi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shunga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qarab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cho‘yan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turlari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quyidagicha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bo’lishi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ya’ni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a) agar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uglerod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qotishmada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kimyoviy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birikma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holida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bo’lsa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bunday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qotishmalar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oq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cho‘yanlar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deb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ataladi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b) agar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qotishmada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uglerod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sof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grafit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holida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bo’lsa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grafitni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shakliga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qarab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qotishma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kulrang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bolg‘alanuvchan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yuqori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mustahkamlikka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puxta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cho‘yah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bo’lgan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cho‘yanlar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deyiladi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297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>
            <a:grpSpLocks/>
          </p:cNvGrpSpPr>
          <p:nvPr/>
        </p:nvGrpSpPr>
        <p:grpSpPr bwMode="auto">
          <a:xfrm>
            <a:off x="1883391" y="259307"/>
            <a:ext cx="5254387" cy="2879679"/>
            <a:chOff x="0" y="0"/>
            <a:chExt cx="3772" cy="5327"/>
          </a:xfrm>
        </p:grpSpPr>
        <p:pic>
          <p:nvPicPr>
            <p:cNvPr id="3" name="Picture 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3768" cy="5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4" name="Line 8"/>
            <p:cNvCxnSpPr>
              <a:cxnSpLocks noChangeShapeType="1"/>
            </p:cNvCxnSpPr>
            <p:nvPr/>
          </p:nvCxnSpPr>
          <p:spPr bwMode="auto">
            <a:xfrm>
              <a:off x="3772" y="1654"/>
              <a:ext cx="0" cy="0"/>
            </a:xfrm>
            <a:prstGeom prst="line">
              <a:avLst/>
            </a:prstGeom>
            <a:noFill/>
            <a:ln w="915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" name="Прямоугольник 4"/>
          <p:cNvSpPr/>
          <p:nvPr/>
        </p:nvSpPr>
        <p:spPr>
          <a:xfrm>
            <a:off x="846160" y="3614341"/>
            <a:ext cx="908940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Juda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puxta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cho'yanlarning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mustahkamligini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yanada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oshirish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hamda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barqarorlashtirish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maqsadida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ularga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termik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ishlov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beriladi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Juda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puxta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cho'yanlar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po'latlar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ishlatiladigan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sohada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qo'llanilishi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masalan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ulardan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avtomobil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traktor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vositalari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tirsakli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vallar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kuch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ko'taradigan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g'iloflar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press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traversalari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tayyorlanadi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Ulardan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metallurgiya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sanoatida</a:t>
            </a:r>
            <a:r>
              <a:rPr lang="en-US" sz="2400" spc="2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juvalash</a:t>
            </a:r>
            <a:r>
              <a:rPr lang="en-US" sz="2400" spc="9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uskunalarining</a:t>
            </a:r>
            <a:r>
              <a:rPr lang="en-US" sz="2400" spc="-5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vallarini</a:t>
            </a:r>
            <a:r>
              <a:rPr lang="en-US" sz="2400" spc="2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tayyorlash</a:t>
            </a:r>
            <a:r>
              <a:rPr lang="en-US" sz="2400" spc="7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825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2137" y="1058031"/>
            <a:ext cx="10918209" cy="4885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6225" algn="just">
              <a:lnSpc>
                <a:spcPts val="1135"/>
              </a:lnSpc>
              <a:spcAft>
                <a:spcPts val="0"/>
              </a:spcAft>
            </a:pPr>
            <a:r>
              <a:rPr lang="en-US" sz="2400" b="1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Bolg'alanuvchan</a:t>
            </a:r>
            <a:r>
              <a:rPr lang="en-US" sz="2400" b="1" spc="26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cho'yan</a:t>
            </a:r>
            <a:r>
              <a:rPr lang="en-US" sz="2400" b="1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400" b="1" spc="1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Bolg'alanuvchan</a:t>
            </a:r>
            <a:r>
              <a:rPr lang="en-US" sz="2400" spc="27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cho'yan</a:t>
            </a:r>
            <a:r>
              <a:rPr lang="en-US" sz="2400" spc="8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kulrang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9375" marR="28575" indent="-635" algn="just">
              <a:lnSpc>
                <a:spcPct val="108000"/>
              </a:lnSpc>
              <a:spcBef>
                <a:spcPts val="90"/>
              </a:spcBef>
              <a:spcAft>
                <a:spcPts val="0"/>
              </a:spcAft>
            </a:pP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 err="1">
                <a:solidFill>
                  <a:srgbClr val="3F3F3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en-US" sz="2400" dirty="0" err="1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yanga</a:t>
            </a:r>
            <a:r>
              <a:rPr lang="en-US" sz="2400" spc="5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qaraganda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ancha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plastik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bo'lgan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cho'yanning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shartli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nomidir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Bolg'alanuvchan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cho'yan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hech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qachon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bolg'alanmaydi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Bolg'alanuvchan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cho'yan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quymalari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perlit-sementit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strukturali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oq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cho'yan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quymalarini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uzoq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muddat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yumshatish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yo'li</a:t>
            </a:r>
            <a:r>
              <a:rPr lang="en-US" sz="2400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olinadi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Yumshatish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vaqtida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oq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cho'yanning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sementitda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pag'a-pag'a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bodroqsimon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ko'rinishdagi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grafitlar</a:t>
            </a:r>
            <a:r>
              <a:rPr lang="en-US" sz="2400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hosil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bo'lib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parchalanadi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Devorining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qalinligi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50</a:t>
            </a:r>
            <a:r>
              <a:rPr lang="en-US" sz="2400" spc="5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mm.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katta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bo'lgan</a:t>
            </a:r>
            <a:r>
              <a:rPr lang="en-US" sz="2400" spc="5" dirty="0" smtClean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quymalarni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yumshatishda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plastinka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ko'rinishdagi</a:t>
            </a:r>
            <a:r>
              <a:rPr lang="en-US" sz="2400" spc="11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keraksiz</a:t>
            </a:r>
            <a:r>
              <a:rPr lang="en-US" sz="2400" spc="3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grafitlar</a:t>
            </a:r>
            <a:r>
              <a:rPr lang="en-US" sz="2400" spc="4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hosil</a:t>
            </a:r>
            <a:r>
              <a:rPr lang="en-US" sz="2400" spc="1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bo'ladi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 err="1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Yumshatishda</a:t>
            </a:r>
            <a:r>
              <a:rPr lang="en-US" sz="2400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oksidlanishdan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saqlash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oq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cho'yan</a:t>
            </a:r>
            <a:r>
              <a:rPr lang="en-US" sz="2400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quymalari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maxsus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metall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qutilarga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joylanib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qum</a:t>
            </a:r>
            <a:r>
              <a:rPr lang="en-US" sz="2400" dirty="0">
                <a:solidFill>
                  <a:srgbClr val="3F3F3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po'lat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qirindi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shamot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to'ldiriladi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Oq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cho'yanni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yumshatish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20-25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soat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davomida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950- l 000°C 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temperaturagacha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sekin</a:t>
            </a:r>
            <a:r>
              <a:rPr lang="en-US" sz="2400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qizdirish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temperaturada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10- l5 </a:t>
            </a:r>
            <a:r>
              <a:rPr lang="en-US" sz="2400" spc="-5" dirty="0" err="1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soat</a:t>
            </a:r>
            <a:r>
              <a:rPr lang="en-US" sz="2400" spc="-5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-5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davomida</a:t>
            </a:r>
            <a:r>
              <a:rPr lang="en-US" sz="2400" spc="-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-5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uzoq</a:t>
            </a:r>
            <a:r>
              <a:rPr lang="en-US" sz="2400" spc="-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-5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muddat</a:t>
            </a:r>
            <a:r>
              <a:rPr lang="en-US" sz="2400" spc="-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-5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ushlab</a:t>
            </a:r>
            <a:r>
              <a:rPr lang="en-US" sz="2400" spc="-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turishdan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iborat</a:t>
            </a:r>
            <a:r>
              <a:rPr lang="en-US" sz="2400" dirty="0" smtClean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761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6603" y="0"/>
            <a:ext cx="11286698" cy="6762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7710">
              <a:spcAft>
                <a:spcPts val="0"/>
              </a:spcAft>
              <a:tabLst>
                <a:tab pos="1953895" algn="l"/>
              </a:tabLst>
            </a:pPr>
            <a:r>
              <a:rPr lang="en-US" sz="2400" b="1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Po'latlar.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Po'latlar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mashinasozlikda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	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avtomobilsozlikda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asbobsozlikda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qurilishda</a:t>
            </a:r>
            <a:r>
              <a:rPr lang="en-US" sz="2400" spc="9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spc="190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sz="2400" spc="12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sohalarda</a:t>
            </a:r>
            <a:r>
              <a:rPr lang="en-US" sz="2400" spc="195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ishlatiladigan</a:t>
            </a:r>
            <a:r>
              <a:rPr lang="en-US" sz="2400" spc="13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asosiy</a:t>
            </a:r>
            <a:r>
              <a:rPr lang="en-US" sz="2400" spc="24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245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aterialdir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400" spc="16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27710">
              <a:spcAft>
                <a:spcPts val="0"/>
              </a:spcAft>
              <a:tabLst>
                <a:tab pos="1953895" algn="l"/>
              </a:tabLst>
            </a:pP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Po'lat</a:t>
            </a:r>
            <a:r>
              <a:rPr lang="en-US" sz="2400" spc="-26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-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deb_</a:t>
            </a:r>
            <a:r>
              <a:rPr lang="en-US" sz="2400" spc="13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tark1b1da</a:t>
            </a:r>
            <a:r>
              <a:rPr lang="en-US" sz="2400" spc="21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0,</a:t>
            </a:r>
            <a:r>
              <a:rPr lang="en-US" sz="2400" spc="-6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2-2%</a:t>
            </a:r>
            <a:r>
              <a:rPr lang="en-US" sz="2400" spc="20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gacha</a:t>
            </a:r>
            <a:r>
              <a:rPr lang="en-US" sz="2400" spc="16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uglerod</a:t>
            </a:r>
            <a:r>
              <a:rPr lang="en-US" sz="2400" spc="25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miqdoriga</a:t>
            </a:r>
            <a:r>
              <a:rPr lang="en-US" sz="2400" spc="2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sz="2400" spc="17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bo'lgan</a:t>
            </a:r>
            <a:r>
              <a:rPr lang="en-US" sz="2400" spc="18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Fe-C</a:t>
            </a:r>
            <a:r>
              <a:rPr lang="en-US" sz="2400" spc="-24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qotishmasiga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aytiladi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Po’lat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muhim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mexanik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fizik-kimyoviy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texno</a:t>
            </a:r>
            <a:r>
              <a:rPr lang="en-US" sz="2400" spc="-23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logik</a:t>
            </a:r>
            <a:r>
              <a:rPr lang="en-US" sz="2400" spc="8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xossalar</a:t>
            </a:r>
            <a:r>
              <a:rPr lang="en-US" sz="2400" spc="6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kompleksiga</a:t>
            </a:r>
            <a:r>
              <a:rPr lang="en-US" sz="2400" spc="9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sz="24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1755" marR="51435" indent="192405" algn="just">
              <a:lnSpc>
                <a:spcPct val="101000"/>
              </a:lnSpc>
              <a:spcAft>
                <a:spcPts val="0"/>
              </a:spcAf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Po'latlar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kimyoviy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tarkibiga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ko'ra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uglerodli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legirlangan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turlarga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bo'linadi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9215" marR="38735" indent="191135" algn="just">
              <a:lnSpc>
                <a:spcPct val="101000"/>
              </a:lnSpc>
              <a:spcAft>
                <a:spcPts val="0"/>
              </a:spcAft>
            </a:pP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Uglerodli</a:t>
            </a:r>
            <a:r>
              <a:rPr lang="en-US" sz="2400" b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po'lat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deb,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tarkibida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2,14%</a:t>
            </a:r>
            <a:r>
              <a:rPr lang="en-US" sz="2400" spc="2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gacha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uglerod</a:t>
            </a:r>
            <a:r>
              <a:rPr lang="en-US" sz="2400" spc="2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bo'lgan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Si,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S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temir-uglerod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qotishmasiga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aytiladi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Uglerodli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po'latning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asosiy</a:t>
            </a:r>
            <a:r>
              <a:rPr lang="en-US" sz="2400" spc="2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xossasi</a:t>
            </a:r>
            <a:r>
              <a:rPr lang="en-US" sz="2400" spc="2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uglerod</a:t>
            </a:r>
            <a:r>
              <a:rPr lang="en-US" sz="2400" spc="2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miqdoriga</a:t>
            </a:r>
            <a:r>
              <a:rPr lang="en-US" sz="2400" spc="2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bog'liq</a:t>
            </a:r>
            <a:r>
              <a:rPr lang="en-US" sz="2400" spc="2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bo'ladi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400" spc="2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Uglerodli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po'latlar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uglerod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miqdoriga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qarab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kam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uglerodli</a:t>
            </a:r>
            <a:r>
              <a:rPr lang="en-US" sz="2400" spc="2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(0,25%</a:t>
            </a:r>
            <a:r>
              <a:rPr lang="en-US" sz="2400" spc="2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gacha</a:t>
            </a:r>
            <a:r>
              <a:rPr lang="en-US" sz="2400" spc="2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C),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o'rtacha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uglerodli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(0,25-0,6%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C)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ko'p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uglerodli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(0,6%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ko'p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C)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xillarga</a:t>
            </a:r>
            <a:r>
              <a:rPr lang="en-US" sz="2400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bo'linadi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9850" marR="34290" indent="196850" algn="just">
              <a:lnSpc>
                <a:spcPct val="100000"/>
              </a:lnSpc>
              <a:spcAft>
                <a:spcPts val="0"/>
              </a:spcAf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Legirlangan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po'lat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tarkibida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odatdagi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aralashmalardan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tashqari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xossalarini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belgilovchi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legirlovchi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elementlar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ham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bo'ladi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Qo'shilgan</a:t>
            </a:r>
            <a:r>
              <a:rPr lang="en-US" sz="2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legirlovchi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elementlar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miqdoriga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qarab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legirlangan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po'latlar</a:t>
            </a:r>
            <a:r>
              <a:rPr lang="en-US" sz="2400" spc="-2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uchta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guruhga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bo'linadi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legirlangan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legirlovchi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elementlarining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umumiy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miqdori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2,5%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gacha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bo'lgan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o'rtacha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legirlangan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legirlovchi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elementlari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2,5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10%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gacha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bo'lgan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yuqori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legirlangan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legirlov</a:t>
            </a:r>
            <a:r>
              <a:rPr lang="en-US" sz="2400" spc="-2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chi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elementlari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10%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ortiq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bo'lgan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po'latlardir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Legirlangan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po'lat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uglerodli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po'latda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yo'q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xossalarga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uglerodli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po'latdagi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kamchiliklar</a:t>
            </a:r>
            <a:r>
              <a:rPr lang="en-US" sz="2400" spc="-2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legirlangan</a:t>
            </a:r>
            <a:r>
              <a:rPr lang="en-US" sz="2400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po'latda</a:t>
            </a:r>
            <a:r>
              <a:rPr lang="en-US" sz="2400" spc="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bo'lmaydi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620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8490" y="1130827"/>
            <a:ext cx="10727140" cy="5367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indent="477520" algn="just">
              <a:spcAft>
                <a:spcPts val="0"/>
              </a:spcAft>
              <a:tabLst>
                <a:tab pos="1581150" algn="l"/>
              </a:tabLst>
            </a:pP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Asbobsozlik</a:t>
            </a:r>
            <a:r>
              <a:rPr lang="en-US" sz="2000" b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po'latlar</a:t>
            </a:r>
            <a:r>
              <a:rPr lang="en-US" sz="2000" b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deb,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turli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xii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asboblar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o'lchash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asboblar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shtamplar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tayyorlashda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ishlatiladigan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yuqori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qattiqlikka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(60-65 HRC),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chidamlilikka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yeyilishga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chidamlilikka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bo'lgan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uglerodli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asbobsozlik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po'latlarga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aytiladi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1755" marR="74295" indent="196215" algn="just">
              <a:lnSpc>
                <a:spcPct val="108000"/>
              </a:lnSpc>
              <a:spcBef>
                <a:spcPts val="5"/>
              </a:spcBef>
              <a:spcAft>
                <a:spcPts val="0"/>
              </a:spcAft>
            </a:pPr>
            <a:r>
              <a:rPr lang="en-US" sz="2000" spc="25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Ishlash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sharoitiga</a:t>
            </a:r>
            <a:r>
              <a:rPr lang="en-US" sz="2000" spc="25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qarab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bunday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</a:t>
            </a:r>
            <a:r>
              <a:rPr lang="en-US" sz="2000" dirty="0">
                <a:solidFill>
                  <a:srgbClr val="36363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'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latlarga</a:t>
            </a:r>
            <a:r>
              <a:rPr lang="en-US" sz="2000" spc="25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quyidagi</a:t>
            </a:r>
            <a:r>
              <a:rPr lang="en-US" sz="2000" spc="25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talablar</a:t>
            </a:r>
            <a:r>
              <a:rPr lang="en-US" sz="2000" spc="25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qo'yiladi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 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kesish</a:t>
            </a:r>
            <a:r>
              <a:rPr lang="en-US" sz="2000" i="1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000" i="1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asboblari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keskichlar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parma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lar</a:t>
            </a:r>
            <a:r>
              <a:rPr lang="en-US" sz="2000" dirty="0">
                <a:solidFill>
                  <a:srgbClr val="36363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solidFill>
                  <a:srgbClr val="36363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metchiklar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frezalar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hokazolar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mo’ljallangan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po'latlarning</a:t>
            </a:r>
            <a:r>
              <a:rPr lang="en-US" sz="2000" spc="25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qattiqligi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25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yeyilishga</a:t>
            </a:r>
            <a:r>
              <a:rPr lang="en-US" sz="2000" spc="255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spc="25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issiqqa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chidamliligi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20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yuqori</a:t>
            </a:r>
            <a:r>
              <a:rPr lang="en-US" sz="20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</a:t>
            </a:r>
            <a:r>
              <a:rPr lang="en-US" sz="2000" dirty="0">
                <a:solidFill>
                  <a:srgbClr val="36363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'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lishi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25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shtamplar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0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sovuqlayin</a:t>
            </a:r>
            <a:r>
              <a:rPr lang="en-US" sz="2000" spc="5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issiqlayin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deformatsiyalanadigan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</a:t>
            </a:r>
            <a:r>
              <a:rPr lang="en-US" sz="2000" dirty="0" err="1">
                <a:solidFill>
                  <a:srgbClr val="36363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ljallangan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po'latlarning</a:t>
            </a:r>
            <a:r>
              <a:rPr lang="en-US" sz="2000" spc="25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mexanik</a:t>
            </a:r>
            <a:r>
              <a:rPr lang="en-US" sz="2000" spc="25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xossalari</a:t>
            </a:r>
            <a:r>
              <a:rPr lang="en-US" sz="2000" spc="25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yuqori</a:t>
            </a:r>
            <a:r>
              <a:rPr lang="en-US" sz="2000" spc="25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</a:t>
            </a:r>
            <a:r>
              <a:rPr lang="en-US" sz="2000" dirty="0" err="1">
                <a:solidFill>
                  <a:srgbClr val="36363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lib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spc="25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yuqori</a:t>
            </a:r>
            <a:r>
              <a:rPr lang="en-US" sz="2000" spc="25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temperaturalarda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ham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o'zgarmasligi</a:t>
            </a:r>
            <a:r>
              <a:rPr lang="en-US" sz="2000" spc="25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darkor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spc="25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Qizdirib</a:t>
            </a:r>
            <a:r>
              <a:rPr lang="en-US" sz="2000" spc="25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shtamplanadigan</a:t>
            </a:r>
            <a:r>
              <a:rPr lang="en-US" sz="2000" spc="25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po'lat</a:t>
            </a:r>
            <a:r>
              <a:rPr lang="en-US" sz="2000" spc="25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sirtida</a:t>
            </a:r>
            <a:r>
              <a:rPr lang="en-US" sz="2000" spc="25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ko'p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marta</a:t>
            </a:r>
            <a:r>
              <a:rPr lang="en-US" sz="2000" spc="17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qizdirish</a:t>
            </a:r>
            <a:r>
              <a:rPr lang="en-US" sz="2000" spc="21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spc="12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sovitish</a:t>
            </a:r>
            <a:r>
              <a:rPr lang="en-US" sz="2000" spc="2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natijasida</a:t>
            </a:r>
            <a:r>
              <a:rPr lang="en-US" sz="2000" spc="23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darzlar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paydo</a:t>
            </a:r>
            <a:r>
              <a:rPr lang="en-US" sz="2000" spc="23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bo'lmasligi</a:t>
            </a:r>
            <a:r>
              <a:rPr lang="en-US" sz="2000" spc="23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77495" algn="just">
              <a:lnSpc>
                <a:spcPts val="1065"/>
              </a:lnSpc>
              <a:spcAft>
                <a:spcPts val="0"/>
              </a:spcAft>
            </a:pP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Asbobsozlik</a:t>
            </a:r>
            <a:r>
              <a:rPr lang="en-US" sz="2000" spc="21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</a:t>
            </a:r>
            <a:r>
              <a:rPr lang="en-US" sz="2000" dirty="0">
                <a:solidFill>
                  <a:srgbClr val="36363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en-US" sz="2000" spc="-115" dirty="0">
                <a:solidFill>
                  <a:srgbClr val="36363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latl</a:t>
            </a:r>
            <a:r>
              <a:rPr lang="en-US" sz="2000" spc="-11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arida</a:t>
            </a:r>
            <a:r>
              <a:rPr lang="en-US" sz="2000" spc="7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uglerodning</a:t>
            </a:r>
            <a:r>
              <a:rPr lang="en-US" sz="2000" spc="17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miqdori</a:t>
            </a:r>
            <a:r>
              <a:rPr lang="en-US" sz="2000" spc="15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0,7%</a:t>
            </a:r>
            <a:r>
              <a:rPr lang="en-US" sz="2000" spc="1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spc="11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undan</a:t>
            </a:r>
            <a:r>
              <a:rPr lang="en-US" sz="2000" spc="14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yuqori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5565" marR="80010" indent="10795" algn="just">
              <a:lnSpc>
                <a:spcPct val="108000"/>
              </a:lnSpc>
              <a:spcBef>
                <a:spcPts val="120"/>
              </a:spcBef>
              <a:spcAft>
                <a:spcPts val="0"/>
              </a:spcAft>
            </a:pP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</a:t>
            </a:r>
            <a:r>
              <a:rPr lang="en-US" sz="2000" dirty="0">
                <a:solidFill>
                  <a:srgbClr val="36363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'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ladi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spc="25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</a:t>
            </a:r>
            <a:r>
              <a:rPr lang="en-US" sz="2000" spc="25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z="2000" dirty="0">
                <a:solidFill>
                  <a:srgbClr val="36363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'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zining</a:t>
            </a:r>
            <a:r>
              <a:rPr lang="en-US" sz="2000" spc="25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qattiqligi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25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mustahkamligining</a:t>
            </a:r>
            <a:r>
              <a:rPr lang="en-US" sz="2000" spc="25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yuqoriligi</a:t>
            </a:r>
            <a:r>
              <a:rPr lang="en-US" sz="2000" spc="255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ajralib</a:t>
            </a:r>
            <a:r>
              <a:rPr lang="en-US" sz="2000" spc="5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turadi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8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asboblar</a:t>
            </a:r>
            <a:r>
              <a:rPr lang="en-US" sz="2000" spc="6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spc="8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shtamplar</a:t>
            </a:r>
            <a:r>
              <a:rPr lang="en-US" sz="2000" spc="14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tayyorlashda</a:t>
            </a:r>
            <a:r>
              <a:rPr lang="en-US" sz="2000" spc="19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foydalaniladi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76860" algn="just">
              <a:lnSpc>
                <a:spcPts val="1145"/>
              </a:lnSpc>
              <a:spcAft>
                <a:spcPts val="0"/>
              </a:spcAft>
            </a:pP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Sifatiga</a:t>
            </a:r>
            <a:r>
              <a:rPr lang="en-US" sz="2000" spc="8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ko’ra</a:t>
            </a:r>
            <a:r>
              <a:rPr lang="en-US" sz="2000" spc="15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po'latlar</a:t>
            </a:r>
            <a:r>
              <a:rPr lang="en-US" sz="2000" spc="11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sifatli</a:t>
            </a:r>
            <a:r>
              <a:rPr lang="en-US" sz="2000" spc="12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spc="5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yuqori</a:t>
            </a:r>
            <a:r>
              <a:rPr lang="en-US" sz="2000" spc="11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sifatli</a:t>
            </a:r>
            <a:r>
              <a:rPr lang="en-US" sz="2000" spc="16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po'latlarga</a:t>
            </a:r>
            <a:r>
              <a:rPr lang="en-US" sz="2000" spc="20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bo'linadi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0670" algn="just">
              <a:spcBef>
                <a:spcPts val="80"/>
              </a:spcBef>
              <a:spcAft>
                <a:spcPts val="0"/>
              </a:spcAft>
            </a:pPr>
            <a:r>
              <a:rPr lang="en-US" sz="2000" i="1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GOCT</a:t>
            </a:r>
            <a:r>
              <a:rPr lang="en-US" sz="2000" i="1" spc="25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1435-74</a:t>
            </a:r>
            <a:r>
              <a:rPr lang="en-US" sz="2000" spc="17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</a:t>
            </a:r>
            <a:r>
              <a:rPr lang="en-US" sz="2000" spc="15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muvofiq</a:t>
            </a:r>
            <a:r>
              <a:rPr lang="en-US" sz="2000" spc="1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Y7,</a:t>
            </a:r>
            <a:r>
              <a:rPr lang="en-US" sz="2000" spc="11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Y8,</a:t>
            </a:r>
            <a:r>
              <a:rPr lang="en-US" sz="2000" spc="11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YS[</a:t>
            </a:r>
            <a:r>
              <a:rPr lang="en-US" sz="2000" spc="-4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36363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205" dirty="0">
                <a:solidFill>
                  <a:srgbClr val="36363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Y9,</a:t>
            </a:r>
            <a:r>
              <a:rPr lang="en-US" sz="2000" spc="18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Yl</a:t>
            </a:r>
            <a:r>
              <a:rPr lang="en-US" sz="2000" spc="-4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0,</a:t>
            </a:r>
            <a:r>
              <a:rPr lang="en-US" sz="2000" spc="12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YI</a:t>
            </a:r>
            <a:r>
              <a:rPr lang="en-US" sz="2000" spc="-3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1,</a:t>
            </a:r>
            <a:r>
              <a:rPr lang="en-US" sz="2000" spc="9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Yl2,</a:t>
            </a:r>
            <a:r>
              <a:rPr lang="en-US" sz="2000" spc="12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Yl3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1915" marR="77470" algn="just">
              <a:spcBef>
                <a:spcPts val="15"/>
              </a:spcBef>
              <a:spcAft>
                <a:spcPts val="0"/>
              </a:spcAft>
            </a:pP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markasi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sifatli</a:t>
            </a:r>
            <a:r>
              <a:rPr lang="en-US" sz="20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Y7A, Y8A,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Y8GA </a:t>
            </a:r>
            <a:r>
              <a:rPr lang="en-US" sz="2000" dirty="0">
                <a:solidFill>
                  <a:srgbClr val="36363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solidFill>
                  <a:srgbClr val="36363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Y9A,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Yl0A,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Yl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 A</a:t>
            </a:r>
            <a:r>
              <a:rPr lang="en-US" sz="2000" dirty="0">
                <a:solidFill>
                  <a:srgbClr val="36363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solidFill>
                  <a:srgbClr val="36363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Yl2A, Yl3A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markali</a:t>
            </a:r>
            <a:r>
              <a:rPr lang="en-US" sz="2000" spc="1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yuqori</a:t>
            </a:r>
            <a:r>
              <a:rPr lang="en-US" sz="2000" spc="2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sifatli</a:t>
            </a:r>
            <a:r>
              <a:rPr lang="en-US" sz="2000" spc="125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po'latlar</a:t>
            </a:r>
            <a:r>
              <a:rPr lang="en-US" sz="2000" spc="12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bo'ladi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73050" algn="just">
              <a:lnSpc>
                <a:spcPts val="1235"/>
              </a:lnSpc>
              <a:spcAft>
                <a:spcPts val="0"/>
              </a:spcAft>
            </a:pPr>
            <a:r>
              <a:rPr lang="en-US" sz="2000" i="1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n-US" sz="2000" i="1" spc="1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000" spc="1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harfi</a:t>
            </a:r>
            <a:r>
              <a:rPr lang="en-US" sz="2000" spc="10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asbobsozlik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2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po'lati</a:t>
            </a:r>
            <a:r>
              <a:rPr lang="en-US" sz="2000" spc="1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ekanligini</a:t>
            </a:r>
            <a:r>
              <a:rPr lang="en-US" sz="20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2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000" spc="12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000" spc="145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yuqori</a:t>
            </a:r>
            <a:r>
              <a:rPr lang="en-US" sz="2000" spc="135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sifatliligini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14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2000" spc="4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marganes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miqdori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ko'pligini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raqam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esa</a:t>
            </a:r>
            <a:r>
              <a:rPr lang="en-US" sz="2000" spc="5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uglerodning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o'rtacha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miqdorini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bildiradi</a:t>
            </a:r>
            <a:r>
              <a:rPr lang="en-US" sz="2000" dirty="0">
                <a:solidFill>
                  <a:srgbClr val="0A0A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487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2388" y="751344"/>
            <a:ext cx="993557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77595" indent="-205740">
              <a:spcAft>
                <a:spcPts val="0"/>
              </a:spcAft>
              <a:tabLst>
                <a:tab pos="1078230" algn="l"/>
              </a:tabLst>
            </a:pPr>
            <a:r>
              <a:rPr lang="en-US" sz="2400" b="1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Qotisbmalar</a:t>
            </a:r>
            <a:r>
              <a:rPr lang="en-US" sz="2400" b="1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haqida</a:t>
            </a:r>
            <a:r>
              <a:rPr lang="en-US" sz="2400" b="1" spc="1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asosiy</a:t>
            </a:r>
            <a:r>
              <a:rPr lang="en-US" sz="2400" b="1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ma'lumotlar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9850" marR="31115" indent="194945" algn="just">
              <a:spcBef>
                <a:spcPts val="5"/>
              </a:spcBef>
              <a:spcAft>
                <a:spcPts val="0"/>
              </a:spcAft>
            </a:pP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Mashinasozlikda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sof</a:t>
            </a:r>
            <a:r>
              <a:rPr lang="en-US" sz="2400" spc="5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metallardan</a:t>
            </a:r>
            <a:r>
              <a:rPr lang="en-US" sz="2400" spc="5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foydalanish</a:t>
            </a:r>
            <a:r>
              <a:rPr lang="en-US" sz="2400" spc="5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nihoyatda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cheklangan</a:t>
            </a:r>
            <a:r>
              <a:rPr lang="en-US" sz="2400" dirty="0">
                <a:solidFill>
                  <a:srgbClr val="24242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400" spc="5" dirty="0">
                <a:solidFill>
                  <a:srgbClr val="24242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Hamma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vaqt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ham,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samarali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kerakli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xossalarga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bo'layvermaydi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400" spc="5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Metallar</a:t>
            </a:r>
            <a:r>
              <a:rPr lang="en-US" sz="2400" spc="26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hamma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vaqt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ham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yo'la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necha</a:t>
            </a:r>
            <a:r>
              <a:rPr lang="en-US" sz="2400" spc="265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kerakli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xossaga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masalan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5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ham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qattiqlikka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ham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plastiklikka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bo'lmaydi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400" dirty="0">
                <a:solidFill>
                  <a:srgbClr val="24242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Toza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metallardan</a:t>
            </a:r>
            <a:r>
              <a:rPr lang="en-US" sz="2400" spc="5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farqli</a:t>
            </a:r>
            <a:r>
              <a:rPr lang="en-US" sz="2400" spc="5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ravishda</a:t>
            </a:r>
            <a:r>
              <a:rPr lang="en-US" sz="2400" spc="5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istalgan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5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oldindan</a:t>
            </a:r>
            <a:r>
              <a:rPr lang="en-US" sz="2400" spc="8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belgilangan</a:t>
            </a:r>
            <a:r>
              <a:rPr lang="en-US" sz="2400" spc="5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xossali</a:t>
            </a:r>
            <a:r>
              <a:rPr lang="en-US" sz="2400" spc="15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qotishmalar</a:t>
            </a:r>
            <a:r>
              <a:rPr lang="en-US" sz="2400" spc="25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olish</a:t>
            </a:r>
            <a:r>
              <a:rPr lang="en-US" sz="2400" spc="5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" marR="34925" indent="196850" algn="just">
              <a:lnSpc>
                <a:spcPct val="100000"/>
              </a:lnSpc>
              <a:spcAft>
                <a:spcPts val="0"/>
              </a:spcAft>
            </a:pPr>
            <a:r>
              <a:rPr lang="en-US" sz="2400" i="1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Qotishmalar</a:t>
            </a:r>
            <a:r>
              <a:rPr lang="en-US" sz="2400" i="1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400" i="1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metallarning</a:t>
            </a:r>
            <a:r>
              <a:rPr lang="en-US" sz="2400" i="1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metallar</a:t>
            </a:r>
            <a:r>
              <a:rPr lang="en-US" sz="2400" i="1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2400" i="1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nometallar</a:t>
            </a:r>
            <a:r>
              <a:rPr lang="en-US" sz="2400" i="1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400" i="1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birikishidan</a:t>
            </a:r>
            <a:r>
              <a:rPr lang="en-US" sz="2400" i="1" spc="5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yuzaga</a:t>
            </a:r>
            <a:r>
              <a:rPr lang="en-US" sz="2400" i="1" spc="5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keladigan</a:t>
            </a:r>
            <a:r>
              <a:rPr lang="en-US" sz="2400" i="1" spc="5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kristall</a:t>
            </a:r>
            <a:r>
              <a:rPr lang="en-US" sz="2400" i="1" spc="5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moddalardir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400" spc="5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Masalan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5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cho'yan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spc="5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po'lat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temiming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uglerod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latun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esa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misning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rux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qotishmasidir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Qotishmani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tashkil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etuvchilar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komponentlari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deb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ataladi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400" spc="5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Qotishmalar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ikki</a:t>
            </a:r>
            <a:r>
              <a:rPr lang="en-US" sz="2400" b="1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to'rt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komponentli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bo'lish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Qotishmalarga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yuqori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talablar</a:t>
            </a:r>
            <a:r>
              <a:rPr lang="en-US" sz="2400" spc="5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qo'yiladi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Eektronika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5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yarim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o'tkazgichlar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lazer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texnikasining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taraqqiyoti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juda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toza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qotishmalardan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foydalanishni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taqozo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qiladi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Aniq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mashinasozlik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avtomatika</a:t>
            </a:r>
            <a:r>
              <a:rPr lang="en-US" sz="2400" spc="5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spc="5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sz="2400" spc="5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sohalar</a:t>
            </a:r>
            <a:r>
              <a:rPr lang="en-US" sz="2400" spc="5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400" spc="5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zaruriy</a:t>
            </a:r>
            <a:r>
              <a:rPr lang="en-US" sz="2400" spc="5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fizik-kimyoviy</a:t>
            </a:r>
            <a:r>
              <a:rPr lang="en-US" sz="2400" spc="5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xossalarni</a:t>
            </a:r>
            <a:r>
              <a:rPr lang="en-US" sz="2400" spc="5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o'zida</a:t>
            </a:r>
            <a:r>
              <a:rPr lang="en-US" sz="2400" spc="5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mujassamlashtirgan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qotishmalar</a:t>
            </a:r>
            <a:r>
              <a:rPr lang="en-US" sz="2400" spc="5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kerak</a:t>
            </a:r>
            <a:r>
              <a:rPr lang="en-US" sz="2400" spc="5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bo'ladi</a:t>
            </a:r>
            <a:r>
              <a:rPr lang="en-US" sz="240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4697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тражение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40000"/>
                <a:lumMod val="105000"/>
              </a:schemeClr>
            </a:gs>
            <a:gs pos="41000">
              <a:schemeClr val="phClr">
                <a:tint val="57000"/>
                <a:satMod val="160000"/>
                <a:lumMod val="99000"/>
              </a:schemeClr>
            </a:gs>
            <a:gs pos="100000">
              <a:schemeClr val="phClr">
                <a:tint val="80000"/>
                <a:satMod val="18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15000"/>
                <a:lumMod val="114000"/>
              </a:schemeClr>
            </a:gs>
            <a:gs pos="60000">
              <a:schemeClr val="phClr">
                <a:tint val="100000"/>
                <a:shade val="96000"/>
                <a:satMod val="100000"/>
                <a:lumMod val="108000"/>
              </a:schemeClr>
            </a:gs>
            <a:gs pos="100000">
              <a:schemeClr val="phClr">
                <a:shade val="91000"/>
                <a:sat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50800" dist="31750" dir="5400000" sy="98000" rotWithShape="0">
              <a:srgbClr val="000000">
                <a:alpha val="4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4800000"/>
            </a:lightRig>
          </a:scene3d>
          <a:sp3d prstMaterial="matte">
            <a:bevelT w="25400" h="44450"/>
          </a:sp3d>
        </a:effectStyle>
        <a:effectStyle>
          <a:effectLst>
            <a:reflection blurRad="25400" stA="32000" endPos="28000" dist="8889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508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513</TotalTime>
  <Words>950</Words>
  <Application>Microsoft Office PowerPoint</Application>
  <PresentationFormat>Широкоэкранный</PresentationFormat>
  <Paragraphs>40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Trebuchet MS</vt:lpstr>
      <vt:lpstr>Wingdings 3</vt:lpstr>
      <vt:lpstr>Аспект</vt:lpstr>
      <vt:lpstr>Mavzu: Cho'yanlar. Asbobsizlik po'latlari va qattiq qotishmalar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Cho'yanlar. Asbobsizlik po'latlar va qattiq qotishmalar</dc:title>
  <dc:creator>Исматилло ака</dc:creator>
  <cp:lastModifiedBy>Исматилло ака</cp:lastModifiedBy>
  <cp:revision>6</cp:revision>
  <dcterms:created xsi:type="dcterms:W3CDTF">2021-12-23T04:49:23Z</dcterms:created>
  <dcterms:modified xsi:type="dcterms:W3CDTF">2022-01-11T09:59:42Z</dcterms:modified>
</cp:coreProperties>
</file>