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1"/>
  </p:sldMasterIdLst>
  <p:sldIdLst>
    <p:sldId id="266" r:id="rId2"/>
    <p:sldId id="261" r:id="rId3"/>
    <p:sldId id="256" r:id="rId4"/>
    <p:sldId id="259" r:id="rId5"/>
    <p:sldId id="260" r:id="rId6"/>
    <p:sldId id="262"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35682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6873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6476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1496612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343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2475864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1621009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30970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310662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5BDF76C-C420-4961-806A-98A494859A74}" type="datetimeFigureOut">
              <a:rPr lang="ru-RU" smtClean="0"/>
              <a:t>07.12.2021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2226420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5BDF76C-C420-4961-806A-98A494859A74}"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20654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5BDF76C-C420-4961-806A-98A494859A74}" type="datetimeFigureOut">
              <a:rPr lang="ru-RU" smtClean="0"/>
              <a:t>07.12.2021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17068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BDF76C-C420-4961-806A-98A494859A74}" type="datetimeFigureOut">
              <a:rPr lang="ru-RU" smtClean="0"/>
              <a:t>07.12.2021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170356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DF76C-C420-4961-806A-98A494859A74}" type="datetimeFigureOut">
              <a:rPr lang="ru-RU" smtClean="0"/>
              <a:t>07.12.2021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271806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5BDF76C-C420-4961-806A-98A494859A74}"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308304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5BDF76C-C420-4961-806A-98A494859A74}" type="datetimeFigureOut">
              <a:rPr lang="ru-RU" smtClean="0"/>
              <a:t>07.12.2021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35F850-4F89-435B-A5E2-F48D6FB484EB}" type="slidenum">
              <a:rPr lang="ru-RU" smtClean="0"/>
              <a:t>‹#›</a:t>
            </a:fld>
            <a:endParaRPr lang="ru-RU"/>
          </a:p>
        </p:txBody>
      </p:sp>
    </p:spTree>
    <p:extLst>
      <p:ext uri="{BB962C8B-B14F-4D97-AF65-F5344CB8AC3E}">
        <p14:creationId xmlns:p14="http://schemas.microsoft.com/office/powerpoint/2010/main" val="186814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BDF76C-C420-4961-806A-98A494859A74}" type="datetimeFigureOut">
              <a:rPr lang="ru-RU" smtClean="0"/>
              <a:t>07.12.2021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135F850-4F89-435B-A5E2-F48D6FB484EB}" type="slidenum">
              <a:rPr lang="ru-RU" smtClean="0"/>
              <a:t>‹#›</a:t>
            </a:fld>
            <a:endParaRPr lang="ru-RU"/>
          </a:p>
        </p:txBody>
      </p:sp>
    </p:spTree>
    <p:extLst>
      <p:ext uri="{BB962C8B-B14F-4D97-AF65-F5344CB8AC3E}">
        <p14:creationId xmlns:p14="http://schemas.microsoft.com/office/powerpoint/2010/main" val="331465918"/>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5C4EDA-06C7-4FD1-A8E0-B95ADC51BBA1}"/>
              </a:ext>
            </a:extLst>
          </p:cNvPr>
          <p:cNvSpPr>
            <a:spLocks noGrp="1"/>
          </p:cNvSpPr>
          <p:nvPr>
            <p:ph type="title"/>
          </p:nvPr>
        </p:nvSpPr>
        <p:spPr>
          <a:xfrm>
            <a:off x="1078167" y="659704"/>
            <a:ext cx="8596668" cy="1770345"/>
          </a:xfrm>
        </p:spPr>
        <p:txBody>
          <a:bodyPr>
            <a:normAutofit fontScale="90000"/>
          </a:bodyPr>
          <a:lstStyle/>
          <a:p>
            <a:pPr algn="ctr"/>
            <a:br>
              <a:rPr lang="en-US" dirty="0">
                <a:solidFill>
                  <a:srgbClr val="7030A0"/>
                </a:solidFill>
              </a:rPr>
            </a:br>
            <a:br>
              <a:rPr lang="en-US" dirty="0">
                <a:solidFill>
                  <a:srgbClr val="7030A0"/>
                </a:solidFill>
              </a:rPr>
            </a:br>
            <a:br>
              <a:rPr lang="en-US" dirty="0">
                <a:solidFill>
                  <a:srgbClr val="7030A0"/>
                </a:solidFill>
              </a:rPr>
            </a:br>
            <a:br>
              <a:rPr lang="en-US" dirty="0">
                <a:solidFill>
                  <a:srgbClr val="7030A0"/>
                </a:solidFill>
              </a:rPr>
            </a:br>
            <a:br>
              <a:rPr lang="en-US" dirty="0">
                <a:solidFill>
                  <a:srgbClr val="7030A0"/>
                </a:solidFill>
              </a:rPr>
            </a:br>
            <a:r>
              <a:rPr lang="en-US" sz="4000" dirty="0">
                <a:solidFill>
                  <a:srgbClr val="FF0000"/>
                </a:solidFill>
              </a:rPr>
              <a:t>MAVZU:</a:t>
            </a:r>
            <a:r>
              <a:rPr lang="en-US" dirty="0">
                <a:solidFill>
                  <a:srgbClr val="7030A0"/>
                </a:solidFill>
              </a:rPr>
              <a:t>REZAVOR MEVALAR ETISHTIRISH USULLARI.</a:t>
            </a:r>
            <a:endParaRPr lang="ru-RU" dirty="0">
              <a:solidFill>
                <a:srgbClr val="7030A0"/>
              </a:solidFill>
            </a:endParaRPr>
          </a:p>
        </p:txBody>
      </p:sp>
      <p:sp>
        <p:nvSpPr>
          <p:cNvPr id="3" name="Объект 2">
            <a:extLst>
              <a:ext uri="{FF2B5EF4-FFF2-40B4-BE49-F238E27FC236}">
                <a16:creationId xmlns:a16="http://schemas.microsoft.com/office/drawing/2014/main" id="{F0D8CA3B-7140-4463-8B9D-000B6F296664}"/>
              </a:ext>
            </a:extLst>
          </p:cNvPr>
          <p:cNvSpPr>
            <a:spLocks noGrp="1"/>
          </p:cNvSpPr>
          <p:nvPr>
            <p:ph idx="1"/>
          </p:nvPr>
        </p:nvSpPr>
        <p:spPr>
          <a:xfrm>
            <a:off x="1079096" y="6858000"/>
            <a:ext cx="8596668" cy="344466"/>
          </a:xfrm>
        </p:spPr>
        <p:txBody>
          <a:bodyPr>
            <a:normAutofit lnSpcReduction="10000"/>
          </a:bodyPr>
          <a:lstStyle/>
          <a:p>
            <a:endParaRPr lang="en-US" dirty="0"/>
          </a:p>
          <a:p>
            <a:endParaRPr lang="ru-RU" dirty="0"/>
          </a:p>
        </p:txBody>
      </p:sp>
    </p:spTree>
    <p:extLst>
      <p:ext uri="{BB962C8B-B14F-4D97-AF65-F5344CB8AC3E}">
        <p14:creationId xmlns:p14="http://schemas.microsoft.com/office/powerpoint/2010/main" val="42112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8B0B87-446F-4B68-B5BB-8317C471A496}"/>
              </a:ext>
            </a:extLst>
          </p:cNvPr>
          <p:cNvSpPr>
            <a:spLocks noGrp="1"/>
          </p:cNvSpPr>
          <p:nvPr>
            <p:ph type="title"/>
          </p:nvPr>
        </p:nvSpPr>
        <p:spPr>
          <a:xfrm>
            <a:off x="677334" y="521917"/>
            <a:ext cx="8596668" cy="1320800"/>
          </a:xfrm>
        </p:spPr>
        <p:txBody>
          <a:bodyPr>
            <a:noAutofit/>
          </a:bodyPr>
          <a:lstStyle/>
          <a:p>
            <a:pPr algn="l"/>
            <a:r>
              <a:rPr lang="en-US" sz="1600" b="0" i="0" dirty="0" err="1">
                <a:solidFill>
                  <a:srgbClr val="000000"/>
                </a:solidFill>
                <a:effectLst/>
                <a:latin typeface="Times New Roman" panose="02020603050405020304" pitchFamily="18" charset="0"/>
              </a:rPr>
              <a:t>Rezavor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tuzilishiga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kura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uch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guruxga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buli­nadi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oddiy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murakkab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soxta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a:t>
            </a:r>
            <a:r>
              <a:rPr lang="en-US" sz="1600" b="0" i="0" dirty="0">
                <a:solidFill>
                  <a:srgbClr val="000000"/>
                </a:solidFill>
                <a:effectLst/>
                <a:latin typeface="Times New Roman" panose="02020603050405020304" pitchFamily="18" charset="0"/>
              </a:rPr>
              <a:t>.</a:t>
            </a:r>
            <a:br>
              <a:rPr lang="en-US" sz="1600" b="0" i="0" dirty="0">
                <a:solidFill>
                  <a:srgbClr val="000000"/>
                </a:solidFill>
                <a:effectLst/>
                <a:latin typeface="Times New Roman" panose="02020603050405020304" pitchFamily="18" charset="0"/>
              </a:rPr>
            </a:br>
            <a:r>
              <a:rPr lang="en-US" sz="1600" b="0" i="0" dirty="0" err="1">
                <a:solidFill>
                  <a:srgbClr val="000000"/>
                </a:solidFill>
                <a:effectLst/>
                <a:latin typeface="Times New Roman" panose="02020603050405020304" pitchFamily="18" charset="0"/>
              </a:rPr>
              <a:t>Oddiy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donalardan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iborat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sersuv</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etli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mevasi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ichida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urugi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uzum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smoro­dina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krijovnik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klyukva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boshkalar</a:t>
            </a:r>
            <a:r>
              <a:rPr lang="en-US" sz="1600" b="0" i="0" dirty="0">
                <a:solidFill>
                  <a:srgbClr val="000000"/>
                </a:solidFill>
                <a:effectLst/>
                <a:latin typeface="Times New Roman" panose="02020603050405020304" pitchFamily="18" charset="0"/>
              </a:rPr>
              <a:t>).</a:t>
            </a:r>
            <a:br>
              <a:rPr lang="en-US" sz="1600" b="0" i="0" dirty="0">
                <a:solidFill>
                  <a:srgbClr val="000000"/>
                </a:solidFill>
                <a:effectLst/>
                <a:latin typeface="Times New Roman" panose="02020603050405020304" pitchFamily="18" charset="0"/>
              </a:rPr>
            </a:br>
            <a:r>
              <a:rPr lang="en-US" sz="1600" b="0" i="0" dirty="0" err="1">
                <a:solidFill>
                  <a:srgbClr val="000000"/>
                </a:solidFill>
                <a:effectLst/>
                <a:latin typeface="Times New Roman" panose="02020603050405020304" pitchFamily="18" charset="0"/>
              </a:rPr>
              <a:t>Murakkab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mevalarning</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mayda-mayda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mevachalari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bitta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gulkosada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tuplangan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malina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eje­vika</a:t>
            </a:r>
            <a:r>
              <a:rPr lang="en-US" sz="1600" b="0" i="0" dirty="0">
                <a:solidFill>
                  <a:srgbClr val="000000"/>
                </a:solidFill>
                <a:effectLst/>
                <a:latin typeface="Times New Roman" panose="02020603050405020304" pitchFamily="18" charset="0"/>
              </a:rPr>
              <a:t>).</a:t>
            </a:r>
            <a:br>
              <a:rPr lang="en-US" sz="1600" b="0" i="0" dirty="0">
                <a:solidFill>
                  <a:srgbClr val="000000"/>
                </a:solidFill>
                <a:effectLst/>
                <a:latin typeface="Times New Roman" panose="02020603050405020304" pitchFamily="18" charset="0"/>
              </a:rPr>
            </a:br>
            <a:r>
              <a:rPr lang="en-US" sz="1600" b="0" i="0" dirty="0" err="1">
                <a:solidFill>
                  <a:srgbClr val="000000"/>
                </a:solidFill>
                <a:effectLst/>
                <a:latin typeface="Times New Roman" panose="02020603050405020304" pitchFamily="18" charset="0"/>
              </a:rPr>
              <a:t>Soxta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mevalarning</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usib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ketgan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gulkosasi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yuzasida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mayda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uruglari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ertut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kulupnay</a:t>
            </a:r>
            <a:r>
              <a:rPr lang="en-US" sz="1600" b="0" i="0" dirty="0">
                <a:solidFill>
                  <a:srgbClr val="000000"/>
                </a:solidFill>
                <a:effectLst/>
                <a:latin typeface="Times New Roman" panose="02020603050405020304" pitchFamily="18" charset="0"/>
              </a:rPr>
              <a:t>).</a:t>
            </a:r>
            <a:br>
              <a:rPr lang="en-US" sz="1600" b="0" i="0" dirty="0">
                <a:solidFill>
                  <a:srgbClr val="000000"/>
                </a:solidFill>
                <a:effectLst/>
                <a:latin typeface="Times New Roman" panose="02020603050405020304" pitchFamily="18" charset="0"/>
              </a:rPr>
            </a:br>
            <a:endParaRPr lang="ru-RU" sz="1600" dirty="0"/>
          </a:p>
        </p:txBody>
      </p:sp>
      <p:sp>
        <p:nvSpPr>
          <p:cNvPr id="3" name="Объект 2">
            <a:extLst>
              <a:ext uri="{FF2B5EF4-FFF2-40B4-BE49-F238E27FC236}">
                <a16:creationId xmlns:a16="http://schemas.microsoft.com/office/drawing/2014/main" id="{432B257B-D677-4B66-88B4-95A49FFB4674}"/>
              </a:ext>
            </a:extLst>
          </p:cNvPr>
          <p:cNvSpPr>
            <a:spLocks noGrp="1"/>
          </p:cNvSpPr>
          <p:nvPr>
            <p:ph idx="1"/>
          </p:nvPr>
        </p:nvSpPr>
        <p:spPr>
          <a:xfrm>
            <a:off x="677334" y="1743450"/>
            <a:ext cx="8596668" cy="3588914"/>
          </a:xfrm>
        </p:spPr>
        <p:txBody>
          <a:bodyPr/>
          <a:lstStyle/>
          <a:p>
            <a:pPr marL="0" indent="0">
              <a:buNone/>
            </a:pPr>
            <a:br>
              <a:rPr lang="en-US" dirty="0"/>
            </a:br>
            <a:r>
              <a:rPr lang="en-US" sz="1600" b="0" i="0" dirty="0" err="1">
                <a:solidFill>
                  <a:srgbClr val="000000"/>
                </a:solidFill>
                <a:effectLst/>
                <a:latin typeface="Times New Roman" panose="02020603050405020304" pitchFamily="18" charset="0"/>
              </a:rPr>
              <a:t>O’zbekistonda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qulupnay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malina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buldurg’un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qora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smorodina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qoraqat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krijovnik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orasida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asosan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qulupnay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ko’proq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tarqalgan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malina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qora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smorodina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kamroq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krijoRezavor-meva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daraxtlardan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keskin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farq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qiladi.Ular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ekilgandan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keyin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barvaqt</a:t>
            </a:r>
            <a:r>
              <a:rPr lang="en-US" sz="1600" b="0" i="0" dirty="0">
                <a:solidFill>
                  <a:srgbClr val="000000"/>
                </a:solidFill>
                <a:effectLst/>
                <a:latin typeface="Times New Roman" panose="02020603050405020304" pitchFamily="18" charset="0"/>
              </a:rPr>
              <a:t>, 2-3 </a:t>
            </a:r>
            <a:r>
              <a:rPr lang="en-US" sz="1600" b="0" i="0" dirty="0" err="1">
                <a:solidFill>
                  <a:srgbClr val="000000"/>
                </a:solidFill>
                <a:effectLst/>
                <a:latin typeface="Times New Roman" panose="02020603050405020304" pitchFamily="18" charset="0"/>
              </a:rPr>
              <a:t>yili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hosilga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kiradi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bilan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bog’liq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bo’lgan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xarajatlarni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tezda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qoplaydi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Rezavor-mevalarda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salkashlik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bo’lmaydi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yuqori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agrotexnika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asosida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parvarish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qilinsa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yili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mo’l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sifatli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hosil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olish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mumkin.vnik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ayniqsa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kam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Rezavor-meva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daraxtlariga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nisbatan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oson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qulay</a:t>
            </a:r>
            <a:r>
              <a:rPr lang="en-US" sz="1600" b="0" i="0" dirty="0">
                <a:solidFill>
                  <a:srgbClr val="000000"/>
                </a:solidFill>
                <a:effectLst/>
                <a:latin typeface="Times New Roman" panose="02020603050405020304" pitchFamily="18" charset="0"/>
              </a:rPr>
              <a:t> - </a:t>
            </a:r>
            <a:r>
              <a:rPr lang="en-US" sz="1600" b="0" i="0" dirty="0" err="1">
                <a:solidFill>
                  <a:srgbClr val="000000"/>
                </a:solidFill>
                <a:effectLst/>
                <a:latin typeface="Times New Roman" panose="02020603050405020304" pitchFamily="18" charset="0"/>
              </a:rPr>
              <a:t>vegetativ</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yo’l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bilan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payvand</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qilmasdan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ko’paytirilad</a:t>
            </a:r>
            <a:br>
              <a:rPr lang="en-US" sz="1600" dirty="0"/>
            </a:br>
            <a:r>
              <a:rPr lang="en-US" sz="1600" b="0" i="0" dirty="0" err="1">
                <a:solidFill>
                  <a:srgbClr val="000000"/>
                </a:solidFill>
                <a:effectLst/>
                <a:latin typeface="Times New Roman" panose="02020603050405020304" pitchFamily="18" charset="0"/>
              </a:rPr>
              <a:t>Qulupnay</a:t>
            </a:r>
            <a:r>
              <a:rPr lang="en-US" sz="1600" b="0" i="0" dirty="0">
                <a:solidFill>
                  <a:srgbClr val="000000"/>
                </a:solidFill>
                <a:effectLst/>
                <a:latin typeface="Times New Roman" panose="02020603050405020304" pitchFamily="18" charset="0"/>
              </a:rPr>
              <a:t> - </a:t>
            </a:r>
            <a:r>
              <a:rPr lang="en-US" sz="1600" b="0" i="0" dirty="0" err="1">
                <a:solidFill>
                  <a:srgbClr val="000000"/>
                </a:solidFill>
                <a:effectLst/>
                <a:latin typeface="Times New Roman" panose="02020603050405020304" pitchFamily="18" charset="0"/>
              </a:rPr>
              <a:t>ko’p</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yillik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o’tsimon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sug’oriladigan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yerlarda</a:t>
            </a:r>
            <a:r>
              <a:rPr lang="en-US" sz="1600" b="0" i="0" dirty="0">
                <a:solidFill>
                  <a:srgbClr val="000000"/>
                </a:solidFill>
                <a:effectLst/>
                <a:latin typeface="Times New Roman" panose="02020603050405020304" pitchFamily="18" charset="0"/>
              </a:rPr>
              <a:t> 2-4 </a:t>
            </a:r>
            <a:r>
              <a:rPr lang="en-US" sz="1600" b="0" i="0" dirty="0" err="1">
                <a:solidFill>
                  <a:srgbClr val="000000"/>
                </a:solidFill>
                <a:effectLst/>
                <a:latin typeface="Times New Roman" panose="02020603050405020304" pitchFamily="18" charset="0"/>
              </a:rPr>
              <a:t>yil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davomida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yaxshi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hosil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beradi</a:t>
            </a:r>
            <a:r>
              <a:rPr lang="en-US" sz="1600" b="0" i="0" dirty="0">
                <a:solidFill>
                  <a:srgbClr val="000000"/>
                </a:solidFill>
                <a:effectLst/>
                <a:latin typeface="Times New Roman" panose="02020603050405020304" pitchFamily="18" charset="0"/>
              </a:rPr>
              <a:t>. U </a:t>
            </a:r>
            <a:r>
              <a:rPr lang="en-US" sz="1600" b="0" i="0" dirty="0" err="1">
                <a:solidFill>
                  <a:srgbClr val="000000"/>
                </a:solidFill>
                <a:effectLst/>
                <a:latin typeface="Times New Roman" panose="02020603050405020304" pitchFamily="18" charset="0"/>
              </a:rPr>
              <a:t>aholini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erta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bahorda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vitaminlarga</a:t>
            </a:r>
            <a:r>
              <a:rPr lang="en-US" sz="1600" b="0" i="0" dirty="0">
                <a:solidFill>
                  <a:srgbClr val="000000"/>
                </a:solidFill>
                <a:effectLst/>
                <a:latin typeface="Times New Roman" panose="02020603050405020304" pitchFamily="18" charset="0"/>
              </a:rPr>
              <a:t> boy </a:t>
            </a:r>
            <a:r>
              <a:rPr lang="en-US" sz="1600" b="0" i="0" dirty="0" err="1">
                <a:solidFill>
                  <a:srgbClr val="000000"/>
                </a:solidFill>
                <a:effectLst/>
                <a:latin typeface="Times New Roman" panose="02020603050405020304" pitchFamily="18" charset="0"/>
              </a:rPr>
              <a:t>meva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bilan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ta’minlashda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shuningdek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konserva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hamda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konditer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sanoati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uchun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qimmatbaxo</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xom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ashyo</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sifatida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katta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ahamiyatga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Uning</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mevasi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qand</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organik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kislotalar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tuz</a:t>
            </a:r>
            <a:r>
              <a:rPr lang="en-US" sz="1600" b="0" i="0" dirty="0">
                <a:solidFill>
                  <a:srgbClr val="000000"/>
                </a:solidFill>
                <a:effectLst/>
                <a:latin typeface="Times New Roman" panose="02020603050405020304" pitchFamily="18" charset="0"/>
              </a:rPr>
              <a:t>, temir, </a:t>
            </a:r>
            <a:r>
              <a:rPr lang="en-US" sz="1600" b="0" i="0" dirty="0" err="1">
                <a:solidFill>
                  <a:srgbClr val="000000"/>
                </a:solidFill>
                <a:effectLst/>
                <a:latin typeface="Times New Roman" panose="02020603050405020304" pitchFamily="18" charset="0"/>
              </a:rPr>
              <a:t>fosfor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kalsiy</a:t>
            </a:r>
            <a:r>
              <a:rPr lang="en-US" sz="1600" b="0" i="0" dirty="0">
                <a:solidFill>
                  <a:srgbClr val="000000"/>
                </a:solidFill>
                <a:effectLst/>
                <a:latin typeface="Times New Roman" panose="02020603050405020304" pitchFamily="18" charset="0"/>
              </a:rPr>
              <a:t>, A, V,S </a:t>
            </a:r>
            <a:r>
              <a:rPr lang="en-US" sz="1600" b="0" i="0" dirty="0" err="1">
                <a:solidFill>
                  <a:srgbClr val="000000"/>
                </a:solidFill>
                <a:effectLst/>
                <a:latin typeface="Times New Roman" panose="02020603050405020304" pitchFamily="18" charset="0"/>
              </a:rPr>
              <a:t>vitaminlarga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barglari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askorbin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kislotaga</a:t>
            </a:r>
            <a:r>
              <a:rPr lang="en-US" sz="1600" b="0" i="0" dirty="0">
                <a:solidFill>
                  <a:srgbClr val="000000"/>
                </a:solidFill>
                <a:effectLst/>
                <a:latin typeface="Times New Roman" panose="02020603050405020304" pitchFamily="18" charset="0"/>
              </a:rPr>
              <a:t> boy. </a:t>
            </a:r>
            <a:r>
              <a:rPr lang="en-US" sz="1600" b="0" i="0" dirty="0" err="1">
                <a:solidFill>
                  <a:srgbClr val="000000"/>
                </a:solidFill>
                <a:effectLst/>
                <a:latin typeface="Times New Roman" panose="02020603050405020304" pitchFamily="18" charset="0"/>
              </a:rPr>
              <a:t>Qulupnay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mevalari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shifobaxsh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xususiyatlarga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ega</a:t>
            </a:r>
            <a:r>
              <a:rPr lang="en-US" sz="1600" b="0" i="0" dirty="0">
                <a:solidFill>
                  <a:srgbClr val="000000"/>
                </a:solidFill>
                <a:effectLst/>
                <a:latin typeface="Times New Roman" panose="02020603050405020304" pitchFamily="18" charset="0"/>
              </a:rPr>
              <a:t>.</a:t>
            </a:r>
            <a:endParaRPr lang="ru-RU" sz="1600" dirty="0"/>
          </a:p>
        </p:txBody>
      </p:sp>
    </p:spTree>
    <p:extLst>
      <p:ext uri="{BB962C8B-B14F-4D97-AF65-F5344CB8AC3E}">
        <p14:creationId xmlns:p14="http://schemas.microsoft.com/office/powerpoint/2010/main" val="358890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82E822-A55E-492D-A03D-D16341196279}"/>
              </a:ext>
            </a:extLst>
          </p:cNvPr>
          <p:cNvSpPr>
            <a:spLocks noGrp="1"/>
          </p:cNvSpPr>
          <p:nvPr>
            <p:ph type="ctrTitle"/>
          </p:nvPr>
        </p:nvSpPr>
        <p:spPr>
          <a:xfrm>
            <a:off x="1100321" y="110038"/>
            <a:ext cx="7766936" cy="1963544"/>
          </a:xfrm>
        </p:spPr>
        <p:txBody>
          <a:bodyPr/>
          <a:lstStyle/>
          <a:p>
            <a:r>
              <a:rPr lang="en-US" sz="1600" b="0" i="0" dirty="0" err="1">
                <a:solidFill>
                  <a:srgbClr val="333333"/>
                </a:solidFill>
                <a:effectLst/>
                <a:latin typeface="Open Sans" panose="020B0604020202020204" pitchFamily="34" charset="0"/>
              </a:rPr>
              <a:t>Meva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rezavorlarning</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ma'lum</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vaqt</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davomida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oziq-ovqat</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ozuqaviy</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xususiyatlarini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saqlab</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qolish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qobiliyati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sifati</a:t>
            </a:r>
            <a:r>
              <a:rPr lang="en-US" sz="1600" b="0" i="0" dirty="0">
                <a:solidFill>
                  <a:srgbClr val="333333"/>
                </a:solidFill>
                <a:effectLst/>
                <a:latin typeface="Open Sans" panose="020B0604020202020204" pitchFamily="34" charset="0"/>
              </a:rPr>
              <a:t> deb </a:t>
            </a:r>
            <a:r>
              <a:rPr lang="en-US" sz="1600" b="0" i="0" dirty="0" err="1">
                <a:solidFill>
                  <a:srgbClr val="333333"/>
                </a:solidFill>
                <a:effectLst/>
                <a:latin typeface="Open Sans" panose="020B0604020202020204" pitchFamily="34" charset="0"/>
              </a:rPr>
              <a:t>ataladi</a:t>
            </a:r>
            <a:r>
              <a:rPr lang="en-US" sz="1600" b="0" i="0" dirty="0">
                <a:solidFill>
                  <a:srgbClr val="333333"/>
                </a:solidFill>
                <a:effectLst/>
                <a:latin typeface="Open Sans" panose="020B0604020202020204" pitchFamily="34" charset="0"/>
              </a:rPr>
              <a:t>. Bu </a:t>
            </a:r>
            <a:r>
              <a:rPr lang="en-US" sz="1600" b="0" i="0" dirty="0" err="1">
                <a:solidFill>
                  <a:srgbClr val="333333"/>
                </a:solidFill>
                <a:effectLst/>
                <a:latin typeface="Open Sans" panose="020B0604020202020204" pitchFamily="34" charset="0"/>
              </a:rPr>
              <a:t>turli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xil</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sharoitlariga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bog'liq</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Masalan</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xomilaning</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ranglanishiga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asosan</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harorati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ta'sir</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qiladi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ko'payish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xlorofillning</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hujayralardagi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tez</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parchalanishiga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mahsulot</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sarg'ayishiga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olib</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keladi</a:t>
            </a:r>
            <a:r>
              <a:rPr lang="en-US" sz="1600" b="0" i="0" dirty="0">
                <a:solidFill>
                  <a:srgbClr val="333333"/>
                </a:solidFill>
                <a:effectLst/>
                <a:latin typeface="Open Sans" panose="020B0604020202020204" pitchFamily="34" charset="0"/>
              </a:rPr>
              <a:t>, past - </a:t>
            </a:r>
            <a:r>
              <a:rPr lang="en-US" sz="1600" b="0" i="0" dirty="0" err="1">
                <a:solidFill>
                  <a:srgbClr val="333333"/>
                </a:solidFill>
                <a:effectLst/>
                <a:latin typeface="Open Sans" panose="020B0604020202020204" pitchFamily="34" charset="0"/>
              </a:rPr>
              <a:t>mevalar</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mevalarning</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rangini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yomonlashtirishi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mumkin</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Shunday</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qilib</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ba'zi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olma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navlarida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go'sht</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taxminan</a:t>
            </a:r>
            <a:r>
              <a:rPr lang="en-US" sz="1600" b="0" i="0" dirty="0">
                <a:solidFill>
                  <a:srgbClr val="333333"/>
                </a:solidFill>
                <a:effectLst/>
                <a:latin typeface="Open Sans" panose="020B0604020202020204" pitchFamily="34" charset="0"/>
              </a:rPr>
              <a:t> 0 ° C </a:t>
            </a:r>
            <a:r>
              <a:rPr lang="en-US" sz="1600" b="0" i="0" dirty="0" err="1">
                <a:solidFill>
                  <a:srgbClr val="333333"/>
                </a:solidFill>
                <a:effectLst/>
                <a:latin typeface="Open Sans" panose="020B0604020202020204" pitchFamily="34" charset="0"/>
              </a:rPr>
              <a:t>haroratda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qorayadi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Tegishli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sifati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turlar</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xilma-xillik</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xususiyatlarini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hisobga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olgan</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holda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faqat</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to'g'ri</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yig'ish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va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saqlash</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sharoitida</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namoyon</a:t>
            </a:r>
            <a:r>
              <a:rPr lang="en-US" sz="1600" b="0" i="0" dirty="0">
                <a:solidFill>
                  <a:srgbClr val="333333"/>
                </a:solidFill>
                <a:effectLst/>
                <a:latin typeface="Open Sans" panose="020B0604020202020204" pitchFamily="34" charset="0"/>
              </a:rPr>
              <a:t> </a:t>
            </a:r>
            <a:r>
              <a:rPr lang="en-US" sz="1600" b="0" i="0" dirty="0" err="1">
                <a:solidFill>
                  <a:srgbClr val="333333"/>
                </a:solidFill>
                <a:effectLst/>
                <a:latin typeface="Open Sans" panose="020B0604020202020204" pitchFamily="34" charset="0"/>
              </a:rPr>
              <a:t>bo'ladi</a:t>
            </a:r>
            <a:endParaRPr lang="ru-RU" sz="1600" dirty="0"/>
          </a:p>
        </p:txBody>
      </p:sp>
      <p:sp>
        <p:nvSpPr>
          <p:cNvPr id="3" name="Подзаголовок 2">
            <a:extLst>
              <a:ext uri="{FF2B5EF4-FFF2-40B4-BE49-F238E27FC236}">
                <a16:creationId xmlns:a16="http://schemas.microsoft.com/office/drawing/2014/main" id="{9ABE3DA6-D058-4E6A-93EE-519A83A850B3}"/>
              </a:ext>
            </a:extLst>
          </p:cNvPr>
          <p:cNvSpPr>
            <a:spLocks noGrp="1"/>
          </p:cNvSpPr>
          <p:nvPr>
            <p:ph type="subTitle" idx="1"/>
          </p:nvPr>
        </p:nvSpPr>
        <p:spPr>
          <a:xfrm>
            <a:off x="1100321" y="2073582"/>
            <a:ext cx="8224820" cy="3953393"/>
          </a:xfrm>
        </p:spPr>
        <p:txBody>
          <a:bodyPr/>
          <a:lstStyle/>
          <a:p>
            <a:endParaRPr lang="ru-RU" dirty="0"/>
          </a:p>
        </p:txBody>
      </p:sp>
      <p:pic>
        <p:nvPicPr>
          <p:cNvPr id="2050" name="Picture 2">
            <a:extLst>
              <a:ext uri="{FF2B5EF4-FFF2-40B4-BE49-F238E27FC236}">
                <a16:creationId xmlns:a16="http://schemas.microsoft.com/office/drawing/2014/main" id="{B991C8A7-F6C1-4312-92C9-D5691D763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2892" y="2073582"/>
            <a:ext cx="7938686" cy="375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196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CA691C-EDB6-4E18-9CA7-B7F6158AD275}"/>
              </a:ext>
            </a:extLst>
          </p:cNvPr>
          <p:cNvSpPr>
            <a:spLocks noGrp="1"/>
          </p:cNvSpPr>
          <p:nvPr>
            <p:ph type="title"/>
          </p:nvPr>
        </p:nvSpPr>
        <p:spPr/>
        <p:txBody>
          <a:bodyPr>
            <a:noAutofit/>
          </a:bodyPr>
          <a:lstStyle/>
          <a:p>
            <a:r>
              <a:rPr lang="en-US" sz="1600" b="0" i="0" dirty="0">
                <a:solidFill>
                  <a:srgbClr val="333333"/>
                </a:solidFill>
                <a:effectLst/>
                <a:latin typeface="Open Sans" panose="020B0606030504020204" pitchFamily="34" charset="0"/>
              </a:rPr>
              <a:t>Har </a:t>
            </a:r>
            <a:r>
              <a:rPr lang="en-US" sz="1600" b="0" i="0" dirty="0" err="1">
                <a:solidFill>
                  <a:srgbClr val="333333"/>
                </a:solidFill>
                <a:effectLst/>
                <a:latin typeface="Open Sans" panose="020B0606030504020204" pitchFamily="34" charset="0"/>
              </a:rPr>
              <a:t>xil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o'g'itlar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hosilning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sifatiga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saqlanadigan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sifatiga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teng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darajada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ta'sir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qilmaydi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Shunday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qilib</a:t>
            </a:r>
            <a:r>
              <a:rPr lang="en-US" sz="1600" b="0" i="0" dirty="0">
                <a:solidFill>
                  <a:srgbClr val="333333"/>
                </a:solidFill>
                <a:effectLst/>
                <a:latin typeface="Open Sans" panose="020B0606030504020204" pitchFamily="34" charset="0"/>
              </a:rPr>
              <a:t>, mineral </a:t>
            </a:r>
            <a:r>
              <a:rPr lang="en-US" sz="1600" b="0" i="0" dirty="0" err="1">
                <a:solidFill>
                  <a:srgbClr val="333333"/>
                </a:solidFill>
                <a:effectLst/>
                <a:latin typeface="Open Sans" panose="020B0606030504020204" pitchFamily="34" charset="0"/>
              </a:rPr>
              <a:t>o'g'itlar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rezavorlarning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kimyoviy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tarkibini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o'sishi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qobiliyatini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ma'lum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darajada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aniqlaydi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Tuproqqa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ba'zi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o'g'itlarning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kiritilishi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odatda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ushbu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moddalarning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mahsulotda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tegishli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ravishda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to'planishiga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olib</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keladi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Ortiqcha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azot</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zararli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chunki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rezavorlar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zichligi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pasayadi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rangi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o'tkazuvchanligi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yomonlashadi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mexanik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shikastlanishga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qarshilik</a:t>
            </a:r>
            <a:endParaRPr lang="ru-RU" sz="1600" dirty="0"/>
          </a:p>
        </p:txBody>
      </p:sp>
      <p:pic>
        <p:nvPicPr>
          <p:cNvPr id="3074" name="Picture 2">
            <a:extLst>
              <a:ext uri="{FF2B5EF4-FFF2-40B4-BE49-F238E27FC236}">
                <a16:creationId xmlns:a16="http://schemas.microsoft.com/office/drawing/2014/main" id="{709FF85E-680B-4188-82B0-3F56827EC0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267211"/>
            <a:ext cx="7614896" cy="3981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800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F724B0-EA5D-44FD-B458-2070847DC0AA}"/>
              </a:ext>
            </a:extLst>
          </p:cNvPr>
          <p:cNvSpPr>
            <a:spLocks noGrp="1"/>
          </p:cNvSpPr>
          <p:nvPr>
            <p:ph type="title"/>
          </p:nvPr>
        </p:nvSpPr>
        <p:spPr/>
        <p:txBody>
          <a:bodyPr>
            <a:normAutofit fontScale="90000"/>
          </a:bodyPr>
          <a:lstStyle/>
          <a:p>
            <a:r>
              <a:rPr lang="en-US" sz="1600" b="0" i="0" dirty="0" err="1">
                <a:solidFill>
                  <a:srgbClr val="333333"/>
                </a:solidFill>
                <a:effectLst/>
                <a:latin typeface="Open Sans" panose="020B0606030504020204" pitchFamily="34" charset="0"/>
              </a:rPr>
              <a:t>Tuproqda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etarli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miqdordagi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kaliy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fosfor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shakar</a:t>
            </a:r>
            <a:r>
              <a:rPr lang="en-US" sz="1600" b="0" i="0" dirty="0">
                <a:solidFill>
                  <a:srgbClr val="333333"/>
                </a:solidFill>
                <a:effectLst/>
                <a:latin typeface="Open Sans" panose="020B0606030504020204" pitchFamily="34" charset="0"/>
              </a:rPr>
              <a:t>, rang </a:t>
            </a:r>
            <a:r>
              <a:rPr lang="en-US" sz="1600" b="0" i="0" dirty="0" err="1">
                <a:solidFill>
                  <a:srgbClr val="333333"/>
                </a:solidFill>
                <a:effectLst/>
                <a:latin typeface="Open Sans" panose="020B0606030504020204" pitchFamily="34" charset="0"/>
              </a:rPr>
              <a:t>beruvchi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xushbo'y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moddalar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to'planishiga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yordam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berMineral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o'g'itlar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paytida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ma'lum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fiziologik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kasalliklarning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paydo</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ta'sir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Bunday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holda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kaltsiy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hal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qiluvchi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rol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o'ynaydi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Olma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tarkibidagi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miqdorning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etarli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emasligi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fiziologik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kasalliklarning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paydo</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achchiq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yorilish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pulpani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qizartirish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yordam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homila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tez</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qarishiga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olib</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keladiadi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saqlanish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sifatini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yaxshilaydi</a:t>
            </a:r>
            <a:r>
              <a:rPr lang="en-US" sz="1600" b="0" i="0" dirty="0">
                <a:solidFill>
                  <a:srgbClr val="333333"/>
                </a:solidFill>
                <a:effectLst/>
                <a:latin typeface="Open Sans" panose="020B0606030504020204" pitchFamily="34" charset="0"/>
              </a:rPr>
              <a:t>.</a:t>
            </a:r>
            <a:endParaRPr lang="ru-RU" sz="1600" dirty="0"/>
          </a:p>
        </p:txBody>
      </p:sp>
      <p:pic>
        <p:nvPicPr>
          <p:cNvPr id="4098" name="Picture 2">
            <a:extLst>
              <a:ext uri="{FF2B5EF4-FFF2-40B4-BE49-F238E27FC236}">
                <a16:creationId xmlns:a16="http://schemas.microsoft.com/office/drawing/2014/main" id="{614C7655-AFDE-46A6-B4F3-1D70BCED8A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821" y="1741118"/>
            <a:ext cx="7891397" cy="428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2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B7A1F-167D-4374-8617-4B23E6D34B17}"/>
              </a:ext>
            </a:extLst>
          </p:cNvPr>
          <p:cNvSpPr>
            <a:spLocks noGrp="1"/>
          </p:cNvSpPr>
          <p:nvPr>
            <p:ph type="title"/>
          </p:nvPr>
        </p:nvSpPr>
        <p:spPr/>
        <p:txBody>
          <a:bodyPr>
            <a:noAutofit/>
          </a:bodyPr>
          <a:lstStyle/>
          <a:p>
            <a:r>
              <a:rPr lang="en-US" sz="1600" b="0" i="0" dirty="0">
                <a:solidFill>
                  <a:srgbClr val="333333"/>
                </a:solidFill>
                <a:effectLst/>
                <a:latin typeface="Open Sans" panose="020B0606030504020204" pitchFamily="34" charset="0"/>
              </a:rPr>
              <a:t>Mineral </a:t>
            </a:r>
            <a:r>
              <a:rPr lang="en-US" sz="1600" b="0" i="0" dirty="0" err="1">
                <a:solidFill>
                  <a:srgbClr val="333333"/>
                </a:solidFill>
                <a:effectLst/>
                <a:latin typeface="Open Sans" panose="020B0606030504020204" pitchFamily="34" charset="0"/>
              </a:rPr>
              <a:t>o'g'itlar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paytida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ma'lum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fiziologik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kasalliklarning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paydo</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ta'sir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Bunday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holda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kaltsiy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hal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qiluvchi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rol</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o'ynaydi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Olma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tarkibidagi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miqdorning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etarli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emasligi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fiziologik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kasalliklarning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paydo</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achchiq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yorilish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pulpani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qizartirish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yordam</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homila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tez</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qarishiga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olib</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keladi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Bunday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kasalliklarga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qarshi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samarali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vosita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daraxtlarni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o'rim-yig'imdan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oldin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ishlov</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berishdan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iborat</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bo'lib</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ularni</a:t>
            </a:r>
            <a:r>
              <a:rPr lang="en-US" sz="1600" b="0" i="0" dirty="0">
                <a:solidFill>
                  <a:srgbClr val="333333"/>
                </a:solidFill>
                <a:effectLst/>
                <a:latin typeface="Open Sans" panose="020B0606030504020204" pitchFamily="34" charset="0"/>
              </a:rPr>
              <a:t> 0,3-0,7% </a:t>
            </a:r>
            <a:r>
              <a:rPr lang="en-US" sz="1600" b="0" i="0" dirty="0" err="1">
                <a:solidFill>
                  <a:srgbClr val="333333"/>
                </a:solidFill>
                <a:effectLst/>
                <a:latin typeface="Open Sans" panose="020B0606030504020204" pitchFamily="34" charset="0"/>
              </a:rPr>
              <a:t>kaltsiy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xlorid</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eritmasi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yoki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mevalarni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ushbu</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tuzning</a:t>
            </a:r>
            <a:r>
              <a:rPr lang="en-US" sz="1600" b="0" i="0" dirty="0">
                <a:solidFill>
                  <a:srgbClr val="333333"/>
                </a:solidFill>
                <a:effectLst/>
                <a:latin typeface="Open Sans" panose="020B0606030504020204" pitchFamily="34" charset="0"/>
              </a:rPr>
              <a:t> 4% </a:t>
            </a:r>
            <a:r>
              <a:rPr lang="en-US" sz="1600" b="0" i="0" dirty="0" err="1">
                <a:solidFill>
                  <a:srgbClr val="333333"/>
                </a:solidFill>
                <a:effectLst/>
                <a:latin typeface="Open Sans" panose="020B0606030504020204" pitchFamily="34" charset="0"/>
              </a:rPr>
              <a:t>eritmasiga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botirish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kerak</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Kaliy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azotdan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farqli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o'laroq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rezavorlarning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rangi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zichligiga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ijobiy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ta'sir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ko'rsatadi</a:t>
            </a:r>
            <a:r>
              <a:rPr lang="en-US" sz="1600" b="0" i="0" dirty="0">
                <a:solidFill>
                  <a:srgbClr val="333333"/>
                </a:solidFill>
                <a:effectLst/>
                <a:latin typeface="Open Sans" panose="020B0606030504020204" pitchFamily="34" charset="0"/>
              </a:rPr>
              <a:t>. Mineral </a:t>
            </a:r>
            <a:r>
              <a:rPr lang="en-US" sz="1600" b="0" i="0" dirty="0" err="1">
                <a:solidFill>
                  <a:srgbClr val="333333"/>
                </a:solidFill>
                <a:effectLst/>
                <a:latin typeface="Open Sans" panose="020B0606030504020204" pitchFamily="34" charset="0"/>
              </a:rPr>
              <a:t>o'g'itlar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ta'sirida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ta'mi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o'zgarishi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mumkin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Masalan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fosforning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ortiqcha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miqdori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bilan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qattiq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mustahkamlikka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ega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bo'ladi</a:t>
            </a:r>
            <a:endParaRPr lang="ru-RU" sz="1600" dirty="0"/>
          </a:p>
        </p:txBody>
      </p:sp>
      <p:pic>
        <p:nvPicPr>
          <p:cNvPr id="5122" name="Picture 2">
            <a:extLst>
              <a:ext uri="{FF2B5EF4-FFF2-40B4-BE49-F238E27FC236}">
                <a16:creationId xmlns:a16="http://schemas.microsoft.com/office/drawing/2014/main" id="{937FAD20-ACC1-4667-B8D8-02B31EB518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956142"/>
            <a:ext cx="8596668" cy="349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5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C22F6-A9DF-4E8B-8812-E46EC23786F0}"/>
              </a:ext>
            </a:extLst>
          </p:cNvPr>
          <p:cNvSpPr>
            <a:spLocks noGrp="1"/>
          </p:cNvSpPr>
          <p:nvPr>
            <p:ph type="title"/>
          </p:nvPr>
        </p:nvSpPr>
        <p:spPr>
          <a:xfrm>
            <a:off x="677334" y="1073062"/>
            <a:ext cx="8596668" cy="1550989"/>
          </a:xfrm>
        </p:spPr>
        <p:txBody>
          <a:bodyPr>
            <a:normAutofit/>
          </a:bodyPr>
          <a:lstStyle/>
          <a:p>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muddati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stokga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bog'liq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Mitti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anaçlarda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o'sadigan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daraxtlar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berishning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boshida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katta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beradi</a:t>
            </a:r>
            <a:r>
              <a:rPr lang="en-US" sz="1600" b="0" i="0" dirty="0">
                <a:solidFill>
                  <a:srgbClr val="333333"/>
                </a:solidFill>
                <a:effectLst/>
                <a:latin typeface="Open Sans" panose="020B0606030504020204" pitchFamily="34" charset="0"/>
              </a:rPr>
              <a:t>. Ammo </a:t>
            </a:r>
            <a:r>
              <a:rPr lang="en-US" sz="1600" b="0" i="0" dirty="0" err="1">
                <a:solidFill>
                  <a:srgbClr val="333333"/>
                </a:solidFill>
                <a:effectLst/>
                <a:latin typeface="Open Sans" panose="020B0606030504020204" pitchFamily="34" charset="0"/>
              </a:rPr>
              <a:t>bunday</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tezroq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pishadi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va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kuchli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ildizpoyada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o'sadigan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mevalarga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qaraganda</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yomonroq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saqlanadi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Shuning</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uchun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ular</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avvalroq</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saqlash</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joyidan</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olib</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tashlanishi</a:t>
            </a:r>
            <a:r>
              <a:rPr lang="en-US" sz="1600" b="0" i="0" dirty="0">
                <a:solidFill>
                  <a:srgbClr val="333333"/>
                </a:solidFill>
                <a:effectLst/>
                <a:latin typeface="Open Sans" panose="020B0606030504020204" pitchFamily="34" charset="0"/>
              </a:rPr>
              <a:t> </a:t>
            </a:r>
            <a:r>
              <a:rPr lang="en-US" sz="1600" b="0" i="0" dirty="0" err="1">
                <a:solidFill>
                  <a:srgbClr val="333333"/>
                </a:solidFill>
                <a:effectLst/>
                <a:latin typeface="Open Sans" panose="020B0606030504020204" pitchFamily="34" charset="0"/>
              </a:rPr>
              <a:t>kerak</a:t>
            </a:r>
            <a:endParaRPr lang="ru-RU" sz="1600" dirty="0"/>
          </a:p>
        </p:txBody>
      </p:sp>
      <p:pic>
        <p:nvPicPr>
          <p:cNvPr id="6146" name="Picture 2">
            <a:extLst>
              <a:ext uri="{FF2B5EF4-FFF2-40B4-BE49-F238E27FC236}">
                <a16:creationId xmlns:a16="http://schemas.microsoft.com/office/drawing/2014/main" id="{EEB4BEF4-0D22-48E8-9DA7-FDEEBC4A1D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4608" y="2282030"/>
            <a:ext cx="8141918" cy="426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8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0C20E8-46DB-46D7-AB16-322AA4673768}"/>
              </a:ext>
            </a:extLst>
          </p:cNvPr>
          <p:cNvSpPr>
            <a:spLocks noGrp="1"/>
          </p:cNvSpPr>
          <p:nvPr>
            <p:ph type="title"/>
          </p:nvPr>
        </p:nvSpPr>
        <p:spPr/>
        <p:txBody>
          <a:bodyPr>
            <a:normAutofit fontScale="90000"/>
          </a:bodyPr>
          <a:lstStyle/>
          <a:p>
            <a:r>
              <a:rPr lang="en-US" sz="1800" b="0" i="0" dirty="0" err="1">
                <a:solidFill>
                  <a:srgbClr val="000000"/>
                </a:solidFill>
                <a:effectLst/>
                <a:latin typeface="Times New Roman" panose="02020603050405020304" pitchFamily="18" charset="0"/>
              </a:rPr>
              <a:t>qulupnay</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ekish</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uchun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unumdor</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tekis</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bir</a:t>
            </a:r>
            <a:r>
              <a:rPr lang="en-US" sz="1800" b="0" i="0" dirty="0">
                <a:solidFill>
                  <a:srgbClr val="000000"/>
                </a:solidFill>
                <a:effectLst/>
                <a:latin typeface="Times New Roman" panose="02020603050405020304" pitchFamily="18" charset="0"/>
              </a:rPr>
              <a:t> oz </a:t>
            </a:r>
            <a:r>
              <a:rPr lang="en-US" sz="1800" b="0" i="0" dirty="0" err="1">
                <a:solidFill>
                  <a:srgbClr val="000000"/>
                </a:solidFill>
                <a:effectLst/>
                <a:latin typeface="Times New Roman" panose="02020603050405020304" pitchFamily="18" charset="0"/>
              </a:rPr>
              <a:t>nishab</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suv</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bilan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yaxshi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ta’minlangan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yerlar</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tanlanadi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Eng</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yaxshi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o’tmishdoshlar</a:t>
            </a:r>
            <a:r>
              <a:rPr lang="en-US" sz="1800" b="0" i="0" dirty="0">
                <a:solidFill>
                  <a:srgbClr val="000000"/>
                </a:solidFill>
                <a:effectLst/>
                <a:latin typeface="Times New Roman" panose="02020603050405020304" pitchFamily="18" charset="0"/>
              </a:rPr>
              <a:t> - don-</a:t>
            </a:r>
            <a:r>
              <a:rPr lang="en-US" sz="1800" b="0" i="0" dirty="0" err="1">
                <a:solidFill>
                  <a:srgbClr val="000000"/>
                </a:solidFill>
                <a:effectLst/>
                <a:latin typeface="Times New Roman" panose="02020603050405020304" pitchFamily="18" charset="0"/>
              </a:rPr>
              <a:t>dukkakli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sabzavot</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va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poliz</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ekinlari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Tuproq</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unumdorligiga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ko’ra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haydash</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oldidan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gektariga</a:t>
            </a:r>
            <a:r>
              <a:rPr lang="en-US" sz="1800" b="0" i="0" dirty="0">
                <a:solidFill>
                  <a:srgbClr val="000000"/>
                </a:solidFill>
                <a:effectLst/>
                <a:latin typeface="Times New Roman" panose="02020603050405020304" pitchFamily="18" charset="0"/>
              </a:rPr>
              <a:t> 40-60 t </a:t>
            </a:r>
            <a:r>
              <a:rPr lang="en-US" sz="1800" b="0" i="0" dirty="0" err="1">
                <a:solidFill>
                  <a:srgbClr val="000000"/>
                </a:solidFill>
                <a:effectLst/>
                <a:latin typeface="Times New Roman" panose="02020603050405020304" pitchFamily="18" charset="0"/>
              </a:rPr>
              <a:t>chirigan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ot</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tezagi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yoki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quy</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qiyi</a:t>
            </a:r>
            <a:r>
              <a:rPr lang="en-US" sz="1800" b="0" i="0" dirty="0">
                <a:solidFill>
                  <a:srgbClr val="000000"/>
                </a:solidFill>
                <a:effectLst/>
                <a:latin typeface="Times New Roman" panose="02020603050405020304" pitchFamily="18" charset="0"/>
              </a:rPr>
              <a:t> 600-1000 kg </a:t>
            </a:r>
            <a:r>
              <a:rPr lang="en-US" sz="1800" b="0" i="0" dirty="0" err="1">
                <a:solidFill>
                  <a:srgbClr val="000000"/>
                </a:solidFill>
                <a:effectLst/>
                <a:latin typeface="Times New Roman" panose="02020603050405020304" pitchFamily="18" charset="0"/>
              </a:rPr>
              <a:t>superfosfatga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aralashtirib</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solinadiqulupnay</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ekish</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uchun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unumdor</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tekis</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bir</a:t>
            </a:r>
            <a:r>
              <a:rPr lang="en-US" sz="1800" b="0" i="0" dirty="0">
                <a:solidFill>
                  <a:srgbClr val="000000"/>
                </a:solidFill>
                <a:effectLst/>
                <a:latin typeface="Times New Roman" panose="02020603050405020304" pitchFamily="18" charset="0"/>
              </a:rPr>
              <a:t> oz </a:t>
            </a:r>
            <a:r>
              <a:rPr lang="en-US" sz="1800" b="0" i="0" dirty="0" err="1">
                <a:solidFill>
                  <a:srgbClr val="000000"/>
                </a:solidFill>
                <a:effectLst/>
                <a:latin typeface="Times New Roman" panose="02020603050405020304" pitchFamily="18" charset="0"/>
              </a:rPr>
              <a:t>nishab</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suv</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bilan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yaxshi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ta’minlangan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yerlar</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tanlanadi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Eng</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yaxshi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o’tmishdoshlar</a:t>
            </a:r>
            <a:r>
              <a:rPr lang="en-US" sz="1800" b="0" i="0" dirty="0">
                <a:solidFill>
                  <a:srgbClr val="000000"/>
                </a:solidFill>
                <a:effectLst/>
                <a:latin typeface="Times New Roman" panose="02020603050405020304" pitchFamily="18" charset="0"/>
              </a:rPr>
              <a:t> - don-</a:t>
            </a:r>
            <a:r>
              <a:rPr lang="en-US" sz="1800" b="0" i="0" dirty="0" err="1">
                <a:solidFill>
                  <a:srgbClr val="000000"/>
                </a:solidFill>
                <a:effectLst/>
                <a:latin typeface="Times New Roman" panose="02020603050405020304" pitchFamily="18" charset="0"/>
              </a:rPr>
              <a:t>dukkakli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sabzavot</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va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poliz</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ekinlari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Tuproq</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unumdorligiga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ko’ra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haydash</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oldidan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gektariga</a:t>
            </a:r>
            <a:r>
              <a:rPr lang="en-US" sz="1800" b="0" i="0" dirty="0">
                <a:solidFill>
                  <a:srgbClr val="000000"/>
                </a:solidFill>
                <a:effectLst/>
                <a:latin typeface="Times New Roman" panose="02020603050405020304" pitchFamily="18" charset="0"/>
              </a:rPr>
              <a:t> 40-60 t </a:t>
            </a:r>
            <a:r>
              <a:rPr lang="en-US" sz="1800" b="0" i="0" dirty="0" err="1">
                <a:solidFill>
                  <a:srgbClr val="000000"/>
                </a:solidFill>
                <a:effectLst/>
                <a:latin typeface="Times New Roman" panose="02020603050405020304" pitchFamily="18" charset="0"/>
              </a:rPr>
              <a:t>chirigan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ot</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tezagi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yoki</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quy</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qiyi</a:t>
            </a:r>
            <a:r>
              <a:rPr lang="en-US" sz="1800" b="0" i="0" dirty="0">
                <a:solidFill>
                  <a:srgbClr val="000000"/>
                </a:solidFill>
                <a:effectLst/>
                <a:latin typeface="Times New Roman" panose="02020603050405020304" pitchFamily="18" charset="0"/>
              </a:rPr>
              <a:t> 600-1000 kg </a:t>
            </a:r>
            <a:r>
              <a:rPr lang="en-US" sz="1800" b="0" i="0" dirty="0" err="1">
                <a:solidFill>
                  <a:srgbClr val="000000"/>
                </a:solidFill>
                <a:effectLst/>
                <a:latin typeface="Times New Roman" panose="02020603050405020304" pitchFamily="18" charset="0"/>
              </a:rPr>
              <a:t>superfosfatga</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aralashtirib</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solinadi</a:t>
            </a:r>
            <a:br>
              <a:rPr lang="en-US" sz="1800" dirty="0"/>
            </a:br>
            <a:br>
              <a:rPr lang="en-US" sz="1800" dirty="0"/>
            </a:br>
            <a:endParaRPr lang="ru-RU" sz="1800" dirty="0"/>
          </a:p>
        </p:txBody>
      </p:sp>
      <p:pic>
        <p:nvPicPr>
          <p:cNvPr id="7170" name="Picture 2">
            <a:extLst>
              <a:ext uri="{FF2B5EF4-FFF2-40B4-BE49-F238E27FC236}">
                <a16:creationId xmlns:a16="http://schemas.microsoft.com/office/drawing/2014/main" id="{82A5F4B1-1D9F-4703-8DC7-AD92B63C48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417762"/>
            <a:ext cx="8353932" cy="4208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88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3B0D48-A4B7-4602-8671-4BE29E7803C3}"/>
              </a:ext>
            </a:extLst>
          </p:cNvPr>
          <p:cNvSpPr>
            <a:spLocks noGrp="1"/>
          </p:cNvSpPr>
          <p:nvPr>
            <p:ph type="title"/>
          </p:nvPr>
        </p:nvSpPr>
        <p:spPr>
          <a:xfrm>
            <a:off x="677334" y="609600"/>
            <a:ext cx="8596668" cy="3035474"/>
          </a:xfrm>
        </p:spPr>
        <p:txBody>
          <a:bodyPr>
            <a:noAutofit/>
          </a:bodyPr>
          <a:lstStyle/>
          <a:p>
            <a:r>
              <a:rPr lang="en-US" sz="1600" b="0" i="0" dirty="0" err="1">
                <a:solidFill>
                  <a:srgbClr val="000000"/>
                </a:solidFill>
                <a:effectLst/>
                <a:latin typeface="Times New Roman" panose="02020603050405020304" pitchFamily="18" charset="0"/>
              </a:rPr>
              <a:t>Eng</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yaxshi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ko’chat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muddati</a:t>
            </a:r>
            <a:r>
              <a:rPr lang="en-US" sz="1600" b="0" i="0" dirty="0">
                <a:solidFill>
                  <a:srgbClr val="000000"/>
                </a:solidFill>
                <a:effectLst/>
                <a:latin typeface="Times New Roman" panose="02020603050405020304" pitchFamily="18" charset="0"/>
              </a:rPr>
              <a:t> - 1 </a:t>
            </a:r>
            <a:r>
              <a:rPr lang="en-US" sz="1600" b="0" i="0" dirty="0" err="1">
                <a:solidFill>
                  <a:srgbClr val="000000"/>
                </a:solidFill>
                <a:effectLst/>
                <a:latin typeface="Times New Roman" panose="02020603050405020304" pitchFamily="18" charset="0"/>
              </a:rPr>
              <a:t>iyuldan</a:t>
            </a:r>
            <a:r>
              <a:rPr lang="en-US" sz="1600" b="0" i="0" dirty="0">
                <a:solidFill>
                  <a:srgbClr val="000000"/>
                </a:solidFill>
                <a:effectLst/>
                <a:latin typeface="Times New Roman" panose="02020603050405020304" pitchFamily="18" charset="0"/>
              </a:rPr>
              <a:t> 15 </a:t>
            </a:r>
            <a:r>
              <a:rPr lang="en-US" sz="1600" b="0" i="0" dirty="0" err="1">
                <a:solidFill>
                  <a:srgbClr val="000000"/>
                </a:solidFill>
                <a:effectLst/>
                <a:latin typeface="Times New Roman" panose="02020603050405020304" pitchFamily="18" charset="0"/>
              </a:rPr>
              <a:t>avgustgacha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bundan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kech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hosil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pasayadi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lekin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issiq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kunlar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davom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etganda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sug’orib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turilsa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kuzda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ekilganda</a:t>
            </a:r>
            <a:r>
              <a:rPr lang="en-US" sz="1600" b="0" i="0" dirty="0">
                <a:solidFill>
                  <a:srgbClr val="000000"/>
                </a:solidFill>
                <a:effectLst/>
                <a:latin typeface="Times New Roman" panose="02020603050405020304" pitchFamily="18" charset="0"/>
              </a:rPr>
              <a:t> ham </a:t>
            </a:r>
            <a:r>
              <a:rPr lang="en-US" sz="1600" b="0" i="0" dirty="0" err="1">
                <a:solidFill>
                  <a:srgbClr val="000000"/>
                </a:solidFill>
                <a:effectLst/>
                <a:latin typeface="Times New Roman" panose="02020603050405020304" pitchFamily="18" charset="0"/>
              </a:rPr>
              <a:t>ko’chatlar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yaxshi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tutib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ketadi</a:t>
            </a:r>
            <a:r>
              <a:rPr lang="en-US" sz="1600" b="0" i="0" dirty="0">
                <a:solidFill>
                  <a:srgbClr val="000000"/>
                </a:solidFill>
                <a:effectLst/>
                <a:latin typeface="Times New Roman" panose="02020603050405020304" pitchFamily="18" charset="0"/>
              </a:rPr>
              <a:t>.</a:t>
            </a:r>
            <a:br>
              <a:rPr lang="en-US" sz="1600" dirty="0"/>
            </a:br>
            <a:br>
              <a:rPr lang="en-US" sz="1600" dirty="0"/>
            </a:br>
            <a:r>
              <a:rPr lang="en-US" sz="1600" b="0" i="0" dirty="0" err="1">
                <a:solidFill>
                  <a:srgbClr val="000000"/>
                </a:solidFill>
                <a:effectLst/>
                <a:latin typeface="Times New Roman" panose="02020603050405020304" pitchFamily="18" charset="0"/>
              </a:rPr>
              <a:t>Qulupnoy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ko’chatlari</a:t>
            </a:r>
            <a:r>
              <a:rPr lang="en-US" sz="1600" b="0" i="0" dirty="0">
                <a:solidFill>
                  <a:srgbClr val="000000"/>
                </a:solidFill>
                <a:effectLst/>
                <a:latin typeface="Times New Roman" panose="02020603050405020304" pitchFamily="18" charset="0"/>
              </a:rPr>
              <a:t> 70-80-90 </a:t>
            </a:r>
            <a:r>
              <a:rPr lang="en-US" sz="1600" b="0" i="0" dirty="0" err="1">
                <a:solidFill>
                  <a:srgbClr val="000000"/>
                </a:solidFill>
                <a:effectLst/>
                <a:latin typeface="Times New Roman" panose="02020603050405020304" pitchFamily="18" charset="0"/>
              </a:rPr>
              <a:t>sm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qator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oralariga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shag’al</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qatlam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yaqin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joylashgan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yerlarda</a:t>
            </a:r>
            <a:r>
              <a:rPr lang="en-US" sz="1600" b="0" i="0" dirty="0">
                <a:solidFill>
                  <a:srgbClr val="000000"/>
                </a:solidFill>
                <a:effectLst/>
                <a:latin typeface="Times New Roman" panose="02020603050405020304" pitchFamily="18" charset="0"/>
              </a:rPr>
              <a:t> 60 sm.li </a:t>
            </a:r>
            <a:r>
              <a:rPr lang="en-US" sz="1600" b="0" i="0" dirty="0" err="1">
                <a:solidFill>
                  <a:srgbClr val="000000"/>
                </a:solidFill>
                <a:effectLst/>
                <a:latin typeface="Times New Roman" panose="02020603050405020304" pitchFamily="18" charset="0"/>
              </a:rPr>
              <a:t>qator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oralariga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ekiladi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orasi</a:t>
            </a:r>
            <a:r>
              <a:rPr lang="en-US" sz="1600" b="0" i="0" dirty="0">
                <a:solidFill>
                  <a:srgbClr val="000000"/>
                </a:solidFill>
                <a:effectLst/>
                <a:latin typeface="Times New Roman" panose="02020603050405020304" pitchFamily="18" charset="0"/>
              </a:rPr>
              <a:t> 20-25 sm. </a:t>
            </a:r>
            <a:r>
              <a:rPr lang="en-US" sz="1600" b="0" i="0" dirty="0" err="1">
                <a:solidFill>
                  <a:srgbClr val="000000"/>
                </a:solidFill>
                <a:effectLst/>
                <a:latin typeface="Times New Roman" panose="02020603050405020304" pitchFamily="18" charset="0"/>
              </a:rPr>
              <a:t>Ko’chatlar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shu</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tartibda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o’tkazilganda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gektariga</a:t>
            </a:r>
            <a:r>
              <a:rPr lang="en-US" sz="1600" b="0" i="0" dirty="0">
                <a:solidFill>
                  <a:srgbClr val="000000"/>
                </a:solidFill>
                <a:effectLst/>
                <a:latin typeface="Times New Roman" panose="02020603050405020304" pitchFamily="18" charset="0"/>
              </a:rPr>
              <a:t> 44,4 dan 71,4 </a:t>
            </a:r>
            <a:r>
              <a:rPr lang="en-US" sz="1600" b="0" i="0" dirty="0" err="1">
                <a:solidFill>
                  <a:srgbClr val="000000"/>
                </a:solidFill>
                <a:effectLst/>
                <a:latin typeface="Times New Roman" panose="02020603050405020304" pitchFamily="18" charset="0"/>
              </a:rPr>
              <a:t>mingtagacha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joylashtiriladi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Egatlar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olishda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qator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oralariga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ishlov</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berishda</a:t>
            </a:r>
            <a:r>
              <a:rPr lang="en-US" sz="1600" b="0" i="0" dirty="0">
                <a:solidFill>
                  <a:srgbClr val="000000"/>
                </a:solidFill>
                <a:effectLst/>
                <a:latin typeface="Times New Roman" panose="02020603050405020304" pitchFamily="18" charset="0"/>
              </a:rPr>
              <a:t> DT-26, T-28 m (KON-2,8P) </a:t>
            </a:r>
            <a:r>
              <a:rPr lang="en-US" sz="1600" b="0" i="0" dirty="0" err="1">
                <a:solidFill>
                  <a:srgbClr val="000000"/>
                </a:solidFill>
                <a:effectLst/>
                <a:latin typeface="Times New Roman" panose="02020603050405020304" pitchFamily="18" charset="0"/>
              </a:rPr>
              <a:t>traktorlaridan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foydalaniladi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Qulupnoy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ko’chatlarini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o’tkazishdan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oldin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egatlarga</a:t>
            </a:r>
            <a:r>
              <a:rPr lang="en-US" sz="1600" b="0" i="0" dirty="0">
                <a:solidFill>
                  <a:srgbClr val="000000"/>
                </a:solidFill>
                <a:effectLst/>
                <a:latin typeface="Times New Roman" panose="02020603050405020304" pitchFamily="18" charset="0"/>
              </a:rPr>
              <a:t> 15-18 </a:t>
            </a:r>
            <a:r>
              <a:rPr lang="en-US" sz="1600" b="0" i="0" dirty="0" err="1">
                <a:solidFill>
                  <a:srgbClr val="000000"/>
                </a:solidFill>
                <a:effectLst/>
                <a:latin typeface="Times New Roman" panose="02020603050405020304" pitchFamily="18" charset="0"/>
              </a:rPr>
              <a:t>soat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davomida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suv</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okizib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quyiladi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Sof</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navli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standart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sog’lom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qulupnay</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ko’chati</a:t>
            </a:r>
            <a:r>
              <a:rPr lang="en-US" sz="1600" b="0" i="0" dirty="0">
                <a:solidFill>
                  <a:srgbClr val="000000"/>
                </a:solidFill>
                <a:effectLst/>
                <a:latin typeface="Times New Roman" panose="02020603050405020304" pitchFamily="18" charset="0"/>
              </a:rPr>
              <a:t> - </a:t>
            </a:r>
            <a:r>
              <a:rPr lang="en-US" sz="1600" b="0" i="0" dirty="0" err="1">
                <a:solidFill>
                  <a:srgbClr val="000000"/>
                </a:solidFill>
                <a:effectLst/>
                <a:latin typeface="Times New Roman" panose="02020603050405020304" pitchFamily="18" charset="0"/>
              </a:rPr>
              <a:t>ildiz</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sistemasi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yaxshi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rivojlangan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uzunligi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kamida</a:t>
            </a:r>
            <a:r>
              <a:rPr lang="en-US" sz="1600" b="0" i="0" dirty="0">
                <a:solidFill>
                  <a:srgbClr val="000000"/>
                </a:solidFill>
                <a:effectLst/>
                <a:latin typeface="Times New Roman" panose="02020603050405020304" pitchFamily="18" charset="0"/>
              </a:rPr>
              <a:t> 4-5 </a:t>
            </a:r>
            <a:r>
              <a:rPr lang="en-US" sz="1600" b="0" i="0" dirty="0" err="1">
                <a:solidFill>
                  <a:srgbClr val="000000"/>
                </a:solidFill>
                <a:effectLst/>
                <a:latin typeface="Times New Roman" panose="02020603050405020304" pitchFamily="18" charset="0"/>
              </a:rPr>
              <a:t>sm</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va</a:t>
            </a:r>
            <a:r>
              <a:rPr lang="en-US" sz="1600" b="0" i="0" dirty="0">
                <a:solidFill>
                  <a:srgbClr val="000000"/>
                </a:solidFill>
                <a:effectLst/>
                <a:latin typeface="Times New Roman" panose="02020603050405020304" pitchFamily="18" charset="0"/>
              </a:rPr>
              <a:t> 2-3 </a:t>
            </a:r>
            <a:r>
              <a:rPr lang="en-US" sz="1600" b="0" i="0" dirty="0" err="1">
                <a:solidFill>
                  <a:srgbClr val="000000"/>
                </a:solidFill>
                <a:effectLst/>
                <a:latin typeface="Times New Roman" panose="02020603050405020304" pitchFamily="18" charset="0"/>
              </a:rPr>
              <a:t>bargli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jingalak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Ko’chat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ildiz</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bug’zi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balandlikda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ildizi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yuqoriga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yoki</a:t>
            </a:r>
            <a:r>
              <a:rPr lang="en-US" sz="1600" b="0" i="0" dirty="0">
                <a:solidFill>
                  <a:srgbClr val="000000"/>
                </a:solidFill>
                <a:effectLst/>
                <a:latin typeface="Times New Roman" panose="02020603050405020304" pitchFamily="18" charset="0"/>
              </a:rPr>
              <a:t> yon </a:t>
            </a:r>
            <a:r>
              <a:rPr lang="en-US" sz="1600" b="0" i="0" dirty="0" err="1">
                <a:solidFill>
                  <a:srgbClr val="000000"/>
                </a:solidFill>
                <a:effectLst/>
                <a:latin typeface="Times New Roman" panose="02020603050405020304" pitchFamily="18" charset="0"/>
              </a:rPr>
              <a:t>tomonga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bukilmasligi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kerak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o’sish</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nuqtasi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tuproq</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bilan</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ko’milshi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zarur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chunki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bu</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o’simlikning</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tutib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ketishiga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ta’sir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qiladi</a:t>
            </a:r>
            <a:r>
              <a:rPr lang="en-US" sz="1600" b="0" i="0" dirty="0">
                <a:solidFill>
                  <a:srgbClr val="000000"/>
                </a:solidFill>
                <a:effectLst/>
                <a:latin typeface="Times New Roman" panose="02020603050405020304" pitchFamily="18" charset="0"/>
              </a:rPr>
              <a:t>. Agar </a:t>
            </a:r>
            <a:r>
              <a:rPr lang="en-US" sz="1600" b="0" i="0" dirty="0" err="1">
                <a:solidFill>
                  <a:srgbClr val="000000"/>
                </a:solidFill>
                <a:effectLst/>
                <a:latin typeface="Times New Roman" panose="02020603050405020304" pitchFamily="18" charset="0"/>
              </a:rPr>
              <a:t>ko’chat</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o’tkazishda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ildizlar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ochilib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qolsa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o’simlik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qurib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qoladi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chuqur</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o’tkazilganda</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jingalak</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chirib</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ketishi</a:t>
            </a:r>
            <a:r>
              <a:rPr lang="en-US" sz="1600" b="0" i="0" dirty="0">
                <a:solidFill>
                  <a:srgbClr val="000000"/>
                </a:solidFill>
                <a:effectLst/>
                <a:latin typeface="Times New Roman" panose="02020603050405020304" pitchFamily="18" charset="0"/>
              </a:rPr>
              <a:t> </a:t>
            </a:r>
            <a:r>
              <a:rPr lang="en-US" sz="1600" b="0" i="0" dirty="0" err="1">
                <a:solidFill>
                  <a:srgbClr val="000000"/>
                </a:solidFill>
                <a:effectLst/>
                <a:latin typeface="Times New Roman" panose="02020603050405020304" pitchFamily="18" charset="0"/>
              </a:rPr>
              <a:t>mumkin</a:t>
            </a:r>
            <a:endParaRPr lang="ru-RU" sz="1600" dirty="0"/>
          </a:p>
        </p:txBody>
      </p:sp>
      <p:pic>
        <p:nvPicPr>
          <p:cNvPr id="8200" name="Picture 8">
            <a:extLst>
              <a:ext uri="{FF2B5EF4-FFF2-40B4-BE49-F238E27FC236}">
                <a16:creationId xmlns:a16="http://schemas.microsoft.com/office/drawing/2014/main" id="{7D34A6FC-51E3-4622-A33F-A7C51DE068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3" y="3645074"/>
            <a:ext cx="8178567"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78260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102</TotalTime>
  <Words>906</Words>
  <Application>Microsoft Office PowerPoint</Application>
  <PresentationFormat>Широкоэкранный</PresentationFormat>
  <Paragraphs>10</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Open Sans</vt:lpstr>
      <vt:lpstr>Times New Roman</vt:lpstr>
      <vt:lpstr>Trebuchet MS</vt:lpstr>
      <vt:lpstr>Wingdings 3</vt:lpstr>
      <vt:lpstr>Аспект</vt:lpstr>
      <vt:lpstr>     MAVZU:REZAVOR MEVALAR ETISHTIRISH USULLARI.</vt:lpstr>
      <vt:lpstr>Rezavor mevalar tuzilishiga kura uch guruxga buli­nadi oddiy, murakkab va soxta rezavor mevalar. Oddiy rezavor mevalar donalardan iborat bulib, sersuv etli, mevasi ichida urugi buladi (uzum, smoro­dina, krijovnik, klyukva va boshkalar). Murakkab rezavor mevalarning mayda-mayda mevachalari bitta gulkosada tuplangan buladi (malina, eje­vika). Soxta rezavor mevalarning usib ketgan gulkosasi yuzasida mayda uruglari buladi (ertut, kulupnay). </vt:lpstr>
      <vt:lpstr>Meva va rezavorlarning ma'lum vaqt davomida oziq-ovqat va ozuqaviy xususiyatlarini saqlab qolish qobiliyati saqlash sifati deb ataladi. Bu turli xil va saqlash sharoitlariga bog'liq. Masalan, xomilaning ranglanishiga asosan saqlash harorati ta'sir qiladi: ko'payish xlorofillning hujayralardagi tez parchalanishiga va mahsulot sarg'ayishiga olib keladi, past - mevalar va mevalarning rangini yomonlashtirishi mumkin. Shunday qilib, ba'zi olma navlarida, go'sht taxminan 0 ° C haroratda qorayadi. Tegishli saqlash sifati turlar va xilma-xillik xususiyatlarini hisobga olgan holda faqat to'g'ri yig'ish va saqlash sharoitida namoyon bo'ladi</vt:lpstr>
      <vt:lpstr>Har xil o'g'itlar hosilning sifatiga va saqlanadigan sifatiga teng darajada ta'sir qilmaydi. Shunday qilib, mineral o'g'itlar meva va rezavorlarning kimyoviy tarkibini, ularning o'sishi va saqlash qobiliyatini ma'lum darajada aniqlaydi. Tuproqqa ba'zi o'g'itlarning kiritilishi odatda ushbu moddalarning mahsulotda tegishli ravishda to'planishiga olib keladi. Ortiqcha azot zararli, chunki meva va rezavorlar zichligi pasayadi, rangi va o'tkazuvchanligi yomonlashadi. mexanik shikastlanishga qarshilik</vt:lpstr>
      <vt:lpstr>Tuproqda etarli miqdordagi kaliy va fosfor mevalarda shakar, rang beruvchi va xushbo'y moddalar to'planishiga yordam berMineral o'g'itlar saqlash paytida ma'lum fiziologik kasalliklarning paydo bo'lishiga ta'sir qiladi. Bunday holda, kaltsiy hal qiluvchi rol o'ynaydi. Olma tarkibidagi bu miqdorning etarli emasligi fiziologik kasalliklarning paydo bo'lishiga (achchiq yorilish, pulpani qizartirish) yordam beradi va bu homila tez qarishiga olib keladiadi va ularning saqlanish sifatini yaxshilaydi.</vt:lpstr>
      <vt:lpstr>Mineral o'g'itlar saqlash paytida ma'lum fiziologik kasalliklarning paydo bo'lishiga ta'sir qiladi. Bunday holda, kaltsiy hal qiluvchi rol o'ynaydi. Olma tarkibidagi bu miqdorning etarli emasligi fiziologik kasalliklarning paydo bo'lishiga (achchiq yorilish, pulpani qizartirish) yordam beradi va bu homila tez qarishiga olib keladi. Bunday kasalliklarga qarshi samarali vosita daraxtlarni o'rim-yig'imdan oldin ishlov berishdan iborat bo'lib, ularni 0,3-0,7% kaltsiy xlorid eritmasi yoki mevalarni ushbu tuzning 4% eritmasiga botirish kerak. Kaliy, azotdan farqli o'laroq, meva va rezavorlarning rangi va zichligiga ijobiy ta'sir ko'rsatadi. Mineral o'g'itlar ta'sirida mevalarning ta'mi o'zgarishi mumkin. Masalan, fosforning ortiqcha miqdori bilan mevalar qattiq mustahkamlikka ega bo'ladi</vt:lpstr>
      <vt:lpstr>Meva saqlash muddati stokga bog'liq. Mitti anaçlarda o'sadigan daraxtlar meva berishning boshida va katta meva beradi. Ammo bunday mevalar tezroq pishadi va kuchli ildizpoyada o'sadigan mevalarga qaraganda yomonroq saqlanadi. Shuning uchun ular avvalroq saqlash joyidan olib tashlanishi kerak</vt:lpstr>
      <vt:lpstr>qulupnay ekish uchun unumdor, tekis, bir oz nishab suv bilan yaxshi ta’minlangan yerlar tanlanadi. Eng yaxshi o’tmishdoshlar - don-dukkakli, sabzavot va poliz ekinlari. Tuproq unumdorligiga ko’ra haydash oldidan gektariga 40-60 t chirigan ot tezagi yoki quy qiyi 600-1000 kg superfosfatga aralashtirib solinadiqulupnay ekish uchun unumdor, tekis, bir oz nishab suv bilan yaxshi ta’minlangan yerlar tanlanadi. Eng yaxshi o’tmishdoshlar - don-dukkakli, sabzavot va poliz ekinlari. Tuproq unumdorligiga ko’ra haydash oldidan gektariga 40-60 t chirigan ot tezagi yoki quy qiyi 600-1000 kg superfosfatga aralashtirib solinadi  </vt:lpstr>
      <vt:lpstr>Eng yaxshi ko’chat o’tkazish muddati - 1 iyuldan 15 avgustgacha, bundan kech ekilsa, hosil pasayadi, lekin issiq kunlar davom etganda sug’orib turilsa, kuzda ekilganda ham ko’chatlar yaxshi tutib ketadi.  Qulupnoy ko’chatlari 70-80-90 sm qator oralariga, shag’al qatlam yaqin joylashgan yerlarda 60 sm.li qator oralariga ekiladi. O’simliklar orasi 20-25 sm. Ko’chatlar shu tartibda o’tkazilganda gektariga 44,4 dan 71,4 mingtagacha o’simlik joylashtiriladi. Egatlar olishda va qator oralariga ishlov berishda DT-26, T-28 m (KON-2,8P) traktorlaridan foydalaniladi. Qulupnoy ko’chatlarini o’tkazishdan oldin egatlarga 15-18 soat davomida suv okizib quyiladi. Sof navli standart sog’lom qulupnay ko’chati - ildiz sistemasi yaxshi rivojlangan, uzunligi kamida 4-5 sm va 2-3 bargli jingalak. Ko’chat ildiz bug’zi balandlikda o’tkaziladi, ildizi yuqoriga yoki yon tomonga bukilmasligi kerak, o’sish nuqtasi tuproq bilan ko’milshi zarur, chunki bu o’simlikning tutib ketishiga ta’sir qiladi. Agar ko’chat o’tkazishda ildizlar ochilib qolsa, o’simlik qurib qoladi, chuqur o’tkazilganda jingalak chirib ketishi mumkin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Rezavor mevalar tuzilishiga kura uch guruxga buli­nadi oddiy, murakkab va soxta rezavor mevalar. Oddiy rezavor mevalar donalardan iborat bulib, sersuv etli, mevasi ichida urugi buladi (uzum, smoro­dina, krijovnik, klyukva va boshkalar). Murakkab rezavor mevalarning mayda-mayda mevachalari bitta gulkosada tuplangan buladi (malina, eje­vika). Soxta rezavor mevalarning usib ketgan gulkosasi yuzasida mayda uruglari buladi (ertut, kulupnay).</dc:title>
  <dc:creator>mardiyev</dc:creator>
  <cp:lastModifiedBy>User</cp:lastModifiedBy>
  <cp:revision>5</cp:revision>
  <dcterms:created xsi:type="dcterms:W3CDTF">2021-11-08T07:00:55Z</dcterms:created>
  <dcterms:modified xsi:type="dcterms:W3CDTF">2021-12-07T11:50:53Z</dcterms:modified>
</cp:coreProperties>
</file>