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8" r:id="rId4"/>
    <p:sldId id="259" r:id="rId5"/>
    <p:sldId id="262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F9C0CBC-043A-4202-8114-7EA2BF8E15BB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FD8AEDE-CC9D-490D-A6AD-261692CC6789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9140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C0CBC-043A-4202-8114-7EA2BF8E15BB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8AEDE-CC9D-490D-A6AD-261692CC67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489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C0CBC-043A-4202-8114-7EA2BF8E15BB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8AEDE-CC9D-490D-A6AD-261692CC67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388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C0CBC-043A-4202-8114-7EA2BF8E15BB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8AEDE-CC9D-490D-A6AD-261692CC67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635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C0CBC-043A-4202-8114-7EA2BF8E15BB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8AEDE-CC9D-490D-A6AD-261692CC6789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4137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C0CBC-043A-4202-8114-7EA2BF8E15BB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8AEDE-CC9D-490D-A6AD-261692CC67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319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C0CBC-043A-4202-8114-7EA2BF8E15BB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8AEDE-CC9D-490D-A6AD-261692CC67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588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C0CBC-043A-4202-8114-7EA2BF8E15BB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8AEDE-CC9D-490D-A6AD-261692CC67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875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C0CBC-043A-4202-8114-7EA2BF8E15BB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8AEDE-CC9D-490D-A6AD-261692CC67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172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C0CBC-043A-4202-8114-7EA2BF8E15BB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8AEDE-CC9D-490D-A6AD-261692CC67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336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C0CBC-043A-4202-8114-7EA2BF8E15BB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8AEDE-CC9D-490D-A6AD-261692CC67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093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FF9C0CBC-043A-4202-8114-7EA2BF8E15BB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0FD8AEDE-CC9D-490D-A6AD-261692CC67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861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BBE9A0-78EE-472A-A464-80A78F89C8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3753234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9-MAVZU:</a:t>
            </a:r>
            <a:r>
              <a:rPr lang="en-US" sz="6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ru-RU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SPUBLIKADA K</a:t>
            </a:r>
            <a:r>
              <a:rPr lang="ru-RU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 RIVOJLANGAN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sitruz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o’simliklari</a:t>
            </a:r>
            <a:r>
              <a:rPr lang="en-US" sz="6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063A31-0E5D-41D9-B22E-1F5A2BB726C6}"/>
              </a:ext>
            </a:extLst>
          </p:cNvPr>
          <p:cNvSpPr txBox="1"/>
          <p:nvPr/>
        </p:nvSpPr>
        <p:spPr>
          <a:xfrm>
            <a:off x="3047338" y="887856"/>
            <a:ext cx="60946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002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3946F6-D37A-4FFF-BCD8-B4A3C7DD4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999" y="452488"/>
            <a:ext cx="10310567" cy="2036188"/>
          </a:xfrm>
        </p:spPr>
        <p:txBody>
          <a:bodyPr>
            <a:normAutofit/>
          </a:bodyPr>
          <a:lstStyle/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en-US" sz="1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Limon Citrus. limon </a:t>
            </a:r>
            <a:r>
              <a:rPr lang="en-US" sz="1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navlarining</a:t>
            </a:r>
            <a:r>
              <a:rPr lang="en-US" sz="1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tavsifi</a:t>
            </a:r>
            <a:r>
              <a:rPr lang="en-US" sz="1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br>
              <a:rPr lang="ru-RU" sz="16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ru-RU" sz="1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en-US" sz="1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ru-RU" sz="1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en-US" sz="1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 </a:t>
            </a:r>
            <a:r>
              <a:rPr lang="en-US" sz="1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Limonanj</a:t>
            </a:r>
            <a:r>
              <a:rPr lang="en-US" sz="1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ya'ni</a:t>
            </a:r>
            <a:r>
              <a:rPr lang="en-US" sz="1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limon </a:t>
            </a:r>
            <a:r>
              <a:rPr lang="en-US" sz="1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bilan</a:t>
            </a:r>
            <a:r>
              <a:rPr lang="en-US" sz="1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ap</a:t>
            </a:r>
            <a:r>
              <a:rPr lang="ru-RU" sz="1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en-US" sz="1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lsinning</a:t>
            </a:r>
            <a:r>
              <a:rPr lang="en-US" sz="1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ta­biiy</a:t>
            </a:r>
            <a:r>
              <a:rPr lang="en-US" sz="1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duragayi</a:t>
            </a:r>
            <a:r>
              <a:rPr lang="en-US" sz="1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hisoblanadi</a:t>
            </a:r>
            <a:r>
              <a:rPr lang="en-US" sz="1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Gruziyadan</a:t>
            </a:r>
            <a:r>
              <a:rPr lang="en-US" sz="1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introduksiya</a:t>
            </a:r>
            <a:r>
              <a:rPr lang="en-US" sz="1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qilin­gan</a:t>
            </a:r>
            <a:r>
              <a:rPr lang="en-US" sz="1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ru-RU" sz="16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Tupi</a:t>
            </a:r>
            <a:r>
              <a:rPr lang="en-US" sz="1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kuchsiz</a:t>
            </a:r>
            <a:r>
              <a:rPr lang="en-US" sz="1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o`sadi</a:t>
            </a:r>
            <a:r>
              <a:rPr lang="en-US" sz="1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bo`yi</a:t>
            </a:r>
            <a:r>
              <a:rPr lang="en-US" sz="1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1,8-2 m ga, </a:t>
            </a:r>
            <a:r>
              <a:rPr lang="en-US" sz="1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shox-shabbasining</a:t>
            </a:r>
            <a:r>
              <a:rPr lang="en-US" sz="1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eni</a:t>
            </a:r>
            <a:r>
              <a:rPr lang="en-US" sz="1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m </a:t>
            </a:r>
            <a:r>
              <a:rPr lang="en-US" sz="1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gacha</a:t>
            </a:r>
            <a:r>
              <a:rPr lang="en-US" sz="1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en-US" sz="1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tadi</a:t>
            </a:r>
            <a:r>
              <a:rPr lang="en-US" sz="1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shox-shabbasi</a:t>
            </a:r>
            <a:r>
              <a:rPr lang="en-US" sz="1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ixcham</a:t>
            </a:r>
            <a:r>
              <a:rPr lang="en-US" sz="1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bo`ladi</a:t>
            </a:r>
            <a:r>
              <a:rPr lang="en-US" sz="1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Tanasi</a:t>
            </a:r>
            <a:r>
              <a:rPr lang="en-US" sz="1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1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asosiy</a:t>
            </a:r>
            <a:r>
              <a:rPr lang="en-US" sz="1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shoxlari</a:t>
            </a:r>
            <a:r>
              <a:rPr lang="en-US" sz="1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o`rtacha</a:t>
            </a:r>
            <a:r>
              <a:rPr lang="en-US" sz="1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yo`g’onlikda</a:t>
            </a:r>
            <a:r>
              <a:rPr lang="en-US" sz="1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tanasining</a:t>
            </a:r>
            <a:r>
              <a:rPr lang="en-US" sz="1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diam</a:t>
            </a:r>
            <a:r>
              <a:rPr lang="ru-RU" sz="1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en-US" sz="1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 8-9 </a:t>
            </a:r>
            <a:r>
              <a:rPr lang="en-US" sz="1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sm</a:t>
            </a:r>
            <a:r>
              <a:rPr lang="en-US" sz="1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shoxlarda</a:t>
            </a:r>
            <a:r>
              <a:rPr lang="en-US" sz="1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siyrak</a:t>
            </a:r>
            <a:r>
              <a:rPr lang="en-US" sz="1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joylashgan</a:t>
            </a:r>
            <a:r>
              <a:rPr lang="en-US" sz="1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mayda</a:t>
            </a:r>
            <a:r>
              <a:rPr lang="en-US" sz="1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tikanlar</a:t>
            </a:r>
            <a:r>
              <a:rPr lang="en-US" sz="1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mavjud</a:t>
            </a:r>
            <a:r>
              <a:rPr lang="en-US" sz="1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Bir </a:t>
            </a:r>
            <a:r>
              <a:rPr lang="en-US" sz="1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yillik</a:t>
            </a:r>
            <a:r>
              <a:rPr lang="en-US" sz="1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novdalar</a:t>
            </a:r>
            <a:r>
              <a:rPr lang="en-US" sz="1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to`q</a:t>
            </a:r>
            <a:r>
              <a:rPr lang="en-US" sz="1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yashil</a:t>
            </a:r>
            <a:r>
              <a:rPr lang="en-US" sz="1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rangda</a:t>
            </a:r>
            <a:r>
              <a:rPr lang="en-US" sz="1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o`rtacha</a:t>
            </a:r>
            <a:r>
              <a:rPr lang="en-US" sz="1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uzunlikda</a:t>
            </a:r>
            <a:r>
              <a:rPr lang="en-US" sz="1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ingich­ka</a:t>
            </a:r>
            <a:r>
              <a:rPr lang="en-US" sz="1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uchi</a:t>
            </a:r>
            <a:r>
              <a:rPr lang="en-US" sz="1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burchaksimon</a:t>
            </a:r>
            <a:r>
              <a:rPr lang="en-US" sz="1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</a:t>
            </a:r>
            <a:r>
              <a:rPr lang="ru-RU" sz="1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en-US" sz="1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rbarg</a:t>
            </a:r>
            <a:r>
              <a:rPr lang="en-US" sz="1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bo`ladi</a:t>
            </a:r>
            <a:r>
              <a:rPr lang="en-US" sz="1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br>
              <a:rPr lang="ru-RU" sz="16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600" dirty="0">
              <a:solidFill>
                <a:srgbClr val="7030A0"/>
              </a:solidFill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54B356D-4307-4E62-A7F6-19536CDE8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188" y="2262433"/>
            <a:ext cx="6542202" cy="392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4252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B00E77-DEBE-44A1-9043-DF63BB5BB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397565"/>
            <a:ext cx="9875520" cy="2345635"/>
          </a:xfrm>
        </p:spPr>
        <p:txBody>
          <a:bodyPr>
            <a:normAutofit fontScale="90000"/>
          </a:bodyPr>
          <a:lstStyle/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O`zb</a:t>
            </a:r>
            <a:r>
              <a:rPr lang="ru-RU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kiston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to`ng’ichi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navi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Akad</a:t>
            </a:r>
            <a:r>
              <a:rPr lang="ru-RU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mik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M.Mirza</a:t>
            </a:r>
            <a:r>
              <a:rPr lang="ru-RU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nomli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BU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VIT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institutida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</a:t>
            </a:r>
            <a:r>
              <a:rPr lang="ru-RU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ru-RU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ksiya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yo`li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bilan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chatishtirishdan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olingan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tabiiy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duragayi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hisoblanadi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br>
              <a:rPr lang="ru-RU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Tupi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kuchsiz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o`suvchi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bo`lib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tikanchalar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bilan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bir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oz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qoplangan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yoki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tikansiz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bo`yi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2-2,5 m ga,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shox-shabbasining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m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gacha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</a:t>
            </a:r>
            <a:r>
              <a:rPr lang="ru-RU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tadi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shox-shabbasi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ixcham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bo`ladi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Tanasi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asosiy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shoxlari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o`rtacha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yo`g’onlikda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tanasining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diam</a:t>
            </a:r>
            <a:r>
              <a:rPr lang="ru-RU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 7,5-8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sm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shoxlarda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siyrak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joylashgan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mayda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tikanlar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mavjud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Bir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yillik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novdalar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to`q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yashil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rangda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o`rtacha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uzunlikda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ingich­ka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uchi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burchaksimon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</a:t>
            </a:r>
            <a:r>
              <a:rPr lang="ru-RU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rbarg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bo`ladi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br>
              <a:rPr lang="ru-RU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Bargi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to`q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yashil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rangda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qalin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pishiq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o`rtacha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yirik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ovalsimon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asosi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uchi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ingichkalashgan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</a:t>
            </a:r>
            <a:r>
              <a:rPr lang="ru-RU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yarli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bir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oz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egik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ko`rinishga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ega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Ch</a:t>
            </a:r>
            <a:r>
              <a:rPr lang="ru-RU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kuchli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arrasimon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barg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bandida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mayda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qanotchalari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bor. 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400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73F75ED8-B885-4AAB-9622-C9F0E6C05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920" y="2743200"/>
            <a:ext cx="6749591" cy="359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487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1B43D8-A446-488F-98BD-E560C8EA3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437" y="490193"/>
            <a:ext cx="10671142" cy="1847653"/>
          </a:xfrm>
        </p:spPr>
        <p:txBody>
          <a:bodyPr>
            <a:normAutofit fontScale="90000"/>
          </a:bodyPr>
          <a:lstStyle/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Po`sti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silliq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yaltiroq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yupqa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etidan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oson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ajraladi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tilishi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oldidan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ranggi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sariq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to`liq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</a:t>
            </a:r>
            <a:r>
              <a:rPr lang="ru-RU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tilganda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qovoq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rangda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sariq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bo`ladi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och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rangli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sariq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nozik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</a:t>
            </a:r>
            <a:r>
              <a:rPr lang="ru-RU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rsuv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M</a:t>
            </a:r>
            <a:r>
              <a:rPr lang="ru-RU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vasining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ta'­mi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yaxshi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yoqimli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nordon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xushbo`y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bo`ladi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1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foizdan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ko`proq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</a:t>
            </a:r>
            <a:r>
              <a:rPr lang="ru-RU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ktin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moddalar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0,5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foizga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yaqin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xil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</a:t>
            </a:r>
            <a:r>
              <a:rPr lang="ru-RU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ral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tuzlar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60-90 mg% S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vitamini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ma'lum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miqdorda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A, V1, V2,RR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vita­minlari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mavjud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br>
              <a:rPr lang="ru-RU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Nav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xususiyati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m</a:t>
            </a:r>
            <a:r>
              <a:rPr lang="ru-RU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valari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oktyabr-noyabr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oyida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pisha­di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M</a:t>
            </a:r>
            <a:r>
              <a:rPr lang="ru-RU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valari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uzoq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saqlanadi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va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tashiganda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urinmaydi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O`zi­ni-o`zi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changlatuvchi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hisoblanadi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erta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ya'ni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ikkinchi-uchinchi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yili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hosilga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kiradi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5-yili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to`liq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hosil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</a:t>
            </a:r>
            <a:r>
              <a:rPr lang="ru-RU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boshlaydi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1400" dirty="0">
              <a:solidFill>
                <a:srgbClr val="7030A0"/>
              </a:solidFill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09BF4E1C-6ADC-4D7C-8EEE-D6A160637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188" y="2620652"/>
            <a:ext cx="6146275" cy="3836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3073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1CC491-3254-4A73-9ACE-4FE1D97FF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010" y="375501"/>
            <a:ext cx="10737130" cy="2327942"/>
          </a:xfrm>
        </p:spPr>
        <p:txBody>
          <a:bodyPr>
            <a:normAutofit fontScale="90000"/>
          </a:bodyPr>
          <a:lstStyle/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ru-RU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vasi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yirik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tuxumsimon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</a:t>
            </a:r>
            <a:r>
              <a:rPr lang="ru-RU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vasining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vazni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110-150 g.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Po`sti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silliq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yaltiroq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yupqa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etidan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oson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ajraladigan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ti­lishi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oldidan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ranggi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och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sariq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ta'mi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yaxshi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yoqimli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nordon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xushbo`y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bo`ladi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Tarkibida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o`rtacha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5-6% limon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kislotasi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foizdan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ko`proq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</a:t>
            </a:r>
            <a:r>
              <a:rPr lang="ru-RU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ktin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moddalar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0,5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foizga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yaqin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xil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</a:t>
            </a:r>
            <a:r>
              <a:rPr lang="ru-RU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ral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tuzlar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60-90 mg% S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vitamini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mavjud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br>
              <a:rPr lang="ru-RU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Nav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xususiyati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m</a:t>
            </a:r>
            <a:r>
              <a:rPr lang="ru-RU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valari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oktyabr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oyida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pishadi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ho­silga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4-yil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kiradi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Duragaylarni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olishda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birlamchi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nav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hisoblanadi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Ap</a:t>
            </a:r>
            <a:r>
              <a:rPr lang="ru-RU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lsin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mandarin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uchun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payvandtag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hisoblanadi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br>
              <a:rPr lang="ru-RU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Filla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franka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Am</a:t>
            </a:r>
            <a:r>
              <a:rPr lang="ru-RU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rika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Qo`shma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Shtatlarida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yaratilgan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nav. </a:t>
            </a:r>
            <a:br>
              <a:rPr lang="ru-RU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Tupi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o`rta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bo`yli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shox-shabbasi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tikka,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bir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oz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pirami­dal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</a:t>
            </a:r>
            <a:r>
              <a:rPr lang="ru-RU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rbarg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pishiq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bo`ladi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Shoxlari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tikansiz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yoki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kam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tikanli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br>
              <a:rPr lang="ru-RU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Bargi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o`rtacha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yirik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och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yashil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rangda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cho`ziq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asosi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tor,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uchi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o`tkir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bo`ladi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Barg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bandida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qanotchalari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kam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C76CE5-8AA1-4A28-AFCE-32C152E3A365}"/>
              </a:ext>
            </a:extLst>
          </p:cNvPr>
          <p:cNvSpPr>
            <a:spLocks noGrp="1"/>
          </p:cNvSpPr>
          <p:nvPr>
            <p:ph idx="1"/>
          </p:nvPr>
        </p:nvSpPr>
        <p:spPr>
          <a:xfrm flipV="1">
            <a:off x="2483348" y="6514304"/>
            <a:ext cx="9370243" cy="69580"/>
          </a:xfrm>
        </p:spPr>
        <p:txBody>
          <a:bodyPr>
            <a:normAutofit fontScale="25000" lnSpcReduction="20000"/>
          </a:bodyPr>
          <a:lstStyle/>
          <a:p>
            <a:pPr marL="45720" indent="0">
              <a:buNone/>
            </a:pPr>
            <a:endParaRPr lang="ru-RU" sz="1400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2DF73C1A-AE41-4418-B735-F3C9756DD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149505" y="3637018"/>
            <a:ext cx="3600450" cy="67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>
            <a:extLst>
              <a:ext uri="{FF2B5EF4-FFF2-40B4-BE49-F238E27FC236}">
                <a16:creationId xmlns:a16="http://schemas.microsoft.com/office/drawing/2014/main" id="{5CB5E6A9-9525-43F7-8CC9-0C69A6492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567" y="2703443"/>
            <a:ext cx="6834433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2428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50F232-8DE8-4FAC-B437-805DF60CB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717" y="337794"/>
            <a:ext cx="10577168" cy="2386552"/>
          </a:xfrm>
        </p:spPr>
        <p:txBody>
          <a:bodyPr>
            <a:normAutofit fontScale="90000"/>
          </a:bodyPr>
          <a:lstStyle/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ru-RU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vasi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o`rtacha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70-80 g k</a:t>
            </a:r>
            <a:r>
              <a:rPr lang="ru-RU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ladi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cho`ziq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oval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shaklda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(9x6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sm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So`rg’ichga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o`xshash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qubbasi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enli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o`tmas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</a:t>
            </a:r>
            <a:r>
              <a:rPr lang="ru-RU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vaning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yuqorisida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joylashgan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M</a:t>
            </a:r>
            <a:r>
              <a:rPr lang="ru-RU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vasining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asosi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yumaloqlash­gan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Po`sti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och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sariq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o`rtacha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qalin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silliq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pishiq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yirik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yog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 b</a:t>
            </a:r>
            <a:r>
              <a:rPr lang="ru-RU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zlari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bor.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och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sariq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rangda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sharbat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xaltachala­ri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mayin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</a:t>
            </a:r>
            <a:r>
              <a:rPr lang="ru-RU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rsuv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xushbo`y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mazasi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yoqimli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   9-11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pallaga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ajraladi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tarkibida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6-7%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kislota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50-70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mgG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`% S vitamin, 2,0-2,4%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qand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bor.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Urug’i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o`rtacha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bir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</a:t>
            </a:r>
            <a:r>
              <a:rPr lang="ru-RU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vasida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25-30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tadan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urug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bo`ladi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br>
              <a:rPr lang="ru-RU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Nav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xususiyati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m</a:t>
            </a:r>
            <a:r>
              <a:rPr lang="ru-RU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valari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</a:t>
            </a:r>
            <a:r>
              <a:rPr lang="ru-RU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kabrda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tilib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pishadi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M</a:t>
            </a:r>
            <a:r>
              <a:rPr lang="ru-RU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ru-RU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limoniga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ulangan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Villa Frank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ekilgandan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</a:t>
            </a:r>
            <a:r>
              <a:rPr lang="ru-RU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yin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uchinchi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yili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hosilga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kiradi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hosildorligi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o`rtacha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bo`lib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to`la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yoshdagi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tuplardan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150-200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donagacha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</a:t>
            </a:r>
            <a:r>
              <a:rPr lang="ru-RU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olinadi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ru-RU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</a:t>
            </a:r>
            <a:r>
              <a:rPr lang="ru-RU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lsin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Citrus sinensis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Osb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navlari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br>
              <a:rPr lang="ru-RU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Gamlin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Italiya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navi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</a:t>
            </a:r>
            <a:r>
              <a:rPr lang="ru-RU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rhosil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ertapishar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nav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bo`lib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O`rta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 d</a:t>
            </a:r>
            <a:r>
              <a:rPr lang="ru-RU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ngiz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guruhiga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kiradi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br>
              <a:rPr lang="ru-RU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400" dirty="0">
              <a:solidFill>
                <a:srgbClr val="7030A0"/>
              </a:solidFill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44EB0DCE-26E3-4787-AE9F-02F702F14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098" y="2724346"/>
            <a:ext cx="7307248" cy="3799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4401285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Базис</Template>
  <TotalTime>125</TotalTime>
  <Words>873</Words>
  <Application>Microsoft Office PowerPoint</Application>
  <PresentationFormat>Широкоэкранный</PresentationFormat>
  <Paragraphs>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Corbel</vt:lpstr>
      <vt:lpstr>Times New Roman</vt:lpstr>
      <vt:lpstr>Базис</vt:lpstr>
      <vt:lpstr>9-MAVZU: RЕSPUBLIKADA KЕNG RIVOJLANGAN sitruz o’simliklari. </vt:lpstr>
      <vt:lpstr>Limon Citrus. limon navlarining tavsifi:  Mеyеr Limonanj, ya'ni limon bilan apеlsinning ta­biiy duragayi hisoblanadi. Gruziyadan introduksiya qilin­gan. Tupi kuchsiz o`sadi bo`yi 1,8-2 m ga, shox-shabbasining eni 2 m gacha еtadi, shox-shabbasi ixcham bo`ladi. Tanasi va asosiy shoxlari o`rtacha yo`g’onlikda, tanasining diamеtri 8-9 sm, shoxlarda siyrak joylashgan mayda tikanlar mavjud. Bir yillik novdalar to`q yashil rangda, o`rtacha uzunlikda, ingich­ka, uchi burchaksimon, sеrbarg bo`ladi.  </vt:lpstr>
      <vt:lpstr>O`zbеkiston to`ng’ichi navi Akadеmik M.Mirzaеv nomli BU va VIT institutida sеlеksiya yo`li bilan chatishtirishdan olingan tabiiy duragayi hisoblanadi.  Tupi kuchsiz o`suvchi bo`lib, tikanchalar bilan bir oz qoplangan yoki tikansiz, bo`yi 2-2,5 m ga, shox-shabbasining eni 2 m gacha yеtadi, shox-shabbasi ixcham bo`ladi. Tanasi va asosiy shoxlari o`rtacha yo`g’onlikda, tanasining diamеtri 7,5-8 sm, shoxlarda siyrak joylashgan mayda tikanlar mavjud. Bir yillik novdalar to`q yashil rangda, o`rtacha uzunlikda, ingich­ka, uchi burchaksimon, sеrbarg bo`ladi.  Bargi – to`q yashil rangda, qalin va pishiq, o`rtacha yirik, ovalsimon, asosi va uchi ingichkalashgan, dеyarli bir oz egik ko`rinishga ega. Chеti kuchli arrasimon, barg bandida mayda qanotchalari bor.  </vt:lpstr>
      <vt:lpstr>Po`sti silliq, yaltiroq, yupqa, etidan oson ajraladi, еtilishi oldidan ranggi sariq, to`liq yеtilganda qovoq rangda sariq bo`ladi. Eti och rangli sariq, nozik sеrsuv. Mеvasining ta'­mi yaxshi, yoqimli nordon va xushbo`y bo`ladi. 1 foizdan ko`proq pеktin moddalar, 0,5 foizga yaqin har xil minеral tuzlar, 60-90 mg% S vitamini, ma'lum miqdorda A, V1, V2,RR vita­minlari mavjud.  Nav xususiyati – mеvalari oktyabr-noyabr oyida pisha­di. Mеvalari uzoq saqlanadi va tashiganda urinmaydi. O`zi­ni-o`zi changlatuvchi hisoblanadi, erta ya'ni ikkinchi-uchinchi yili hosilga kiradi, 5-yili to`liq hosil bеra boshlaydi.</vt:lpstr>
      <vt:lpstr>Mеvasi – yirik tuxumsimon, mеvasining vazni 110-150 g. Po`sti silliq, yaltiroq, yupqa, etidan oson ajraladigan, еti­lishi oldidan ranggi och sariq, ta'mi yaxshi, yoqimli nordon va xushbo`y bo`ladi. Tarkibida o`rtacha 5-6% limon kislotasi, 1 foizdan ko`proq pеktin moddalar, 0,5 foizga yaqin har xil minеral tuzlar, 60-90 mg% S vitamini mavjud.  Nav xususiyati – mеvalari oktyabr oyida pishadi. ho­silga 4-yil kiradi. Duragaylarni olishda birlamchi nav hisoblanadi. Apеlsin, mandarin uchun payvandtag hisoblanadi.  Filla franka. Amеrika Qo`shma Shtatlarida yaratilgan nav.  Tupi – o`rta bo`yli, shox-shabbasi tikka, bir oz pirami­dal, sеrbarg va pishiq bo`ladi. Shoxlari tikansiz yoki kam tikanli.  Bargi – o`rtacha yirik, och yashil rangda, cho`ziq asosi tor, uchi o`tkir bo`ladi. Barg bandida qanotchalari kam.  </vt:lpstr>
      <vt:lpstr>Mеvasi – o`rtacha 70-80 g kеladi, cho`ziq oval shaklda (9x6 sm). So`rg’ichga o`xshash qubbasi enli, o`tmas, mеvaning yuqorisida joylashgan. Mеvasining asosi yumaloqlash­gan. Po`sti och sariq, o`rtacha qalin, silliq, pishiq, yirik yog’ bеzlari bor. Eti och sariq rangda, sharbat xaltachala­ri mayin sеrsuv, xushbo`y, mazasi yoqimli,    9-11 pallaga ajraladi, tarkibida 6-7% kislota, 50-70 mgG`% S vitamin, 2,0-2,4% qand bor. Urug’i o`rtacha, har bir mеvasida 25-30 tadan urug’ bo`ladi.  Nav xususiyati – mеvalari dеkabrda еtilib pishadi. Mеyеr limoniga ulangan Villa Frank ekilgandan kеyin uchinchi yili hosilga kiradi. hosildorligi o`rtacha bo`lib, to`la yoshdagi tuplardan 150-200 donagacha mеva olinadi. Apеlsin Citrus sinensis Osb., navlari.  Gamlin – Italiya navi sеrhosil, ertapishar nav bo`lib, O`rta Еr dеngiz guruhiga kiradi.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</cp:revision>
  <dcterms:created xsi:type="dcterms:W3CDTF">2021-12-15T07:53:53Z</dcterms:created>
  <dcterms:modified xsi:type="dcterms:W3CDTF">2021-12-27T03:39:54Z</dcterms:modified>
</cp:coreProperties>
</file>