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8" r:id="rId3"/>
    <p:sldId id="256"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3" d="100"/>
          <a:sy n="103" d="100"/>
        </p:scale>
        <p:origin x="150"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48CBFDF-EC2B-4CB8-B156-DDBB12419A4B}"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70699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48CBFDF-EC2B-4CB8-B156-DDBB12419A4B}"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3132697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48CBFDF-EC2B-4CB8-B156-DDBB12419A4B}"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EF6E39-945B-415F-8582-09B4B51588D6}"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11517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048CBFDF-EC2B-4CB8-B156-DDBB12419A4B}"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2346052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048CBFDF-EC2B-4CB8-B156-DDBB12419A4B}"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EF6E39-945B-415F-8582-09B4B51588D6}"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7740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048CBFDF-EC2B-4CB8-B156-DDBB12419A4B}"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39105624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48CBFDF-EC2B-4CB8-B156-DDBB12419A4B}"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849418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48CBFDF-EC2B-4CB8-B156-DDBB12419A4B}"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269583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48CBFDF-EC2B-4CB8-B156-DDBB12419A4B}"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275764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48CBFDF-EC2B-4CB8-B156-DDBB12419A4B}" type="datetimeFigureOut">
              <a:rPr lang="ru-RU" smtClean="0"/>
              <a:t>26.12.2021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1096338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48CBFDF-EC2B-4CB8-B156-DDBB12419A4B}"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741942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48CBFDF-EC2B-4CB8-B156-DDBB12419A4B}" type="datetimeFigureOut">
              <a:rPr lang="ru-RU" smtClean="0"/>
              <a:t>26.12.2021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35386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48CBFDF-EC2B-4CB8-B156-DDBB12419A4B}" type="datetimeFigureOut">
              <a:rPr lang="ru-RU" smtClean="0"/>
              <a:t>26.12.2021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4294743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CBFDF-EC2B-4CB8-B156-DDBB12419A4B}" type="datetimeFigureOut">
              <a:rPr lang="ru-RU" smtClean="0"/>
              <a:t>26.12.2021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3432841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48CBFDF-EC2B-4CB8-B156-DDBB12419A4B}"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270168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48CBFDF-EC2B-4CB8-B156-DDBB12419A4B}" type="datetimeFigureOut">
              <a:rPr lang="ru-RU" smtClean="0"/>
              <a:t>26.12.2021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EF6E39-945B-415F-8582-09B4B51588D6}" type="slidenum">
              <a:rPr lang="ru-RU" smtClean="0"/>
              <a:t>‹#›</a:t>
            </a:fld>
            <a:endParaRPr lang="ru-RU"/>
          </a:p>
        </p:txBody>
      </p:sp>
    </p:spTree>
    <p:extLst>
      <p:ext uri="{BB962C8B-B14F-4D97-AF65-F5344CB8AC3E}">
        <p14:creationId xmlns:p14="http://schemas.microsoft.com/office/powerpoint/2010/main" val="1115286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48CBFDF-EC2B-4CB8-B156-DDBB12419A4B}" type="datetimeFigureOut">
              <a:rPr lang="ru-RU" smtClean="0"/>
              <a:t>26.12.2021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9EF6E39-945B-415F-8582-09B4B51588D6}" type="slidenum">
              <a:rPr lang="ru-RU" smtClean="0"/>
              <a:t>‹#›</a:t>
            </a:fld>
            <a:endParaRPr lang="ru-RU"/>
          </a:p>
        </p:txBody>
      </p:sp>
    </p:spTree>
    <p:extLst>
      <p:ext uri="{BB962C8B-B14F-4D97-AF65-F5344CB8AC3E}">
        <p14:creationId xmlns:p14="http://schemas.microsoft.com/office/powerpoint/2010/main" val="1846569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E5CB697-5974-4CB2-BFC3-929502EBB994}"/>
              </a:ext>
            </a:extLst>
          </p:cNvPr>
          <p:cNvSpPr>
            <a:spLocks noGrp="1"/>
          </p:cNvSpPr>
          <p:nvPr>
            <p:ph idx="1"/>
          </p:nvPr>
        </p:nvSpPr>
        <p:spPr>
          <a:xfrm>
            <a:off x="2085360" y="2357536"/>
            <a:ext cx="8915400" cy="3777622"/>
          </a:xfrm>
        </p:spPr>
        <p:txBody>
          <a:bodyPr>
            <a:normAutofit/>
          </a:bodyPr>
          <a:lstStyle/>
          <a:p>
            <a:pPr marL="0" indent="0">
              <a:buNone/>
            </a:pPr>
            <a:r>
              <a:rPr lang="en-US" sz="3200" dirty="0">
                <a:solidFill>
                  <a:srgbClr val="7030A0"/>
                </a:solidFill>
              </a:rPr>
              <a:t>MAVZU:TUPROQQA EKIN EKISHDAN OLDIN ISHLOV BERISH EKINLARNI EKISH USULLARI.</a:t>
            </a:r>
            <a:endParaRPr lang="ru-RU" sz="3200" dirty="0">
              <a:solidFill>
                <a:srgbClr val="7030A0"/>
              </a:solidFill>
            </a:endParaRPr>
          </a:p>
        </p:txBody>
      </p:sp>
    </p:spTree>
    <p:extLst>
      <p:ext uri="{BB962C8B-B14F-4D97-AF65-F5344CB8AC3E}">
        <p14:creationId xmlns:p14="http://schemas.microsoft.com/office/powerpoint/2010/main" val="2323155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D1E306-21D8-4AC7-82DB-22AD6191FAFE}"/>
              </a:ext>
            </a:extLst>
          </p:cNvPr>
          <p:cNvSpPr>
            <a:spLocks noGrp="1"/>
          </p:cNvSpPr>
          <p:nvPr>
            <p:ph type="title"/>
          </p:nvPr>
        </p:nvSpPr>
        <p:spPr>
          <a:xfrm>
            <a:off x="1793979" y="22099"/>
            <a:ext cx="9675812" cy="2599802"/>
          </a:xfrm>
        </p:spPr>
        <p:txBody>
          <a:bodyPr>
            <a:noAutofit/>
          </a:bodyPr>
          <a:lstStyle/>
          <a:p>
            <a:pPr>
              <a:lnSpc>
                <a:spcPct val="115000"/>
              </a:lnSpc>
              <a:spcAft>
                <a:spcPts val="1000"/>
              </a:spcAft>
            </a:pPr>
            <a:r>
              <a:rPr lang="ru-RU" sz="1400" b="0" i="0" dirty="0" err="1">
                <a:solidFill>
                  <a:srgbClr val="222222"/>
                </a:solidFill>
                <a:effectLst/>
                <a:latin typeface="Verdana" panose="020B0604030504040204" pitchFamily="34" charset="0"/>
              </a:rPr>
              <a:t>Республикамиз</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минтақаларининг</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турли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тупроқ-иқлим</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шароитларида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қишлоқ</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хўжалиги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экинларини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сунъий</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равишда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суғормасдан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туриб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кўзланган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ҳосилни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олиб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бўлмайди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Чунки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мамлакатимизда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табиий</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ёғингарчилик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миқдори</a:t>
            </a:r>
            <a:r>
              <a:rPr lang="ru-RU" sz="1400" b="0" i="0" dirty="0">
                <a:solidFill>
                  <a:srgbClr val="222222"/>
                </a:solidFill>
                <a:effectLst/>
                <a:latin typeface="Verdana" panose="020B0604030504040204" pitchFamily="34" charset="0"/>
              </a:rPr>
              <a:t> жуда </a:t>
            </a:r>
            <a:r>
              <a:rPr lang="ru-RU" sz="1400" b="0" i="0" dirty="0" err="1">
                <a:solidFill>
                  <a:srgbClr val="222222"/>
                </a:solidFill>
                <a:effectLst/>
                <a:latin typeface="Verdana" panose="020B0604030504040204" pitchFamily="34" charset="0"/>
              </a:rPr>
              <a:t>кам</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текис</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чўл-саҳро</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минтақаларида</a:t>
            </a:r>
            <a:r>
              <a:rPr lang="ru-RU" sz="1400" b="0" i="0" dirty="0">
                <a:solidFill>
                  <a:srgbClr val="222222"/>
                </a:solidFill>
                <a:effectLst/>
                <a:latin typeface="Verdana" panose="020B0604030504040204" pitchFamily="34" charset="0"/>
              </a:rPr>
              <a:t> 90–120 мм </a:t>
            </a:r>
            <a:r>
              <a:rPr lang="ru-RU" sz="1400" b="0" i="0" dirty="0" err="1">
                <a:solidFill>
                  <a:srgbClr val="222222"/>
                </a:solidFill>
                <a:effectLst/>
                <a:latin typeface="Verdana" panose="020B0604030504040204" pitchFamily="34" charset="0"/>
              </a:rPr>
              <a:t>атрофида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холос</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фақатгина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тоғ</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ва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тоғолди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минтақаларида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унинг</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йиллик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миқдори</a:t>
            </a:r>
            <a:r>
              <a:rPr lang="ru-RU" sz="1400" b="0" i="0" dirty="0">
                <a:solidFill>
                  <a:srgbClr val="222222"/>
                </a:solidFill>
                <a:effectLst/>
                <a:latin typeface="Verdana" panose="020B0604030504040204" pitchFamily="34" charset="0"/>
              </a:rPr>
              <a:t> 360 мм. гача </a:t>
            </a:r>
            <a:r>
              <a:rPr lang="ru-RU" sz="1400" b="0" i="0" dirty="0" err="1">
                <a:solidFill>
                  <a:srgbClr val="222222"/>
                </a:solidFill>
                <a:effectLst/>
                <a:latin typeface="Verdana" panose="020B0604030504040204" pitchFamily="34" charset="0"/>
              </a:rPr>
              <a:t>етади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бўлиб</a:t>
            </a:r>
            <a:r>
              <a:rPr lang="ru-RU" sz="1400" b="0" i="0" dirty="0">
                <a:solidFill>
                  <a:srgbClr val="222222"/>
                </a:solidFill>
                <a:effectLst/>
                <a:latin typeface="Verdana" panose="020B0604030504040204" pitchFamily="34" charset="0"/>
              </a:rPr>
              <a:t>, у </a:t>
            </a:r>
            <a:r>
              <a:rPr lang="ru-RU" sz="1400" b="0" i="0" dirty="0" err="1">
                <a:solidFill>
                  <a:srgbClr val="222222"/>
                </a:solidFill>
                <a:effectLst/>
                <a:latin typeface="Verdana" panose="020B0604030504040204" pitchFamily="34" charset="0"/>
              </a:rPr>
              <a:t>ҳам</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мавсумий</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характерга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бўлганлиги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учун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тупроқда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тўпланган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табиий</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намлик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қишлоқ</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хўжалиги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экинлари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уруғини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ундириб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олиш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Бундан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ташқари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республикамизда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сув</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манбалари</a:t>
            </a:r>
            <a:r>
              <a:rPr lang="ru-RU" sz="1400" b="0" i="0" dirty="0">
                <a:solidFill>
                  <a:srgbClr val="222222"/>
                </a:solidFill>
                <a:effectLst/>
                <a:latin typeface="Verdana" panose="020B0604030504040204" pitchFamily="34" charset="0"/>
              </a:rPr>
              <a:t> жуда </a:t>
            </a:r>
            <a:r>
              <a:rPr lang="ru-RU" sz="1400" b="0" i="0" dirty="0" err="1">
                <a:solidFill>
                  <a:srgbClr val="222222"/>
                </a:solidFill>
                <a:effectLst/>
                <a:latin typeface="Verdana" panose="020B0604030504040204" pitchFamily="34" charset="0"/>
              </a:rPr>
              <a:t>чегараланганлигини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ҳам</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инобатга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олсак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тупроқда</a:t>
            </a:r>
            <a:r>
              <a:rPr lang="ru-RU" sz="1400" b="0" i="0" dirty="0">
                <a:solidFill>
                  <a:srgbClr val="222222"/>
                </a:solidFill>
                <a:effectLst/>
                <a:latin typeface="Verdana" panose="020B0604030504040204" pitchFamily="34" charset="0"/>
              </a:rPr>
              <a:t> нам </a:t>
            </a:r>
            <a:r>
              <a:rPr lang="ru-RU" sz="1400" b="0" i="0" dirty="0" err="1">
                <a:solidFill>
                  <a:srgbClr val="222222"/>
                </a:solidFill>
                <a:effectLst/>
                <a:latin typeface="Verdana" panose="020B0604030504040204" pitchFamily="34" charset="0"/>
              </a:rPr>
              <a:t>тўплаш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сақлаш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ва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уруғни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айниқса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чигитни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ернинг</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табиий</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намига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ундириб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олиш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ғўза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парваришидаги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барча</a:t>
            </a:r>
            <a:r>
              <a:rPr lang="ru-RU" sz="1400" b="0" i="0" dirty="0">
                <a:solidFill>
                  <a:srgbClr val="222222"/>
                </a:solidFill>
                <a:effectLst/>
                <a:latin typeface="Verdana" panose="020B0604030504040204" pitchFamily="34" charset="0"/>
              </a:rPr>
              <a:t> агротехника </a:t>
            </a:r>
            <a:r>
              <a:rPr lang="ru-RU" sz="1400" b="0" i="0" dirty="0" err="1">
                <a:solidFill>
                  <a:srgbClr val="222222"/>
                </a:solidFill>
                <a:effectLst/>
                <a:latin typeface="Verdana" panose="020B0604030504040204" pitchFamily="34" charset="0"/>
              </a:rPr>
              <a:t>тадбирларни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сув</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ресурс­ларидан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тежамкорлик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билан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оқилона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фойдаланишга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қаратиш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муҳим</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аҳамият</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касб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этади</a:t>
            </a:r>
            <a:r>
              <a:rPr lang="ru-RU" sz="1400" b="0" i="0" dirty="0">
                <a:solidFill>
                  <a:srgbClr val="222222"/>
                </a:solidFill>
                <a:effectLst/>
                <a:latin typeface="Verdana" panose="020B0604030504040204" pitchFamily="34" charset="0"/>
              </a:rPr>
              <a:t>.</a:t>
            </a:r>
            <a:endParaRPr lang="ru-RU" sz="1400" dirty="0"/>
          </a:p>
        </p:txBody>
      </p:sp>
      <p:pic>
        <p:nvPicPr>
          <p:cNvPr id="1026" name="Picture 2">
            <a:extLst>
              <a:ext uri="{FF2B5EF4-FFF2-40B4-BE49-F238E27FC236}">
                <a16:creationId xmlns:a16="http://schemas.microsoft.com/office/drawing/2014/main" id="{7A2C5B4E-568C-4A83-BA11-DDDA1D9BAAF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9911" y="2435290"/>
            <a:ext cx="6423378" cy="4400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388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2CCC63-83D0-47B6-B071-D74DEE29CBEC}"/>
              </a:ext>
            </a:extLst>
          </p:cNvPr>
          <p:cNvSpPr>
            <a:spLocks noGrp="1"/>
          </p:cNvSpPr>
          <p:nvPr>
            <p:ph type="ctrTitle"/>
          </p:nvPr>
        </p:nvSpPr>
        <p:spPr>
          <a:xfrm>
            <a:off x="2493611" y="2743200"/>
            <a:ext cx="9179100" cy="4109156"/>
          </a:xfrm>
        </p:spPr>
        <p:txBody>
          <a:bodyPr>
            <a:normAutofit/>
          </a:bodyPr>
          <a:lstStyle/>
          <a:p>
            <a:endParaRPr lang="ru-RU" sz="1200" dirty="0"/>
          </a:p>
        </p:txBody>
      </p:sp>
      <p:sp>
        <p:nvSpPr>
          <p:cNvPr id="3" name="Подзаголовок 2">
            <a:extLst>
              <a:ext uri="{FF2B5EF4-FFF2-40B4-BE49-F238E27FC236}">
                <a16:creationId xmlns:a16="http://schemas.microsoft.com/office/drawing/2014/main" id="{BA0BDC65-A912-45F9-81C8-C3CC72D48500}"/>
              </a:ext>
            </a:extLst>
          </p:cNvPr>
          <p:cNvSpPr>
            <a:spLocks noGrp="1"/>
          </p:cNvSpPr>
          <p:nvPr>
            <p:ph type="subTitle" idx="1"/>
          </p:nvPr>
        </p:nvSpPr>
        <p:spPr>
          <a:xfrm>
            <a:off x="1907822" y="146756"/>
            <a:ext cx="9911645" cy="2517422"/>
          </a:xfrm>
        </p:spPr>
        <p:txBody>
          <a:bodyPr>
            <a:noAutofit/>
          </a:bodyPr>
          <a:lstStyle/>
          <a:p>
            <a:r>
              <a:rPr lang="ru-RU" sz="1600" b="0" i="0" dirty="0" err="1">
                <a:solidFill>
                  <a:srgbClr val="222222"/>
                </a:solidFill>
                <a:effectLst/>
                <a:latin typeface="Verdana" panose="020B0604030504040204" pitchFamily="34" charset="0"/>
              </a:rPr>
              <a:t>Шўр</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ювиш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ишлари</a:t>
            </a:r>
            <a:r>
              <a:rPr lang="ru-RU" sz="1600" b="0" i="0" dirty="0">
                <a:solidFill>
                  <a:srgbClr val="222222"/>
                </a:solidFill>
                <a:effectLst/>
                <a:latin typeface="Verdana" panose="020B0604030504040204" pitchFamily="34" charset="0"/>
              </a:rPr>
              <a:t> 2–3 марта </a:t>
            </a:r>
            <a:r>
              <a:rPr lang="ru-RU" sz="1600" b="0" i="0" dirty="0" err="1">
                <a:solidFill>
                  <a:srgbClr val="222222"/>
                </a:solidFill>
                <a:effectLst/>
                <a:latin typeface="Verdana" panose="020B0604030504040204" pitchFamily="34" charset="0"/>
              </a:rPr>
              <a:t>ўтказиладиган</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ҳудудларда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бу</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тадбирни</a:t>
            </a:r>
            <a:r>
              <a:rPr lang="ru-RU" sz="1600" b="0" i="0" dirty="0">
                <a:solidFill>
                  <a:srgbClr val="222222"/>
                </a:solidFill>
                <a:effectLst/>
                <a:latin typeface="Verdana" panose="020B0604030504040204" pitchFamily="34" charset="0"/>
              </a:rPr>
              <a:t> тез </a:t>
            </a:r>
            <a:r>
              <a:rPr lang="ru-RU" sz="1600" b="0" i="0" dirty="0" err="1">
                <a:solidFill>
                  <a:srgbClr val="222222"/>
                </a:solidFill>
                <a:effectLst/>
                <a:latin typeface="Verdana" panose="020B0604030504040204" pitchFamily="34" charset="0"/>
              </a:rPr>
              <a:t>кунларда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якунлаш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лозим</a:t>
            </a:r>
            <a:r>
              <a:rPr lang="ru-RU" sz="1600" b="0" i="0" dirty="0">
                <a:solidFill>
                  <a:srgbClr val="222222"/>
                </a:solidFill>
                <a:effectLst/>
                <a:latin typeface="Verdana" panose="020B0604030504040204" pitchFamily="34" charset="0"/>
              </a:rPr>
              <a:t>. Ер </a:t>
            </a:r>
            <a:r>
              <a:rPr lang="ru-RU" sz="1600" b="0" i="0" dirty="0" err="1">
                <a:solidFill>
                  <a:srgbClr val="222222"/>
                </a:solidFill>
                <a:effectLst/>
                <a:latin typeface="Verdana" panose="020B0604030504040204" pitchFamily="34" charset="0"/>
              </a:rPr>
              <a:t>етилиши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билан</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маъданли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ўТупроқда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етарли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даражада</a:t>
            </a:r>
            <a:r>
              <a:rPr lang="ru-RU" sz="1600" b="0" i="0" dirty="0">
                <a:solidFill>
                  <a:srgbClr val="222222"/>
                </a:solidFill>
                <a:effectLst/>
                <a:latin typeface="Verdana" panose="020B0604030504040204" pitchFamily="34" charset="0"/>
              </a:rPr>
              <a:t> нам </a:t>
            </a:r>
            <a:r>
              <a:rPr lang="ru-RU" sz="1600" b="0" i="0" dirty="0" err="1">
                <a:solidFill>
                  <a:srgbClr val="222222"/>
                </a:solidFill>
                <a:effectLst/>
                <a:latin typeface="Verdana" panose="020B0604030504040204" pitchFamily="34" charset="0"/>
              </a:rPr>
              <a:t>тўплаш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ва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сақлаш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кузда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ерларни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шудгорлаш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текислаш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тупроқ</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шўрини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ювиш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ва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бошқа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тадбирлар</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билан</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чамбарчас</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боғлиқдир</a:t>
            </a:r>
            <a:r>
              <a:rPr lang="ru-RU" sz="1600" b="0" i="0" dirty="0">
                <a:solidFill>
                  <a:srgbClr val="222222"/>
                </a:solidFill>
                <a:effectLst/>
                <a:latin typeface="Verdana" panose="020B0604030504040204" pitchFamily="34" charset="0"/>
              </a:rPr>
              <a:t> фосфор </a:t>
            </a:r>
            <a:r>
              <a:rPr lang="ru-RU" sz="1600" b="0" i="0" dirty="0" err="1">
                <a:solidFill>
                  <a:srgbClr val="222222"/>
                </a:solidFill>
                <a:effectLst/>
                <a:latin typeface="Verdana" panose="020B0604030504040204" pitchFamily="34" charset="0"/>
              </a:rPr>
              <a:t>ва</a:t>
            </a:r>
            <a:r>
              <a:rPr lang="ru-RU" sz="1600" b="0" i="0" dirty="0">
                <a:solidFill>
                  <a:srgbClr val="222222"/>
                </a:solidFill>
                <a:effectLst/>
                <a:latin typeface="Verdana" panose="020B0604030504040204" pitchFamily="34" charset="0"/>
              </a:rPr>
              <a:t> калий </a:t>
            </a:r>
            <a:r>
              <a:rPr lang="ru-RU" sz="1600" b="0" i="0" dirty="0" err="1">
                <a:solidFill>
                  <a:srgbClr val="222222"/>
                </a:solidFill>
                <a:effectLst/>
                <a:latin typeface="Verdana" panose="020B0604030504040204" pitchFamily="34" charset="0"/>
              </a:rPr>
              <a:t>картограммага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асосан</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солиниб</a:t>
            </a:r>
            <a:r>
              <a:rPr lang="ru-RU" sz="1600" b="0" i="0" dirty="0">
                <a:solidFill>
                  <a:srgbClr val="222222"/>
                </a:solidFill>
                <a:effectLst/>
                <a:latin typeface="Verdana" panose="020B0604030504040204" pitchFamily="34" charset="0"/>
              </a:rPr>
              <a:t>, борона </a:t>
            </a:r>
            <a:r>
              <a:rPr lang="ru-RU" sz="1600" b="0" i="0" dirty="0" err="1">
                <a:solidFill>
                  <a:srgbClr val="222222"/>
                </a:solidFill>
                <a:effectLst/>
                <a:latin typeface="Verdana" panose="020B0604030504040204" pitchFamily="34" charset="0"/>
              </a:rPr>
              <a:t>ҳолда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чизел</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қилинади.Тупроқда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етарли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даражада</a:t>
            </a:r>
            <a:r>
              <a:rPr lang="ru-RU" sz="1600" b="0" i="0" dirty="0">
                <a:solidFill>
                  <a:srgbClr val="222222"/>
                </a:solidFill>
                <a:effectLst/>
                <a:latin typeface="Verdana" panose="020B0604030504040204" pitchFamily="34" charset="0"/>
              </a:rPr>
              <a:t> нам </a:t>
            </a:r>
            <a:r>
              <a:rPr lang="ru-RU" sz="1600" b="0" i="0" dirty="0" err="1">
                <a:solidFill>
                  <a:srgbClr val="222222"/>
                </a:solidFill>
                <a:effectLst/>
                <a:latin typeface="Verdana" panose="020B0604030504040204" pitchFamily="34" charset="0"/>
              </a:rPr>
              <a:t>тўплаш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ва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сақлаш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кузда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ерларни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шудгорлаш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текислаш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тупроқ</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шўрини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ювиш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ва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бошқа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тадбирлар</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билан</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чамбарчас</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боғлиқдир</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Кўп</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йиллик</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тажрибаларга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қараганда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шамол</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эрозияси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кучли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ҳудудлар</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яъни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Қўқон</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гуруҳи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туманларининг</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енгил</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тупроқларида</a:t>
            </a:r>
            <a:r>
              <a:rPr lang="ru-RU" sz="1600" b="0" i="0" dirty="0">
                <a:solidFill>
                  <a:srgbClr val="222222"/>
                </a:solidFill>
                <a:effectLst/>
                <a:latin typeface="Verdana" panose="020B0604030504040204" pitchFamily="34" charset="0"/>
              </a:rPr>
              <a:t> ер </a:t>
            </a:r>
            <a:r>
              <a:rPr lang="ru-RU" sz="1600" b="0" i="0" dirty="0" err="1">
                <a:solidFill>
                  <a:srgbClr val="222222"/>
                </a:solidFill>
                <a:effectLst/>
                <a:latin typeface="Verdana" panose="020B0604030504040204" pitchFamily="34" charset="0"/>
              </a:rPr>
              <a:t>асосан</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эрта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баҳорда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шудгор</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қилинади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Сўнгра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майдонларда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намликни</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йўқотмаслик</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ва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сақлаб</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қолиш</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мақсадида</a:t>
            </a:r>
            <a:r>
              <a:rPr lang="ru-RU" sz="1600" b="0" i="0" dirty="0">
                <a:solidFill>
                  <a:srgbClr val="222222"/>
                </a:solidFill>
                <a:effectLst/>
                <a:latin typeface="Verdana" panose="020B0604030504040204" pitchFamily="34" charset="0"/>
              </a:rPr>
              <a:t> </a:t>
            </a:r>
            <a:r>
              <a:rPr lang="ru-RU" sz="1600" b="0" i="0" dirty="0" err="1">
                <a:solidFill>
                  <a:srgbClr val="222222"/>
                </a:solidFill>
                <a:effectLst/>
                <a:latin typeface="Verdana" panose="020B0604030504040204" pitchFamily="34" charset="0"/>
              </a:rPr>
              <a:t>пешма</a:t>
            </a:r>
            <a:r>
              <a:rPr lang="ru-RU" sz="1600" b="0" i="0" dirty="0">
                <a:solidFill>
                  <a:srgbClr val="222222"/>
                </a:solidFill>
                <a:effectLst/>
                <a:latin typeface="Verdana" panose="020B0604030504040204" pitchFamily="34" charset="0"/>
              </a:rPr>
              <a:t>-пеш борона </a:t>
            </a:r>
            <a:r>
              <a:rPr lang="ru-RU" sz="1600" b="0" i="0" dirty="0" err="1">
                <a:solidFill>
                  <a:srgbClr val="222222"/>
                </a:solidFill>
                <a:effectLst/>
                <a:latin typeface="Verdana" panose="020B0604030504040204" pitchFamily="34" charset="0"/>
              </a:rPr>
              <a:t>қилинади</a:t>
            </a:r>
            <a:r>
              <a:rPr lang="ru-RU" sz="1600" b="0" i="0" dirty="0">
                <a:solidFill>
                  <a:srgbClr val="222222"/>
                </a:solidFill>
                <a:effectLst/>
                <a:latin typeface="Verdana" panose="020B0604030504040204" pitchFamily="34" charset="0"/>
              </a:rPr>
              <a:t>.</a:t>
            </a:r>
            <a:endParaRPr lang="ru-RU" sz="1600" dirty="0"/>
          </a:p>
        </p:txBody>
      </p:sp>
      <p:pic>
        <p:nvPicPr>
          <p:cNvPr id="2050" name="Picture 2">
            <a:extLst>
              <a:ext uri="{FF2B5EF4-FFF2-40B4-BE49-F238E27FC236}">
                <a16:creationId xmlns:a16="http://schemas.microsoft.com/office/drawing/2014/main" id="{E2651323-555C-4603-88C6-460B043F9E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6667" y="2912533"/>
            <a:ext cx="6311722" cy="3939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3517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D7FD5F-60E8-4A29-B412-E2D4F6664C30}"/>
              </a:ext>
            </a:extLst>
          </p:cNvPr>
          <p:cNvSpPr>
            <a:spLocks noGrp="1"/>
          </p:cNvSpPr>
          <p:nvPr>
            <p:ph type="title"/>
          </p:nvPr>
        </p:nvSpPr>
        <p:spPr>
          <a:xfrm>
            <a:off x="1996751" y="279918"/>
            <a:ext cx="9713167" cy="2576804"/>
          </a:xfrm>
        </p:spPr>
        <p:txBody>
          <a:bodyPr>
            <a:normAutofit fontScale="90000"/>
          </a:bodyPr>
          <a:lstStyle/>
          <a:p>
            <a:r>
              <a:rPr lang="ru-RU" sz="1400" b="0" i="0" dirty="0" err="1">
                <a:solidFill>
                  <a:srgbClr val="222222"/>
                </a:solidFill>
                <a:effectLst/>
                <a:latin typeface="Verdana" panose="020B0604030504040204" pitchFamily="34" charset="0"/>
              </a:rPr>
              <a:t>Мазкур</a:t>
            </a:r>
            <a:r>
              <a:rPr lang="ru-RU" sz="1400" b="0" i="0" dirty="0">
                <a:solidFill>
                  <a:srgbClr val="222222"/>
                </a:solidFill>
                <a:effectLst/>
                <a:latin typeface="Verdana" panose="020B0604030504040204" pitchFamily="34" charset="0"/>
              </a:rPr>
              <a:t> комплекс </a:t>
            </a:r>
            <a:r>
              <a:rPr lang="ru-RU" sz="1400" b="0" i="0" dirty="0" err="1">
                <a:solidFill>
                  <a:srgbClr val="222222"/>
                </a:solidFill>
                <a:effectLst/>
                <a:latin typeface="Verdana" panose="020B0604030504040204" pitchFamily="34" charset="0"/>
              </a:rPr>
              <a:t>тадбирларни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илмий</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асосланган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тавсияларга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биноан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ўз</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муддатида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ва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сифатли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амалга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ошириш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кўзланган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ҳосилни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етиштириш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гаровидир</a:t>
            </a:r>
            <a:r>
              <a:rPr lang="ru-RU" sz="1400" b="0" i="0" dirty="0">
                <a:solidFill>
                  <a:srgbClr val="222222"/>
                </a:solidFill>
                <a:effectLst/>
                <a:latin typeface="Verdana" panose="020B0604030504040204" pitchFamily="34" charset="0"/>
              </a:rPr>
              <a:t>.</a:t>
            </a:r>
            <a:r>
              <a:rPr lang="ru-RU" sz="900" b="1" i="0" dirty="0">
                <a:solidFill>
                  <a:srgbClr val="222222"/>
                </a:solidFill>
                <a:effectLst/>
                <a:latin typeface="Verdana" panose="020B0604030504040204" pitchFamily="34" charset="0"/>
              </a:rPr>
              <a:t> </a:t>
            </a:r>
            <a:r>
              <a:rPr lang="ru-RU" sz="1400" b="1" i="0" dirty="0">
                <a:solidFill>
                  <a:srgbClr val="222222"/>
                </a:solidFill>
                <a:effectLst/>
                <a:latin typeface="Verdana" panose="020B0604030504040204" pitchFamily="34" charset="0"/>
              </a:rPr>
              <a:t>Бунда </a:t>
            </a:r>
            <a:r>
              <a:rPr lang="ru-RU" sz="1400" b="1" i="0" dirty="0" err="1">
                <a:solidFill>
                  <a:srgbClr val="222222"/>
                </a:solidFill>
                <a:effectLst/>
                <a:latin typeface="Verdana" panose="020B0604030504040204" pitchFamily="34" charset="0"/>
              </a:rPr>
              <a:t>асосий</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муаммо</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тупроқнинг</a:t>
            </a:r>
            <a:r>
              <a:rPr lang="ru-RU" sz="1400" b="1" i="0" dirty="0">
                <a:solidFill>
                  <a:srgbClr val="222222"/>
                </a:solidFill>
                <a:effectLst/>
                <a:latin typeface="Verdana" panose="020B0604030504040204" pitchFamily="34" charset="0"/>
              </a:rPr>
              <a:t> 8–10 см юза </a:t>
            </a:r>
            <a:r>
              <a:rPr lang="ru-RU" sz="1400" b="1" i="0" dirty="0" err="1">
                <a:solidFill>
                  <a:srgbClr val="222222"/>
                </a:solidFill>
                <a:effectLst/>
                <a:latin typeface="Verdana" panose="020B0604030504040204" pitchFamily="34" charset="0"/>
              </a:rPr>
              <a:t>қатламидаги</a:t>
            </a:r>
            <a:r>
              <a:rPr lang="ru-RU" sz="1400" b="1" i="0" dirty="0">
                <a:solidFill>
                  <a:srgbClr val="222222"/>
                </a:solidFill>
                <a:effectLst/>
                <a:latin typeface="Verdana" panose="020B0604030504040204" pitchFamily="34" charset="0"/>
              </a:rPr>
              <a:t> намни </a:t>
            </a:r>
            <a:r>
              <a:rPr lang="ru-RU" sz="1400" b="1" i="0" dirty="0" err="1">
                <a:solidFill>
                  <a:srgbClr val="222222"/>
                </a:solidFill>
                <a:effectLst/>
                <a:latin typeface="Verdana" panose="020B0604030504040204" pitchFamily="34" charset="0"/>
              </a:rPr>
              <a:t>сақлаб</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қолиш</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учун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ўтказиладиган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бороналашни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мақбул</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муддатда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ўтказишдан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иборат</a:t>
            </a:r>
            <a:r>
              <a:rPr lang="ru-RU" sz="1400" b="1" i="0" dirty="0">
                <a:solidFill>
                  <a:srgbClr val="222222"/>
                </a:solidFill>
                <a:effectLst/>
                <a:latin typeface="Verdana" panose="020B0604030504040204" pitchFamily="34" charset="0"/>
              </a:rPr>
              <a:t>. Агар </a:t>
            </a:r>
            <a:r>
              <a:rPr lang="ru-RU" sz="1400" b="1" i="0" dirty="0" err="1">
                <a:solidFill>
                  <a:srgbClr val="222222"/>
                </a:solidFill>
                <a:effectLst/>
                <a:latin typeface="Verdana" panose="020B0604030504040204" pitchFamily="34" charset="0"/>
              </a:rPr>
              <a:t>бу</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тадбир</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барвақт</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ўтказилса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тупроқнинг</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зичлашишига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олиб</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келади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аксинча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кечикиб</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ўтказилганда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эса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тупроқ</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юзасида</a:t>
            </a:r>
            <a:r>
              <a:rPr lang="ru-RU" sz="1400" b="1" i="0" dirty="0">
                <a:solidFill>
                  <a:srgbClr val="222222"/>
                </a:solidFill>
                <a:effectLst/>
                <a:latin typeface="Verdana" panose="020B0604030504040204" pitchFamily="34" charset="0"/>
              </a:rPr>
              <a:t> нам </a:t>
            </a:r>
            <a:r>
              <a:rPr lang="ru-RU" sz="1400" b="1" i="0" dirty="0" err="1">
                <a:solidFill>
                  <a:srgbClr val="222222"/>
                </a:solidFill>
                <a:effectLst/>
                <a:latin typeface="Verdana" panose="020B0604030504040204" pitchFamily="34" charset="0"/>
              </a:rPr>
              <a:t>етишмаслигидан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тўлиқ</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ниҳол</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олишнинг</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имкони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бўлмайди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кўчат</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сийрак</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бўлиб</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қолади</a:t>
            </a:r>
            <a:r>
              <a:rPr lang="ru-RU" sz="1400" b="1" i="0" dirty="0">
                <a:solidFill>
                  <a:srgbClr val="222222"/>
                </a:solidFill>
                <a:effectLst/>
                <a:latin typeface="Verdana" panose="020B0604030504040204" pitchFamily="34" charset="0"/>
              </a:rPr>
              <a:t>.</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Кўп</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йиллик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тажрибаларга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қараганда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шамол</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эрозияси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кучли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ҳудудлар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яъни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Қўқон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гуруҳи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туманларининг</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енгил</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тупроқларида</a:t>
            </a:r>
            <a:r>
              <a:rPr lang="ru-RU" sz="1400" b="0" i="0" dirty="0">
                <a:solidFill>
                  <a:srgbClr val="222222"/>
                </a:solidFill>
                <a:effectLst/>
                <a:latin typeface="Verdana" panose="020B0604030504040204" pitchFamily="34" charset="0"/>
              </a:rPr>
              <a:t> ер </a:t>
            </a:r>
            <a:r>
              <a:rPr lang="ru-RU" sz="1400" b="0" i="0" dirty="0" err="1">
                <a:solidFill>
                  <a:srgbClr val="222222"/>
                </a:solidFill>
                <a:effectLst/>
                <a:latin typeface="Verdana" panose="020B0604030504040204" pitchFamily="34" charset="0"/>
              </a:rPr>
              <a:t>асосан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эрта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баҳорда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шудгор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қилинади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Сўнгра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майдонларда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намликни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йўқотмаслик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ва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сақлаб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қолиш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мақсадида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пешма</a:t>
            </a:r>
            <a:r>
              <a:rPr lang="ru-RU" sz="1400" b="0" i="0" dirty="0">
                <a:solidFill>
                  <a:srgbClr val="222222"/>
                </a:solidFill>
                <a:effectLst/>
                <a:latin typeface="Verdana" panose="020B0604030504040204" pitchFamily="34" charset="0"/>
              </a:rPr>
              <a:t>-пеш борона </a:t>
            </a:r>
            <a:r>
              <a:rPr lang="ru-RU" sz="1400" b="0" i="0" dirty="0" err="1">
                <a:solidFill>
                  <a:srgbClr val="222222"/>
                </a:solidFill>
                <a:effectLst/>
                <a:latin typeface="Verdana" panose="020B0604030504040204" pitchFamily="34" charset="0"/>
              </a:rPr>
              <a:t>қилинади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Шўр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ювиш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ишлари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бир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маротаба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ўтказиладиган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ҳудудларда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экиш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олдидан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суғоришни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ташкил</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этиш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керак</a:t>
            </a:r>
            <a:r>
              <a:rPr lang="ru-RU" sz="1400" b="0" i="0" dirty="0">
                <a:solidFill>
                  <a:srgbClr val="222222"/>
                </a:solidFill>
                <a:effectLst/>
                <a:latin typeface="Verdana" panose="020B0604030504040204" pitchFamily="34" charset="0"/>
              </a:rPr>
              <a:t>. Бунда </a:t>
            </a:r>
            <a:r>
              <a:rPr lang="ru-RU" sz="1400" b="0" i="0" dirty="0" err="1">
                <a:solidFill>
                  <a:srgbClr val="222222"/>
                </a:solidFill>
                <a:effectLst/>
                <a:latin typeface="Verdana" panose="020B0604030504040204" pitchFamily="34" charset="0"/>
              </a:rPr>
              <a:t>суғориш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меъёри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тупроқ</a:t>
            </a:r>
            <a:r>
              <a:rPr lang="ru-RU" sz="1400" b="0" i="0" dirty="0">
                <a:solidFill>
                  <a:srgbClr val="222222"/>
                </a:solidFill>
                <a:effectLst/>
                <a:latin typeface="Verdana" panose="020B0604030504040204" pitchFamily="34" charset="0"/>
              </a:rPr>
              <a:t> механик </a:t>
            </a:r>
            <a:r>
              <a:rPr lang="ru-RU" sz="1400" b="0" i="0" dirty="0" err="1">
                <a:solidFill>
                  <a:srgbClr val="222222"/>
                </a:solidFill>
                <a:effectLst/>
                <a:latin typeface="Verdana" panose="020B0604030504040204" pitchFamily="34" charset="0"/>
              </a:rPr>
              <a:t>таркибидан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келиб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чиққан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ҳолда</a:t>
            </a:r>
            <a:r>
              <a:rPr lang="ru-RU" sz="1400" b="0" i="0" dirty="0">
                <a:solidFill>
                  <a:srgbClr val="222222"/>
                </a:solidFill>
                <a:effectLst/>
                <a:latin typeface="Verdana" panose="020B0604030504040204" pitchFamily="34" charset="0"/>
              </a:rPr>
              <a:t> 800–1000 м3/га. ни </a:t>
            </a:r>
            <a:r>
              <a:rPr lang="ru-RU" sz="1400" b="0" i="0" dirty="0" err="1">
                <a:solidFill>
                  <a:srgbClr val="222222"/>
                </a:solidFill>
                <a:effectLst/>
                <a:latin typeface="Verdana" panose="020B0604030504040204" pitchFamily="34" charset="0"/>
              </a:rPr>
              <a:t>ташкил</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этади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Бундан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кўзланган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мақсад</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чигитни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табиий</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намлик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эвазига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ундириб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олишдир</a:t>
            </a:r>
            <a:r>
              <a:rPr lang="ru-RU" sz="1400" b="0" i="0" dirty="0">
                <a:solidFill>
                  <a:srgbClr val="222222"/>
                </a:solidFill>
                <a:effectLst/>
                <a:latin typeface="Verdana" panose="020B0604030504040204" pitchFamily="34" charset="0"/>
              </a:rPr>
              <a:t>.</a:t>
            </a:r>
            <a:endParaRPr lang="ru-RU" sz="1400" dirty="0"/>
          </a:p>
        </p:txBody>
      </p:sp>
      <p:pic>
        <p:nvPicPr>
          <p:cNvPr id="3074" name="Picture 2">
            <a:extLst>
              <a:ext uri="{FF2B5EF4-FFF2-40B4-BE49-F238E27FC236}">
                <a16:creationId xmlns:a16="http://schemas.microsoft.com/office/drawing/2014/main" id="{2959312B-8D2C-400E-92AD-EA66DDAE261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72178" y="2705453"/>
            <a:ext cx="7394222" cy="407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666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2F2EB4-AC78-470F-ABC9-9A35FC7F6646}"/>
              </a:ext>
            </a:extLst>
          </p:cNvPr>
          <p:cNvSpPr>
            <a:spLocks noGrp="1"/>
          </p:cNvSpPr>
          <p:nvPr>
            <p:ph type="title"/>
          </p:nvPr>
        </p:nvSpPr>
        <p:spPr>
          <a:xfrm>
            <a:off x="1986844" y="79021"/>
            <a:ext cx="10035823" cy="2528711"/>
          </a:xfrm>
        </p:spPr>
        <p:txBody>
          <a:bodyPr>
            <a:normAutofit fontScale="90000"/>
          </a:bodyPr>
          <a:lstStyle/>
          <a:p>
            <a:r>
              <a:rPr lang="ru-RU" sz="1400" b="0" i="0" dirty="0" err="1">
                <a:solidFill>
                  <a:srgbClr val="222222"/>
                </a:solidFill>
                <a:effectLst/>
                <a:latin typeface="Verdana" panose="020B0604030504040204" pitchFamily="34" charset="0"/>
              </a:rPr>
              <a:t>Экиш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олдидан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тупроққа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ишлов</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беришда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тупроқнинг</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ҳолатига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қараб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қуйидаги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тадбирлар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амалга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оширилади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шўрланмаган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бегона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ўтлардан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тоза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майдонлар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бир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вақтнинг</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ўзида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бороналанади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ва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текислагич</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агрегатлар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ёки</a:t>
            </a:r>
            <a:r>
              <a:rPr lang="ru-RU" sz="1400" b="0" i="0" dirty="0">
                <a:solidFill>
                  <a:srgbClr val="222222"/>
                </a:solidFill>
                <a:effectLst/>
                <a:latin typeface="Verdana" panose="020B0604030504040204" pitchFamily="34" charset="0"/>
              </a:rPr>
              <a:t> мола </a:t>
            </a:r>
            <a:r>
              <a:rPr lang="ru-RU" sz="1400" b="0" i="0" dirty="0" err="1">
                <a:solidFill>
                  <a:srgbClr val="222222"/>
                </a:solidFill>
                <a:effectLst/>
                <a:latin typeface="Verdana" panose="020B0604030504040204" pitchFamily="34" charset="0"/>
              </a:rPr>
              <a:t>ёрдамида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текисланади</a:t>
            </a:r>
            <a:r>
              <a:rPr lang="ru-RU" sz="1400" b="0" i="0" dirty="0">
                <a:solidFill>
                  <a:srgbClr val="222222"/>
                </a:solidFill>
                <a:effectLst/>
                <a:latin typeface="Verdana" panose="020B0604030504040204" pitchFamily="34" charset="0"/>
              </a:rPr>
              <a:t>.</a:t>
            </a:r>
            <a:br>
              <a:rPr lang="ru-RU" sz="1400" b="0" i="0" dirty="0">
                <a:solidFill>
                  <a:srgbClr val="222222"/>
                </a:solidFill>
                <a:effectLst/>
                <a:latin typeface="Verdana" panose="020B0604030504040204" pitchFamily="34" charset="0"/>
              </a:rPr>
            </a:br>
            <a:r>
              <a:rPr lang="ru-RU" sz="1400" b="1" i="0" dirty="0" err="1">
                <a:solidFill>
                  <a:srgbClr val="222222"/>
                </a:solidFill>
                <a:effectLst/>
                <a:latin typeface="Verdana" panose="020B0604030504040204" pitchFamily="34" charset="0"/>
              </a:rPr>
              <a:t>Бегона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ўтлар</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кучли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босган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майдонларда</a:t>
            </a:r>
            <a:r>
              <a:rPr lang="ru-RU" sz="1400" b="1" i="0" dirty="0">
                <a:solidFill>
                  <a:srgbClr val="222222"/>
                </a:solidFill>
                <a:effectLst/>
                <a:latin typeface="Verdana" panose="020B0604030504040204" pitchFamily="34" charset="0"/>
              </a:rPr>
              <a:t> чизель-</a:t>
            </a:r>
            <a:r>
              <a:rPr lang="ru-RU" sz="1400" b="1" i="0" dirty="0" err="1">
                <a:solidFill>
                  <a:srgbClr val="222222"/>
                </a:solidFill>
                <a:effectLst/>
                <a:latin typeface="Verdana" panose="020B0604030504040204" pitchFamily="34" charset="0"/>
              </a:rPr>
              <a:t>культиваторларга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тиркалган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бороналар</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воситасида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кўп</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йиллик</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бегона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ўтлар</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илдизлари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тозалаб</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чиқарилади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Юзада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қолган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илдизлар</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эса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қўлда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терилиб</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ёқиб</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юборилади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Айрим</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майдонлардаги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нотекисликларни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бартараф</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этиш</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учун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енгил</a:t>
            </a:r>
            <a:r>
              <a:rPr lang="ru-RU" sz="1400" b="1" i="0" dirty="0">
                <a:solidFill>
                  <a:srgbClr val="222222"/>
                </a:solidFill>
                <a:effectLst/>
                <a:latin typeface="Verdana" panose="020B0604030504040204" pitchFamily="34" charset="0"/>
              </a:rPr>
              <a:t> мола </a:t>
            </a:r>
            <a:r>
              <a:rPr lang="ru-RU" sz="1400" b="1" i="0" dirty="0" err="1">
                <a:solidFill>
                  <a:srgbClr val="222222"/>
                </a:solidFill>
                <a:effectLst/>
                <a:latin typeface="Verdana" panose="020B0604030504040204" pitchFamily="34" charset="0"/>
              </a:rPr>
              <a:t>ўтказилади</a:t>
            </a:r>
            <a:r>
              <a:rPr lang="ru-RU" sz="1400" b="1" i="0" dirty="0">
                <a:solidFill>
                  <a:srgbClr val="222222"/>
                </a:solidFill>
                <a:effectLst/>
                <a:latin typeface="Verdana" panose="020B0604030504040204" pitchFamily="34" charset="0"/>
              </a:rPr>
              <a:t>.</a:t>
            </a:r>
            <a:br>
              <a:rPr lang="ru-RU" sz="1400" b="0" i="0" dirty="0">
                <a:solidFill>
                  <a:srgbClr val="222222"/>
                </a:solidFill>
                <a:effectLst/>
                <a:latin typeface="Verdana" panose="020B0604030504040204" pitchFamily="34" charset="0"/>
              </a:rPr>
            </a:br>
            <a:r>
              <a:rPr lang="ru-RU" sz="1400" b="0" i="0" dirty="0" err="1">
                <a:solidFill>
                  <a:srgbClr val="222222"/>
                </a:solidFill>
                <a:effectLst/>
                <a:latin typeface="Verdana" panose="020B0604030504040204" pitchFamily="34" charset="0"/>
              </a:rPr>
              <a:t>Кузда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шудгор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остига</a:t>
            </a:r>
            <a:r>
              <a:rPr lang="ru-RU" sz="1400" b="0" i="0" dirty="0">
                <a:solidFill>
                  <a:srgbClr val="222222"/>
                </a:solidFill>
                <a:effectLst/>
                <a:latin typeface="Verdana" panose="020B0604030504040204" pitchFamily="34" charset="0"/>
              </a:rPr>
              <a:t> минерал </a:t>
            </a:r>
            <a:r>
              <a:rPr lang="ru-RU" sz="1400" b="0" i="0" dirty="0" err="1">
                <a:solidFill>
                  <a:srgbClr val="222222"/>
                </a:solidFill>
                <a:effectLst/>
                <a:latin typeface="Verdana" panose="020B0604030504040204" pitchFamily="34" charset="0"/>
              </a:rPr>
              <a:t>ўғитлар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солинмаган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бўлса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шунингдек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шўр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ювилган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майдонларда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экиш</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олдидан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фосфорли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ўғитлар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йиллик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меъёрининг</a:t>
            </a:r>
            <a:r>
              <a:rPr lang="ru-RU" sz="1400" b="0" i="0" dirty="0">
                <a:solidFill>
                  <a:srgbClr val="222222"/>
                </a:solidFill>
                <a:effectLst/>
                <a:latin typeface="Verdana" panose="020B0604030504040204" pitchFamily="34" charset="0"/>
              </a:rPr>
              <a:t> 60–70 </a:t>
            </a:r>
            <a:r>
              <a:rPr lang="ru-RU" sz="1400" b="0" i="0" dirty="0" err="1">
                <a:solidFill>
                  <a:srgbClr val="222222"/>
                </a:solidFill>
                <a:effectLst/>
                <a:latin typeface="Verdana" panose="020B0604030504040204" pitchFamily="34" charset="0"/>
              </a:rPr>
              <a:t>фоизи</a:t>
            </a:r>
            <a:r>
              <a:rPr lang="ru-RU" sz="1400" b="0" i="0" dirty="0">
                <a:solidFill>
                  <a:srgbClr val="222222"/>
                </a:solidFill>
                <a:effectLst/>
                <a:latin typeface="Verdana" panose="020B0604030504040204" pitchFamily="34" charset="0"/>
              </a:rPr>
              <a:t> (физик </a:t>
            </a:r>
            <a:r>
              <a:rPr lang="ru-RU" sz="1400" b="0" i="0" dirty="0" err="1">
                <a:solidFill>
                  <a:srgbClr val="222222"/>
                </a:solidFill>
                <a:effectLst/>
                <a:latin typeface="Verdana" panose="020B0604030504040204" pitchFamily="34" charset="0"/>
              </a:rPr>
              <a:t>ҳолда</a:t>
            </a:r>
            <a:r>
              <a:rPr lang="ru-RU" sz="1400" b="0" i="0" dirty="0">
                <a:solidFill>
                  <a:srgbClr val="222222"/>
                </a:solidFill>
                <a:effectLst/>
                <a:latin typeface="Verdana" panose="020B0604030504040204" pitchFamily="34" charset="0"/>
              </a:rPr>
              <a:t> 200 кг/га Аммофос </a:t>
            </a:r>
            <a:r>
              <a:rPr lang="ru-RU" sz="1400" b="0" i="0" dirty="0" err="1">
                <a:solidFill>
                  <a:srgbClr val="222222"/>
                </a:solidFill>
                <a:effectLst/>
                <a:latin typeface="Verdana" panose="020B0604030504040204" pitchFamily="34" charset="0"/>
              </a:rPr>
              <a:t>ёки</a:t>
            </a:r>
            <a:r>
              <a:rPr lang="ru-RU" sz="1400" b="0" i="0" dirty="0">
                <a:solidFill>
                  <a:srgbClr val="222222"/>
                </a:solidFill>
                <a:effectLst/>
                <a:latin typeface="Verdana" panose="020B0604030504040204" pitchFamily="34" charset="0"/>
              </a:rPr>
              <a:t> 385 кг/га </a:t>
            </a:r>
            <a:r>
              <a:rPr lang="ru-RU" sz="1400" b="0" i="0" dirty="0" err="1">
                <a:solidFill>
                  <a:srgbClr val="222222"/>
                </a:solidFill>
                <a:effectLst/>
                <a:latin typeface="Verdana" panose="020B0604030504040204" pitchFamily="34" charset="0"/>
              </a:rPr>
              <a:t>Супрефос</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ёки</a:t>
            </a:r>
            <a:r>
              <a:rPr lang="ru-RU" sz="1400" b="0" i="0" dirty="0">
                <a:solidFill>
                  <a:srgbClr val="222222"/>
                </a:solidFill>
                <a:effectLst/>
                <a:latin typeface="Verdana" panose="020B0604030504040204" pitchFamily="34" charset="0"/>
              </a:rPr>
              <a:t> 600 кг/га Нитрофос) </a:t>
            </a:r>
            <a:r>
              <a:rPr lang="ru-RU" sz="1400" b="0" i="0" dirty="0" err="1">
                <a:solidFill>
                  <a:srgbClr val="222222"/>
                </a:solidFill>
                <a:effectLst/>
                <a:latin typeface="Verdana" panose="020B0604030504040204" pitchFamily="34" charset="0"/>
              </a:rPr>
              <a:t>ҳамда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калийли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ўғитлар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йиллик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меъёрининг</a:t>
            </a:r>
            <a:r>
              <a:rPr lang="ru-RU" sz="1400" b="0" i="0" dirty="0">
                <a:solidFill>
                  <a:srgbClr val="222222"/>
                </a:solidFill>
                <a:effectLst/>
                <a:latin typeface="Verdana" panose="020B0604030504040204" pitchFamily="34" charset="0"/>
              </a:rPr>
              <a:t> 50 </a:t>
            </a:r>
            <a:r>
              <a:rPr lang="ru-RU" sz="1400" b="0" i="0" dirty="0" err="1">
                <a:solidFill>
                  <a:srgbClr val="222222"/>
                </a:solidFill>
                <a:effectLst/>
                <a:latin typeface="Verdana" panose="020B0604030504040204" pitchFamily="34" charset="0"/>
              </a:rPr>
              <a:t>фоизи</a:t>
            </a:r>
            <a:r>
              <a:rPr lang="ru-RU" sz="1400" b="0" i="0" dirty="0">
                <a:solidFill>
                  <a:srgbClr val="222222"/>
                </a:solidFill>
                <a:effectLst/>
                <a:latin typeface="Verdana" panose="020B0604030504040204" pitchFamily="34" charset="0"/>
              </a:rPr>
              <a:t> (калий </a:t>
            </a:r>
            <a:r>
              <a:rPr lang="ru-RU" sz="1400" b="0" i="0" dirty="0" err="1">
                <a:solidFill>
                  <a:srgbClr val="222222"/>
                </a:solidFill>
                <a:effectLst/>
                <a:latin typeface="Verdana" panose="020B0604030504040204" pitchFamily="34" charset="0"/>
              </a:rPr>
              <a:t>хлориди</a:t>
            </a:r>
            <a:r>
              <a:rPr lang="ru-RU" sz="1400" b="0" i="0" dirty="0">
                <a:solidFill>
                  <a:srgbClr val="222222"/>
                </a:solidFill>
                <a:effectLst/>
                <a:latin typeface="Verdana" panose="020B0604030504040204" pitchFamily="34" charset="0"/>
              </a:rPr>
              <a:t> 80 кг/га) </a:t>
            </a:r>
            <a:r>
              <a:rPr lang="ru-RU" sz="1400" b="0" i="0" dirty="0" err="1">
                <a:solidFill>
                  <a:srgbClr val="222222"/>
                </a:solidFill>
                <a:effectLst/>
                <a:latin typeface="Verdana" panose="020B0604030504040204" pitchFamily="34" charset="0"/>
              </a:rPr>
              <a:t>солинади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Белгиланган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ўғитлар</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ўз</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муддати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ва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меъёрида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қўлланилмаса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тупроқ</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унумдорлиги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ва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ҳосилдорлик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йил</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сайин</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пасая</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боради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Қолаверса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ҳосилнинг</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қарийб</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ярми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ўғит</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ҳисобига</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шакл­ланишини</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унутмаслик</a:t>
            </a:r>
            <a:r>
              <a:rPr lang="ru-RU" sz="1400" b="0" i="0" dirty="0">
                <a:solidFill>
                  <a:srgbClr val="222222"/>
                </a:solidFill>
                <a:effectLst/>
                <a:latin typeface="Verdana" panose="020B0604030504040204" pitchFamily="34" charset="0"/>
              </a:rPr>
              <a:t> </a:t>
            </a:r>
            <a:r>
              <a:rPr lang="ru-RU" sz="1400" b="0" i="0" dirty="0" err="1">
                <a:solidFill>
                  <a:srgbClr val="222222"/>
                </a:solidFill>
                <a:effectLst/>
                <a:latin typeface="Verdana" panose="020B0604030504040204" pitchFamily="34" charset="0"/>
              </a:rPr>
              <a:t>жоиз</a:t>
            </a:r>
            <a:r>
              <a:rPr lang="ru-RU" sz="1400" b="0" i="0" dirty="0">
                <a:solidFill>
                  <a:srgbClr val="222222"/>
                </a:solidFill>
                <a:effectLst/>
                <a:latin typeface="Verdana" panose="020B0604030504040204" pitchFamily="34" charset="0"/>
              </a:rPr>
              <a:t>.</a:t>
            </a:r>
            <a:endParaRPr lang="ru-RU" sz="1400" dirty="0"/>
          </a:p>
        </p:txBody>
      </p:sp>
      <p:pic>
        <p:nvPicPr>
          <p:cNvPr id="4098" name="Picture 2">
            <a:extLst>
              <a:ext uri="{FF2B5EF4-FFF2-40B4-BE49-F238E27FC236}">
                <a16:creationId xmlns:a16="http://schemas.microsoft.com/office/drawing/2014/main" id="{5CFBF692-FB2F-4399-BC13-368921FF765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7067" y="2607732"/>
            <a:ext cx="7653866" cy="4070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453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8A5664-0164-4536-8339-57C5EB291A32}"/>
              </a:ext>
            </a:extLst>
          </p:cNvPr>
          <p:cNvSpPr>
            <a:spLocks noGrp="1"/>
          </p:cNvSpPr>
          <p:nvPr>
            <p:ph type="title"/>
          </p:nvPr>
        </p:nvSpPr>
        <p:spPr/>
        <p:txBody>
          <a:bodyPr>
            <a:noAutofit/>
          </a:bodyPr>
          <a:lstStyle/>
          <a:p>
            <a:r>
              <a:rPr lang="ru-RU" sz="1400" b="1" i="0" dirty="0" err="1">
                <a:solidFill>
                  <a:srgbClr val="222222"/>
                </a:solidFill>
                <a:effectLst/>
                <a:latin typeface="Verdana" panose="020B0604030504040204" pitchFamily="34" charset="0"/>
              </a:rPr>
              <a:t>Тупроқ</a:t>
            </a:r>
            <a:r>
              <a:rPr lang="ru-RU" sz="1400" b="1" i="0" dirty="0">
                <a:solidFill>
                  <a:srgbClr val="222222"/>
                </a:solidFill>
                <a:effectLst/>
                <a:latin typeface="Verdana" panose="020B0604030504040204" pitchFamily="34" charset="0"/>
              </a:rPr>
              <a:t> оби-</a:t>
            </a:r>
            <a:r>
              <a:rPr lang="ru-RU" sz="1400" b="1" i="0" dirty="0" err="1">
                <a:solidFill>
                  <a:srgbClr val="222222"/>
                </a:solidFill>
                <a:effectLst/>
                <a:latin typeface="Verdana" panose="020B0604030504040204" pitchFamily="34" charset="0"/>
              </a:rPr>
              <a:t>тобига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келишига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қараб</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далалар</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асосан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эрта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баҳорда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бороналанади</a:t>
            </a:r>
            <a:r>
              <a:rPr lang="ru-RU" sz="1400" b="1" i="0" dirty="0">
                <a:solidFill>
                  <a:srgbClr val="222222"/>
                </a:solidFill>
                <a:effectLst/>
                <a:latin typeface="Verdana" panose="020B0604030504040204" pitchFamily="34" charset="0"/>
              </a:rPr>
              <a:t>. Бунда </a:t>
            </a:r>
            <a:r>
              <a:rPr lang="ru-RU" sz="1400" b="1" i="0" dirty="0" err="1">
                <a:solidFill>
                  <a:srgbClr val="222222"/>
                </a:solidFill>
                <a:effectLst/>
                <a:latin typeface="Verdana" panose="020B0604030504040204" pitchFamily="34" charset="0"/>
              </a:rPr>
              <a:t>икки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қатор</a:t>
            </a:r>
            <a:r>
              <a:rPr lang="ru-RU" sz="1400" b="1" i="0" dirty="0">
                <a:solidFill>
                  <a:srgbClr val="222222"/>
                </a:solidFill>
                <a:effectLst/>
                <a:latin typeface="Verdana" panose="020B0604030504040204" pitchFamily="34" charset="0"/>
              </a:rPr>
              <a:t> борона </a:t>
            </a:r>
            <a:r>
              <a:rPr lang="ru-RU" sz="1400" b="1" i="0" dirty="0" err="1">
                <a:solidFill>
                  <a:srgbClr val="222222"/>
                </a:solidFill>
                <a:effectLst/>
                <a:latin typeface="Verdana" panose="020B0604030504040204" pitchFamily="34" charset="0"/>
              </a:rPr>
              <a:t>тиркалган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занжирли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тракторлардан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фойдаланилади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Эрта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баҳорги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бороналаш</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муддати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тупроқнинг</a:t>
            </a:r>
            <a:r>
              <a:rPr lang="ru-RU" sz="1400" b="1" i="0" dirty="0">
                <a:solidFill>
                  <a:srgbClr val="222222"/>
                </a:solidFill>
                <a:effectLst/>
                <a:latin typeface="Verdana" panose="020B0604030504040204" pitchFamily="34" charset="0"/>
              </a:rPr>
              <a:t> механик </a:t>
            </a:r>
            <a:r>
              <a:rPr lang="ru-RU" sz="1400" b="1" i="0" dirty="0" err="1">
                <a:solidFill>
                  <a:srgbClr val="222222"/>
                </a:solidFill>
                <a:effectLst/>
                <a:latin typeface="Verdana" panose="020B0604030504040204" pitchFamily="34" charset="0"/>
              </a:rPr>
              <a:t>таркиби</a:t>
            </a:r>
            <a:r>
              <a:rPr lang="ru-RU" sz="1400" b="1" i="0" dirty="0">
                <a:solidFill>
                  <a:srgbClr val="222222"/>
                </a:solidFill>
                <a:effectLst/>
                <a:latin typeface="Verdana" panose="020B0604030504040204" pitchFamily="34" charset="0"/>
              </a:rPr>
              <a:t>, об-</a:t>
            </a:r>
            <a:r>
              <a:rPr lang="ru-RU" sz="1400" b="1" i="0" dirty="0" err="1">
                <a:solidFill>
                  <a:srgbClr val="222222"/>
                </a:solidFill>
                <a:effectLst/>
                <a:latin typeface="Verdana" panose="020B0604030504040204" pitchFamily="34" charset="0"/>
              </a:rPr>
              <a:t>ҳаво</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шароити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ва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тупроқнинг</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етилишига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қараб</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белгиланади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Ёғингарчилик</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кам</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бўладиган</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ҳудудларда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бороналаш</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февралнинг</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иккинчи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ярми-мартнинг</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бошларида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бошқа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ҳудудларда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мартнинг</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иккинчи</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ярмида</a:t>
            </a:r>
            <a:r>
              <a:rPr lang="ru-RU" sz="1400" b="1" i="0" dirty="0">
                <a:solidFill>
                  <a:srgbClr val="222222"/>
                </a:solidFill>
                <a:effectLst/>
                <a:latin typeface="Verdana" panose="020B0604030504040204" pitchFamily="34" charset="0"/>
              </a:rPr>
              <a:t> </a:t>
            </a:r>
            <a:r>
              <a:rPr lang="ru-RU" sz="1400" b="1" i="0" dirty="0" err="1">
                <a:solidFill>
                  <a:srgbClr val="222222"/>
                </a:solidFill>
                <a:effectLst/>
                <a:latin typeface="Verdana" panose="020B0604030504040204" pitchFamily="34" charset="0"/>
              </a:rPr>
              <a:t>ўтказилади</a:t>
            </a:r>
            <a:r>
              <a:rPr lang="ru-RU" sz="1400" b="1" i="0" dirty="0">
                <a:solidFill>
                  <a:srgbClr val="222222"/>
                </a:solidFill>
                <a:effectLst/>
                <a:latin typeface="Verdana" panose="020B0604030504040204" pitchFamily="34" charset="0"/>
              </a:rPr>
              <a:t>.</a:t>
            </a:r>
            <a:endParaRPr lang="ru-RU" sz="1400" dirty="0"/>
          </a:p>
        </p:txBody>
      </p:sp>
      <p:pic>
        <p:nvPicPr>
          <p:cNvPr id="6146" name="Picture 2">
            <a:extLst>
              <a:ext uri="{FF2B5EF4-FFF2-40B4-BE49-F238E27FC236}">
                <a16:creationId xmlns:a16="http://schemas.microsoft.com/office/drawing/2014/main" id="{8B567402-2768-4728-87A2-8DDB5C12E10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33421" y="2133599"/>
            <a:ext cx="6762045" cy="3996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5504730"/>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TotalTime>
  <Words>591</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Century Gothic</vt:lpstr>
      <vt:lpstr>Verdana</vt:lpstr>
      <vt:lpstr>Wingdings 3</vt:lpstr>
      <vt:lpstr>Легкий дым</vt:lpstr>
      <vt:lpstr>Презентация PowerPoint</vt:lpstr>
      <vt:lpstr>Республикамиз минтақаларининг турли тупроқ-иқлим шароитларида қишлоқ хўжалиги экинларини сунъий равишда суғормасдан туриб кўзланган ҳосилни олиб бўлмайди. Чунки, мамлакатимизда табиий ёғингарчилик миқдори жуда кам (текис чўл-саҳро минтақаларида 90–120 мм атрофида холос, фақатгина тоғ ва тоғолди минтақаларида унинг йиллик миқдори 360 мм. гача етади) бўлиб, у ҳам мавсумий характерга эга бўлганлиги учун тупроқда тўпланган табиий намлик қишлоқ хўжалиги экинлари уруғини ундириб олиш Бундан ташқари республикамизда сув манбалари жуда чегараланганлигини ҳам инобатга олсак, тупроқда нам тўплаш, сақлаш ва уруғни (айниқса чигитни) ернинг табиий намига ундириб олиш, ғўза парваришидаги барча агротехника тадбирларни сув ресурс­ларидан тежамкорлик билан оқилона фойдаланишга қаратиш муҳим аҳамият касб этади.</vt:lpstr>
      <vt:lpstr>Презентация PowerPoint</vt:lpstr>
      <vt:lpstr>Мазкур комплекс тадбирларни илмий асосланган тавсияларга биноан ўз муддатида ва сифатли амалга ошириш кўзланган ҳосилни етиштириш гаровидир. Бунда асосий муаммо тупроқнинг 8–10 см юза қатламидаги намни сақлаб қолиш учун ўтказиладиган бороналашни мақбул муддатда ўтказишдан иборат. Агар бу тадбир барвақт ўтказилса тупроқнинг зичлашишига олиб келади, аксинча, кечикиб ўтказилганда эса тупроқ юзасида нам етишмаслигидан тўлиқ ниҳол олишнинг имкони бўлмайди, кўчат сийрак бўлиб қолади. Кўп йиллик тажрибаларга қараганда, шамол эрозияси кучли ҳудудлар, яъни Қўқон гуруҳи туманларининг енгил тупроқларида ер асосан эрта баҳорда шудгор қилинади. Сўнгра майдонларда намликни йўқотмаслик ва сақлаб қолиш мақсадида пешма-пеш борона қилинади. Шўр ювиш ишлари бир маротаба ўтказиладиган ҳудудларда экиш олдидан суғоришни ташкил этиш керак. Бунда суғориш меъёри тупроқ механик таркибидан келиб чиққан ҳолда 800–1000 м3/га. ни ташкил этади. Бундан кўзланган мақсад чигитни табиий намлик эвазига ундириб олишдир.</vt:lpstr>
      <vt:lpstr>Экиш олдидан тупроққа ишлов беришда тупроқнинг ҳолатига қараб қуйидаги тадбирлар амалга оширилади: шўрланмаган, бегона ўтлардан тоза майдонлар бир вақтнинг ўзида бороналанади ва текислагич агрегатлар ёки мола ёрдамида текисланади. Бегона ўтлар кучли босган майдонларда чизель-культиваторларга тиркалган бороналар воситасида кўп йиллик бегона ўтлар илдизлари тозалаб чиқарилади. Юзада қолган илдизлар эса қўлда терилиб, ёқиб юборилади. Айрим майдонлардаги нотекисликларни бартараф этиш учун енгил мола ўтказилади. Кузда шудгор остига минерал ўғитлар солинмаган бўлса, шунингдек, шўр ювилган майдонларда экиш олдидан фосфорли ўғитлар йиллик меъёрининг 60–70 фоизи (физик ҳолда 200 кг/га Аммофос ёки 385 кг/га Супрефос ёки 600 кг/га Нитрофос) ҳамда калийли ўғитлар йиллик меъёрининг 50 фоизи (калий хлориди 80 кг/га) солинади. Белгиланган ўғитлар ўз муддати ва меъёрида қўлланилмаса, тупроқ унумдорлиги ва ҳосилдорлик йил сайин пасая боради. Қолаверса, ҳосилнинг қарийб ярми ўғит ҳисобига шакл­ланишини унутмаслик жоиз.</vt:lpstr>
      <vt:lpstr>Тупроқ оби-тобига келишига қараб далалар асосан эрта баҳорда бороналанади. Бунда икки қатор борона тиркалган занжирли тракторлардан фойдаланилади. Эрта баҳорги бороналаш муддати тупроқнинг механик таркиби, об-ҳаво шароити ва тупроқнинг етилишига қараб белгиланади. Ёғингарчилик кам бўладиган ҳудудларда бороналаш февралнинг иккинчи ярми-мартнинг бошларида, бошқа ҳудудларда мартнинг иккинчи ярмида ўтказилади.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cp:revision>
  <dcterms:created xsi:type="dcterms:W3CDTF">2021-12-26T18:24:41Z</dcterms:created>
  <dcterms:modified xsi:type="dcterms:W3CDTF">2021-12-26T19:10:34Z</dcterms:modified>
</cp:coreProperties>
</file>