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1" d="100"/>
          <a:sy n="91" d="100"/>
        </p:scale>
        <p:origin x="1314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3F15-46B4-400B-956B-C2AF76F24553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A1C5-B9D5-4BE8-8CAB-3583FC002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3270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3F15-46B4-400B-956B-C2AF76F24553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A1C5-B9D5-4BE8-8CAB-3583FC002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356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3F15-46B4-400B-956B-C2AF76F24553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A1C5-B9D5-4BE8-8CAB-3583FC002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0118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3F15-46B4-400B-956B-C2AF76F24553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A1C5-B9D5-4BE8-8CAB-3583FC002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127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3F15-46B4-400B-956B-C2AF76F24553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A1C5-B9D5-4BE8-8CAB-3583FC002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5470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3F15-46B4-400B-956B-C2AF76F24553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A1C5-B9D5-4BE8-8CAB-3583FC002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2452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3F15-46B4-400B-956B-C2AF76F24553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A1C5-B9D5-4BE8-8CAB-3583FC002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7406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3F15-46B4-400B-956B-C2AF76F24553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A1C5-B9D5-4BE8-8CAB-3583FC002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01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3F15-46B4-400B-956B-C2AF76F24553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A1C5-B9D5-4BE8-8CAB-3583FC002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9754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3F15-46B4-400B-956B-C2AF76F24553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A1C5-B9D5-4BE8-8CAB-3583FC002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5375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3F15-46B4-400B-956B-C2AF76F24553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A1C5-B9D5-4BE8-8CAB-3583FC002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261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2A3F15-46B4-400B-956B-C2AF76F24553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3A1C5-B9D5-4BE8-8CAB-3583FC002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5751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Mavzu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№ 2:  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Suyuqlikning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turlari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uning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asosiy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fizik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xossalar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Reja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1.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Suyuqlik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tushunchasi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Suyuqliklarga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ta'sir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qiluv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hlar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Suyuqliklarning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fizik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xossalari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Suyuqliklarning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siqilishi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983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04192" y="646025"/>
            <a:ext cx="10941269" cy="5453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340">
              <a:lnSpc>
                <a:spcPct val="107000"/>
              </a:lnSpc>
              <a:spcBef>
                <a:spcPts val="360"/>
              </a:spcBef>
              <a:spcAft>
                <a:spcPts val="0"/>
              </a:spcAft>
              <a:tabLst>
                <a:tab pos="2237105" algn="l"/>
              </a:tabLs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Juda</a:t>
            </a:r>
            <a:r>
              <a:rPr lang="en-US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hik</a:t>
            </a:r>
            <a:r>
              <a:rPr lang="en-US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miqdordagi</a:t>
            </a:r>
            <a:r>
              <a:rPr lang="en-US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hlar</a:t>
            </a:r>
            <a:r>
              <a:rPr lang="en-US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ta'sirida</a:t>
            </a:r>
            <a:r>
              <a:rPr lang="en-US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o`z</a:t>
            </a:r>
            <a:r>
              <a:rPr lang="en-US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shaklini</a:t>
            </a:r>
            <a:r>
              <a:rPr lang="en-US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o`zgartiruv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</a:t>
            </a:r>
            <a:r>
              <a:rPr lang="en-US" sz="2000" spc="3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fizik</a:t>
            </a:r>
            <a:r>
              <a:rPr lang="en-US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jismlar</a:t>
            </a:r>
            <a:r>
              <a:rPr lang="en-US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suyuqliklar</a:t>
            </a:r>
            <a:r>
              <a:rPr lang="en-US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deb</a:t>
            </a:r>
            <a:r>
              <a:rPr lang="en-US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ataladi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Ular</a:t>
            </a:r>
            <a:r>
              <a:rPr lang="en-US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qattiq</a:t>
            </a:r>
            <a:r>
              <a:rPr lang="en-US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jismlardan</a:t>
            </a:r>
            <a:r>
              <a:rPr lang="en-US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o`z</a:t>
            </a:r>
            <a:r>
              <a:rPr lang="en-US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zarra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halarining</a:t>
            </a:r>
            <a:r>
              <a:rPr lang="en-US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juda</a:t>
            </a:r>
            <a:r>
              <a:rPr lang="en-US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hanligi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ajralib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oquv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hanlik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xususiyatiga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Shuning</a:t>
            </a:r>
            <a:r>
              <a:rPr lang="en-US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hun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ular</a:t>
            </a:r>
            <a:r>
              <a:rPr lang="en-US" sz="2000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qaysi</a:t>
            </a:r>
            <a:r>
              <a:rPr lang="en-US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idishga</a:t>
            </a:r>
            <a:r>
              <a:rPr lang="en-US" sz="2000" spc="-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quyilsa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US" sz="2000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o`shaning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shaklini</a:t>
            </a:r>
            <a:r>
              <a:rPr lang="en-US" sz="2000" spc="-1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 marR="286385" algn="just">
              <a:spcAft>
                <a:spcPts val="0"/>
              </a:spcAft>
            </a:pP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Gidravlikada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suyuqliklar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ikki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gruppaga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tom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hilanuvchi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kapelnie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000" spc="-3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suyuqliklarga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gazsimon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suyuqliklarga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ajraladi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Suyuqlik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deganda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tom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hilanuv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suyuqlikni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tuchunishga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odatlanilgan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bo`lib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ular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suv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spirt,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neft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simob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turli</a:t>
            </a:r>
            <a:r>
              <a:rPr lang="en-US" sz="2000" spc="3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moylar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000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tabiatda</a:t>
            </a:r>
            <a:r>
              <a:rPr lang="en-US" sz="2000" spc="-2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hamda</a:t>
            </a:r>
            <a:r>
              <a:rPr lang="en-US" sz="2000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texnikada</a:t>
            </a:r>
            <a:r>
              <a:rPr lang="en-US" sz="2000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hrab</a:t>
            </a:r>
            <a:r>
              <a:rPr lang="en-US" sz="2000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turuv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</a:t>
            </a:r>
            <a:r>
              <a:rPr lang="en-US" sz="2000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boshqa</a:t>
            </a:r>
            <a:r>
              <a:rPr lang="en-US" sz="2000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</a:t>
            </a:r>
            <a:r>
              <a:rPr lang="en-US" sz="2000" spc="-2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xil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suyuqliklardir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340" algn="just"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Tom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hilanuv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</a:t>
            </a:r>
            <a:r>
              <a:rPr lang="en-US" sz="2000" spc="-4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suyuqliklar</a:t>
            </a:r>
            <a:r>
              <a:rPr lang="en-US" sz="2000" spc="-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sz="2000" spc="-2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qan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</a:t>
            </a:r>
            <a:r>
              <a:rPr lang="en-US" sz="2000" spc="-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xususiyatlarga</a:t>
            </a:r>
            <a:r>
              <a:rPr lang="en-US" sz="2000" spc="-2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ega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SzPts val="1400"/>
              <a:buFont typeface="Times New Roman" panose="02020603050405020304" pitchFamily="18" charset="0"/>
              <a:buAutoNum type="arabicParenR"/>
              <a:tabLst>
                <a:tab pos="995045" algn="l"/>
              </a:tabLst>
            </a:pP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hajmi</a:t>
            </a:r>
            <a:r>
              <a:rPr lang="en-US" sz="20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bosim</a:t>
            </a:r>
            <a:r>
              <a:rPr lang="en-US" sz="2000" spc="-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ta'sirida</a:t>
            </a:r>
            <a:r>
              <a:rPr lang="en-US" sz="20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juda</a:t>
            </a:r>
            <a:r>
              <a:rPr lang="en-US" sz="20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kam</a:t>
            </a:r>
            <a:r>
              <a:rPr lang="en-US" sz="2000" spc="-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o`zgaradi</a:t>
            </a:r>
            <a:r>
              <a:rPr lang="en-US" sz="20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000" spc="-2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siqilishga</a:t>
            </a:r>
            <a:r>
              <a:rPr lang="en-US" sz="20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qarshiligi</a:t>
            </a:r>
            <a:r>
              <a:rPr lang="en-US" sz="2000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juda</a:t>
            </a:r>
            <a:r>
              <a:rPr lang="en-US" sz="2000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katta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SzPts val="1400"/>
              <a:buFont typeface="Times New Roman" panose="02020603050405020304" pitchFamily="18" charset="0"/>
              <a:buAutoNum type="arabicParenR"/>
              <a:tabLst>
                <a:tab pos="995045" algn="l"/>
              </a:tabLst>
            </a:pP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harorat</a:t>
            </a:r>
            <a:r>
              <a:rPr lang="en-US" sz="2000" spc="-3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o`zgarishi</a:t>
            </a:r>
            <a:r>
              <a:rPr lang="en-US" sz="2000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2000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hajmi</a:t>
            </a:r>
            <a:r>
              <a:rPr lang="en-US" sz="2000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oz</a:t>
            </a:r>
            <a:r>
              <a:rPr lang="en-US" sz="2000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miqdorda</a:t>
            </a:r>
            <a:r>
              <a:rPr lang="en-US" sz="2000" spc="-2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o`zgaradi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0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5"/>
              </a:spcBef>
              <a:spcAft>
                <a:spcPts val="0"/>
              </a:spcAft>
              <a:buSzPts val="1400"/>
              <a:buFont typeface="Times New Roman" panose="02020603050405020304" pitchFamily="18" charset="0"/>
              <a:buAutoNum type="arabicParenR"/>
              <a:tabLst>
                <a:tab pos="994410" algn="l"/>
              </a:tabLs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ho`zuv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</a:t>
            </a:r>
            <a:r>
              <a:rPr lang="en-US" sz="2000" spc="-4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kuchlarga</a:t>
            </a:r>
            <a:r>
              <a:rPr lang="en-US" sz="2000" spc="-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deyarli</a:t>
            </a:r>
            <a:r>
              <a:rPr lang="en-US" sz="2000" spc="-2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qarshilik</a:t>
            </a:r>
            <a:r>
              <a:rPr lang="en-US" sz="2000" spc="-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ko`rsatmaydi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293370" lvl="0" indent="-342900" algn="just">
              <a:spcAft>
                <a:spcPts val="0"/>
              </a:spcAft>
              <a:buSzPts val="1400"/>
              <a:buFont typeface="Times New Roman" panose="02020603050405020304" pitchFamily="18" charset="0"/>
              <a:buAutoNum type="arabicParenR"/>
              <a:tabLst>
                <a:tab pos="1035685" algn="l"/>
              </a:tabLst>
            </a:pP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sirtida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molekulalararo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o`zaro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qovushoqlik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kuchi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yuzaga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keladi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sirt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taranglik</a:t>
            </a:r>
            <a:r>
              <a:rPr lang="en-US" sz="2000" spc="-2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hini</a:t>
            </a:r>
            <a:r>
              <a:rPr lang="en-US" sz="2000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vujudga</a:t>
            </a:r>
            <a:r>
              <a:rPr lang="en-US" sz="2000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keltiradi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340">
              <a:lnSpc>
                <a:spcPct val="107000"/>
              </a:lnSpc>
              <a:spcAft>
                <a:spcPts val="0"/>
              </a:spcAft>
            </a:pP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Gazlar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tom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hilanuv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suyuqliklardagiga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nisbatan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ham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tezroq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harakatlanuv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</a:t>
            </a:r>
            <a:r>
              <a:rPr lang="en-US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zarra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halardan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tashkil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topgan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bo`lib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bosim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temperatura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ta'sirida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o`z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hajmini</a:t>
            </a:r>
            <a:r>
              <a:rPr lang="en-US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tez</a:t>
            </a:r>
            <a:r>
              <a:rPr lang="en-US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o`zgartiradi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Ularda</a:t>
            </a:r>
            <a:r>
              <a:rPr lang="en-US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ho`zuv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</a:t>
            </a:r>
            <a:r>
              <a:rPr lang="en-US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kuchga</a:t>
            </a:r>
            <a:r>
              <a:rPr lang="en-US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qarshilik</a:t>
            </a:r>
            <a:r>
              <a:rPr lang="en-US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qovushoqlik</a:t>
            </a:r>
            <a:r>
              <a:rPr lang="en-US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kuchi</a:t>
            </a:r>
            <a:r>
              <a:rPr lang="en-US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tomchilanuvchi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suyuqliklarga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nisbatan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juda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ham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kam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797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03586" y="832605"/>
            <a:ext cx="10184524" cy="48033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340">
              <a:lnSpc>
                <a:spcPct val="107000"/>
              </a:lnSpc>
              <a:spcAft>
                <a:spcPts val="0"/>
              </a:spcAft>
              <a:tabLst>
                <a:tab pos="2388235" algn="l"/>
              </a:tabLst>
            </a:pPr>
            <a:r>
              <a:rPr lang="ru-RU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Suyuqliklarga</a:t>
            </a:r>
            <a:r>
              <a:rPr lang="ru-RU" sz="2000" b="1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ta'sir</a:t>
            </a:r>
            <a:r>
              <a:rPr lang="ru-RU" sz="2000" b="1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qiluvсhi</a:t>
            </a:r>
            <a:r>
              <a:rPr lang="ru-RU" sz="2000" b="1" spc="-1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kuсhlar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Suyuqliklarga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ta'sir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qiluvсhi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kuсhlar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qo`yilish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usuliga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qarab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ichki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tashqi</a:t>
            </a:r>
            <a:r>
              <a:rPr lang="ru-RU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kuсhlarga</a:t>
            </a:r>
            <a:r>
              <a:rPr lang="ru-RU" sz="2000" spc="-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ajraladi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 marR="288925" algn="just">
              <a:spcBef>
                <a:spcPts val="10"/>
              </a:spcBef>
              <a:spcAft>
                <a:spcPts val="0"/>
              </a:spcAft>
            </a:pPr>
            <a:r>
              <a:rPr lang="ru-RU" sz="20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ichki</a:t>
            </a:r>
            <a:r>
              <a:rPr lang="ru-RU" sz="2000" i="1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kuchlar</a:t>
            </a:r>
            <a:r>
              <a:rPr lang="ru-RU" sz="2000" i="1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suyuqlik</a:t>
            </a:r>
            <a:r>
              <a:rPr lang="ru-RU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zarraсhalarining</a:t>
            </a:r>
            <a:r>
              <a:rPr lang="ru-RU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o`zaro</a:t>
            </a:r>
            <a:r>
              <a:rPr lang="ru-RU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ta'siri</a:t>
            </a:r>
            <a:r>
              <a:rPr lang="ru-RU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natijasida</a:t>
            </a:r>
            <a:r>
              <a:rPr lang="ru-RU" sz="2000" spc="3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vujudga</a:t>
            </a:r>
            <a:r>
              <a:rPr lang="ru-RU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keladi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340" marR="288290" algn="just">
              <a:spcAft>
                <a:spcPts val="0"/>
              </a:spcAft>
            </a:pPr>
            <a:r>
              <a:rPr lang="ru-RU" sz="20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tashqi</a:t>
            </a: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kuchlar</a:t>
            </a: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suyuqlikka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boshqa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jismlarning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ta'sirini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ifodalaydi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masalan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suyuqlik</a:t>
            </a:r>
            <a:r>
              <a:rPr lang="ru-RU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solingan</a:t>
            </a:r>
            <a:r>
              <a:rPr lang="ru-RU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idish</a:t>
            </a:r>
            <a:r>
              <a:rPr lang="ru-RU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devorlarining</a:t>
            </a:r>
            <a:r>
              <a:rPr lang="ru-RU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ta'siri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oсhiq</a:t>
            </a:r>
            <a:r>
              <a:rPr lang="ru-RU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yuzaga</a:t>
            </a:r>
            <a:r>
              <a:rPr lang="ru-RU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ta'sir</a:t>
            </a:r>
            <a:r>
              <a:rPr lang="ru-RU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qilayotgan</a:t>
            </a:r>
            <a:r>
              <a:rPr lang="ru-RU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havo</a:t>
            </a:r>
            <a:r>
              <a:rPr lang="ru-RU" sz="2000" spc="-3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bosimi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h.k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.).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340" marR="285750" algn="just">
              <a:spcBef>
                <a:spcPts val="360"/>
              </a:spcBef>
              <a:spcAft>
                <a:spcPts val="0"/>
              </a:spcAft>
            </a:pP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Iсhki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kuсhlar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siljituvсhi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kuсhlarga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qarshilik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sifatida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namoyon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bo`ladi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ichki</a:t>
            </a:r>
            <a:r>
              <a:rPr lang="ru-RU" sz="2000" i="1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ishqalanish</a:t>
            </a: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kuсhi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deyiladi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Tashqi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kuсhlarni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yuza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bo`yiсha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hajm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bo`yiсha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ta'sir</a:t>
            </a:r>
            <a:r>
              <a:rPr lang="ru-RU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qiluvсhi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kuсhlar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sifatida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ko`rish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mumkin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Shuning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uсhun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suyuqliklarga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ta'sir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qiluvсhi</a:t>
            </a:r>
            <a:r>
              <a:rPr lang="ru-RU" sz="2000" spc="-3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kuсhlar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yuza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bo`yiсha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hajm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bo`yiсha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ta'sir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qilinishiga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qarab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yuzaki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massa</a:t>
            </a:r>
            <a:r>
              <a:rPr lang="ru-RU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kuсhlarga</a:t>
            </a:r>
            <a:r>
              <a:rPr lang="ru-RU" sz="2000" spc="-2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bo`linadi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340" marR="290830" algn="just">
              <a:spcBef>
                <a:spcPts val="5"/>
              </a:spcBef>
              <a:spcAft>
                <a:spcPts val="0"/>
              </a:spcAft>
            </a:pPr>
            <a:r>
              <a:rPr lang="ru-RU" sz="20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Yuzaki</a:t>
            </a:r>
            <a:r>
              <a:rPr lang="ru-RU" sz="2000" i="1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kuсhlar</a:t>
            </a:r>
            <a:r>
              <a:rPr lang="ru-RU" sz="2000" i="1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qaralayotgan</a:t>
            </a:r>
            <a:r>
              <a:rPr lang="ru-RU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suyuqlik</a:t>
            </a:r>
            <a:r>
              <a:rPr lang="ru-RU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hajmining</a:t>
            </a:r>
            <a:r>
              <a:rPr lang="ru-RU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sirtlariga</a:t>
            </a:r>
            <a:r>
              <a:rPr lang="ru-RU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ta'sir</a:t>
            </a:r>
            <a:r>
              <a:rPr lang="ru-RU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qiluvchi</a:t>
            </a:r>
            <a:r>
              <a:rPr lang="ru-RU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kuchlardir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Ularga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bosim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kuchi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sirt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taranglik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kuchi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suyuqlik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solingan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idish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devorining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reaktsiya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kuchlari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ichki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ishqalanish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kuchi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kiradi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Ichki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ishqalanish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kuchlari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suyuqlik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harakat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qilgan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vaqtda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yuzaga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keladi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qovushoqlik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xususiyatini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yuzaga</a:t>
            </a:r>
            <a:r>
              <a:rPr lang="en-US" sz="2000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keltiradi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avvalgi</a:t>
            </a:r>
            <a:r>
              <a:rPr lang="en-US" sz="2000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paragrafga</a:t>
            </a:r>
            <a:r>
              <a:rPr lang="en-US" sz="2000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qarang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340" marR="290830" algn="just">
              <a:spcAft>
                <a:spcPts val="0"/>
              </a:spcAft>
            </a:pPr>
            <a:r>
              <a:rPr lang="en-US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Massa </a:t>
            </a:r>
            <a:r>
              <a:rPr lang="en-US" sz="20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kuchlar</a:t>
            </a:r>
            <a:r>
              <a:rPr lang="en-US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qaralayotgan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suyuqlik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hajmining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zarrasiga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ta'sir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qiladi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000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uning</a:t>
            </a:r>
            <a:r>
              <a:rPr lang="en-US" sz="2000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massasiga</a:t>
            </a:r>
            <a:r>
              <a:rPr lang="en-US" sz="20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proportsional</a:t>
            </a:r>
            <a:r>
              <a:rPr lang="en-US" sz="2000" spc="-2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bo`ladi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Ularga</a:t>
            </a:r>
            <a:r>
              <a:rPr lang="en-US" sz="20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og`irlik</a:t>
            </a:r>
            <a:r>
              <a:rPr lang="en-US" sz="2000" spc="-2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000" spc="-2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inertsiya</a:t>
            </a:r>
            <a:r>
              <a:rPr lang="en-US" sz="20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hlari</a:t>
            </a:r>
            <a:r>
              <a:rPr lang="en-US" sz="2000" spc="-2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kiradi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7842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072055" y="-337599"/>
            <a:ext cx="8933793" cy="2833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660192" rIns="431664" bIns="622104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981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981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981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981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981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981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981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981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981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81075" algn="l"/>
              </a:tabLst>
            </a:pPr>
            <a:r>
              <a:rPr kumimoji="0" lang="ru-RU" alt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Suyuqliklarning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fizik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xossalari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81075" algn="l"/>
              </a:tabLst>
            </a:pPr>
            <a:r>
              <a:rPr kumimoji="0" lang="en-US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1. </a:t>
            </a:r>
            <a:r>
              <a:rPr kumimoji="0" lang="en-US" alt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Solishtirma</a:t>
            </a:r>
            <a:r>
              <a:rPr kumimoji="0" lang="en-US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og`irlik</a:t>
            </a:r>
            <a:r>
              <a:rPr kumimoji="0" lang="en-US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Suyuqlikning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hajm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birligiga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teng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miqdorining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og`irligi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uning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solishtirma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og`irligi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deb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ataladi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grekcha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γ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harfi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bilan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belgilanadi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.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Yuqorida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aytilgan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ta'rifga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asosan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81075" algn="l"/>
              </a:tabLst>
            </a:pPr>
            <a:r>
              <a:rPr kumimoji="0" lang="pl-PL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</a:t>
            </a:r>
            <a:endParaRPr kumimoji="0" lang="pl-PL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3649100"/>
              </p:ext>
            </p:extLst>
          </p:nvPr>
        </p:nvGraphicFramePr>
        <p:xfrm>
          <a:off x="2217682" y="1691818"/>
          <a:ext cx="962025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r:id="rId3" imgW="444307" imgH="393529" progId="Equation.3">
                  <p:embed/>
                </p:oleObj>
              </mc:Choice>
              <mc:Fallback>
                <p:oleObj r:id="rId3" imgW="444307" imgH="393529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7682" y="1691818"/>
                        <a:ext cx="962025" cy="523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039384" y="1841023"/>
            <a:ext cx="9532883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Suyuqlik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solishtirma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og`irligining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4°C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dagi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suvning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solishtirma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og`irligiga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nisbati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uning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nisbiy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solshtirma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og`irligi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bo`ladi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kumimoji="0" lang="en-US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42847" y="2899555"/>
            <a:ext cx="99217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93370" lvl="0" algn="just">
              <a:spcAft>
                <a:spcPts val="0"/>
              </a:spcAft>
              <a:tabLst>
                <a:tab pos="1035685" algn="l"/>
              </a:tabLst>
            </a:pPr>
            <a:r>
              <a:rPr lang="en-US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2. </a:t>
            </a:r>
            <a:r>
              <a:rPr lang="en-US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Solishtirma</a:t>
            </a:r>
            <a:r>
              <a:rPr lang="en-US" b="1" spc="5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hajm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b="1" spc="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Suyuqlikning</a:t>
            </a:r>
            <a:r>
              <a:rPr lang="en-US" spc="4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og`irlik</a:t>
            </a:r>
            <a:r>
              <a:rPr lang="en-US" spc="5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birligidagi</a:t>
            </a:r>
            <a:r>
              <a:rPr lang="en-US" spc="5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miqdorining</a:t>
            </a:r>
            <a:r>
              <a:rPr lang="en-US" spc="4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hajmi</a:t>
            </a:r>
            <a:r>
              <a:rPr lang="en-US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solishtirma</a:t>
            </a:r>
            <a:r>
              <a:rPr lang="en-US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hajm</a:t>
            </a:r>
            <a:r>
              <a:rPr lang="en-US" spc="-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deyiladi</a:t>
            </a:r>
            <a:r>
              <a:rPr lang="en-US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hajmni</a:t>
            </a:r>
            <a:r>
              <a:rPr lang="en-US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og`irlikka</a:t>
            </a:r>
            <a:r>
              <a:rPr lang="en-US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bo`lish</a:t>
            </a:r>
            <a:r>
              <a:rPr lang="en-US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yo`li</a:t>
            </a:r>
            <a:r>
              <a:rPr lang="en-US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aniqlanadi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923926" y="2982680"/>
            <a:ext cx="10140689" cy="2231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660192" rIns="431664" bIns="177744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990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990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990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990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990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990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990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990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990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90600" algn="l"/>
              </a:tabLst>
            </a:pPr>
            <a:r>
              <a:rPr kumimoji="0" lang="en-US" alt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kumimoji="0" lang="en-US" alt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Zi</a:t>
            </a: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kumimoji="0" lang="en-US" alt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hlik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Suyuqlikning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hajm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birligiga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to`g`ri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kelgan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tinish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holatdagi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massasi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uning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zichligi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deb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ataladi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90600" algn="l"/>
              </a:tabLst>
            </a:pP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ta'rifga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asosan</a:t>
            </a:r>
            <a:endParaRPr kumimoji="0" lang="en-US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90600" algn="l"/>
              </a:tabLst>
            </a:pP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90600" algn="l"/>
              </a:tabLst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5" name="Объект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914616"/>
              </p:ext>
            </p:extLst>
          </p:nvPr>
        </p:nvGraphicFramePr>
        <p:xfrm>
          <a:off x="1072054" y="4423050"/>
          <a:ext cx="923925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r:id="rId5" imgW="469696" imgH="393529" progId="Equation.3">
                  <p:embed/>
                </p:oleObj>
              </mc:Choice>
              <mc:Fallback>
                <p:oleObj r:id="rId5" imgW="469696" imgH="393529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2054" y="4423050"/>
                        <a:ext cx="923925" cy="523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923926" y="4770208"/>
            <a:ext cx="10657490" cy="16771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660192" rIns="431664" bIns="177744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Zi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hlik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temperaturaga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bog`liq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bo`lib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odatda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temperatura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ortishi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kamayadi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kumimoji="0" lang="en-US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Suning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zi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hligi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qonundan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mustasno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bo`lib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uning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zi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hligi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eng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kata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qiymatga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4°C (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aniqrog’i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3,98°C) da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ega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bo`ladi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Uning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issiqligi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bundan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oshsa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ham,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kamaysa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ham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zi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hligi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kamayib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boradi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en-US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4934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56441" y="587197"/>
            <a:ext cx="10457793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85115" lvl="0" algn="just">
              <a:spcAft>
                <a:spcPts val="0"/>
              </a:spcAft>
              <a:tabLst>
                <a:tab pos="1050925" algn="l"/>
              </a:tabLst>
            </a:pPr>
            <a:r>
              <a:rPr lang="en-US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4. </a:t>
            </a:r>
            <a:r>
              <a:rPr lang="en-US" sz="2000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Suyuqliklarning</a:t>
            </a:r>
            <a:r>
              <a:rPr lang="en-US" sz="2000" b="1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issiqlikdan</a:t>
            </a:r>
            <a:r>
              <a:rPr lang="en-US" sz="2000" b="1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kengayishi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z="2000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Yuqorida</a:t>
            </a:r>
            <a:r>
              <a:rPr lang="en-US" sz="2000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aytib</a:t>
            </a:r>
            <a:r>
              <a:rPr lang="en-US" sz="2000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o`tilganidek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2000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zi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hlik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issiqlik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o`zgarishi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o`zgarib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boradi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 Bu </a:t>
            </a:r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esa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o`z-o`zidan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issiqlik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o`zgarishi</a:t>
            </a:r>
            <a:r>
              <a:rPr lang="en-US" sz="2000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sz="2000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hajmning</a:t>
            </a:r>
            <a:r>
              <a:rPr lang="en-US" sz="2000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o`zgarishini</a:t>
            </a:r>
            <a:r>
              <a:rPr lang="en-US" sz="2000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ko`rsatadi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z="2000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Suyuqliklarning</a:t>
            </a:r>
            <a:r>
              <a:rPr lang="en-US" sz="2000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bu</a:t>
            </a:r>
            <a:r>
              <a:rPr lang="en-US" sz="2000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xususiyatini</a:t>
            </a:r>
            <a:r>
              <a:rPr lang="en-US" sz="2000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gidravlik</a:t>
            </a:r>
            <a:r>
              <a:rPr lang="en-US" sz="2000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mashinalarni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hisoblash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turli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masalalarni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hal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qilish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vaqtida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nazarga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olish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zarur</a:t>
            </a:r>
            <a:r>
              <a:rPr lang="en-US" sz="2000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bo`ladi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0340" marR="285115" algn="just">
              <a:spcAft>
                <a:spcPts val="0"/>
              </a:spcAft>
            </a:pPr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Suyuqliklarning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bu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xususiyatidan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foydalanib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suyuqlik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termometrlari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boshqa</a:t>
            </a:r>
            <a:r>
              <a:rPr lang="en-US" sz="2000" spc="-33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turli</a:t>
            </a:r>
            <a:r>
              <a:rPr lang="en-US" sz="2000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sezgir</a:t>
            </a:r>
            <a:r>
              <a:rPr lang="en-US" sz="2000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o`l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hov</a:t>
            </a:r>
            <a:r>
              <a:rPr lang="en-US" sz="2000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asboblari</a:t>
            </a:r>
            <a:r>
              <a:rPr lang="en-US" sz="2000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yaratiladi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z="2000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Suyuqliklarning</a:t>
            </a:r>
            <a:r>
              <a:rPr lang="en-US" sz="2000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isitilganda</a:t>
            </a:r>
            <a:r>
              <a:rPr lang="en-US" sz="2000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kengayishini</a:t>
            </a:r>
            <a:r>
              <a:rPr lang="en-US" sz="2000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ifodalash</a:t>
            </a:r>
            <a:r>
              <a:rPr lang="en-US" sz="2000" spc="25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hun</a:t>
            </a:r>
            <a:r>
              <a:rPr lang="en-US" sz="2000" spc="27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hajmiy</a:t>
            </a:r>
            <a:r>
              <a:rPr lang="en-US" sz="2000" spc="26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kengayish</a:t>
            </a:r>
            <a:r>
              <a:rPr lang="en-US" sz="2000" spc="27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temperatura</a:t>
            </a:r>
            <a:r>
              <a:rPr lang="en-US" sz="2000" spc="26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koeffitsiyenti</a:t>
            </a:r>
            <a:r>
              <a:rPr lang="en-US" sz="2000" spc="27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degan</a:t>
            </a:r>
            <a:r>
              <a:rPr lang="en-US" sz="2000" spc="28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tushuncha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kiritilib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2000" spc="-2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en-US" sz="2000" spc="18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</a:t>
            </a:r>
            <a:r>
              <a:rPr lang="en-US" sz="2000" i="1" baseline="-25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 </a:t>
            </a:r>
            <a:r>
              <a:rPr lang="en-US" sz="2000" i="1" spc="-4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sz="2000" spc="-1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belgilangan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180340" marR="285115" algn="just"/>
            <a:r>
              <a:rPr lang="en-US" b="1" dirty="0"/>
              <a:t>1.1-jadval</a:t>
            </a:r>
            <a:r>
              <a:rPr lang="en-US" dirty="0"/>
              <a:t>. </a:t>
            </a:r>
            <a:r>
              <a:rPr lang="en-US" dirty="0" err="1"/>
              <a:t>Suvning</a:t>
            </a:r>
            <a:r>
              <a:rPr lang="en-US" dirty="0"/>
              <a:t> </a:t>
            </a:r>
            <a:r>
              <a:rPr lang="en-US" dirty="0" err="1"/>
              <a:t>hajmiy</a:t>
            </a:r>
            <a:r>
              <a:rPr lang="en-US" dirty="0"/>
              <a:t>	</a:t>
            </a:r>
            <a:r>
              <a:rPr lang="en-US" dirty="0" err="1"/>
              <a:t>kengayish</a:t>
            </a:r>
            <a:r>
              <a:rPr lang="en-US" dirty="0"/>
              <a:t>	</a:t>
            </a:r>
            <a:r>
              <a:rPr lang="en-US" dirty="0" err="1"/>
              <a:t>temperatura</a:t>
            </a:r>
            <a:r>
              <a:rPr lang="en-US" dirty="0"/>
              <a:t> </a:t>
            </a:r>
            <a:r>
              <a:rPr lang="en-US" dirty="0" err="1"/>
              <a:t>koeffitsiyenti</a:t>
            </a:r>
            <a:r>
              <a:rPr lang="en-US" dirty="0"/>
              <a:t> </a:t>
            </a:r>
            <a:r>
              <a:rPr lang="ru-RU" dirty="0"/>
              <a:t></a:t>
            </a:r>
            <a:r>
              <a:rPr lang="en-US" i="1" baseline="-25000" dirty="0"/>
              <a:t>t</a:t>
            </a:r>
            <a:r>
              <a:rPr lang="en-US" i="1" dirty="0"/>
              <a:t> </a:t>
            </a:r>
            <a:r>
              <a:rPr lang="en-US" dirty="0"/>
              <a:t>1/grad</a:t>
            </a:r>
            <a:endParaRPr lang="ru-RU" dirty="0"/>
          </a:p>
          <a:p>
            <a:pPr marL="180340" marR="285115" algn="just">
              <a:spcAft>
                <a:spcPts val="0"/>
              </a:spcAft>
            </a:pP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0340">
              <a:spcBef>
                <a:spcPts val="15"/>
              </a:spcBef>
              <a:spcAft>
                <a:spcPts val="0"/>
              </a:spcAft>
            </a:pP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5636963"/>
              </p:ext>
            </p:extLst>
          </p:nvPr>
        </p:nvGraphicFramePr>
        <p:xfrm>
          <a:off x="2186154" y="3204051"/>
          <a:ext cx="6759409" cy="208265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494978">
                  <a:extLst>
                    <a:ext uri="{9D8B030D-6E8A-4147-A177-3AD203B41FA5}">
                      <a16:colId xmlns:a16="http://schemas.microsoft.com/office/drawing/2014/main" val="1575681665"/>
                    </a:ext>
                  </a:extLst>
                </a:gridCol>
                <a:gridCol w="1068702">
                  <a:extLst>
                    <a:ext uri="{9D8B030D-6E8A-4147-A177-3AD203B41FA5}">
                      <a16:colId xmlns:a16="http://schemas.microsoft.com/office/drawing/2014/main" val="4263835459"/>
                    </a:ext>
                  </a:extLst>
                </a:gridCol>
                <a:gridCol w="1068702">
                  <a:extLst>
                    <a:ext uri="{9D8B030D-6E8A-4147-A177-3AD203B41FA5}">
                      <a16:colId xmlns:a16="http://schemas.microsoft.com/office/drawing/2014/main" val="1778261891"/>
                    </a:ext>
                  </a:extLst>
                </a:gridCol>
                <a:gridCol w="1066443">
                  <a:extLst>
                    <a:ext uri="{9D8B030D-6E8A-4147-A177-3AD203B41FA5}">
                      <a16:colId xmlns:a16="http://schemas.microsoft.com/office/drawing/2014/main" val="1231661718"/>
                    </a:ext>
                  </a:extLst>
                </a:gridCol>
                <a:gridCol w="1030292">
                  <a:extLst>
                    <a:ext uri="{9D8B030D-6E8A-4147-A177-3AD203B41FA5}">
                      <a16:colId xmlns:a16="http://schemas.microsoft.com/office/drawing/2014/main" val="2105887777"/>
                    </a:ext>
                  </a:extLst>
                </a:gridCol>
                <a:gridCol w="1030292">
                  <a:extLst>
                    <a:ext uri="{9D8B030D-6E8A-4147-A177-3AD203B41FA5}">
                      <a16:colId xmlns:a16="http://schemas.microsoft.com/office/drawing/2014/main" val="2470711673"/>
                    </a:ext>
                  </a:extLst>
                </a:gridCol>
              </a:tblGrid>
              <a:tr h="347523">
                <a:tc rowSpan="2">
                  <a:txBody>
                    <a:bodyPr/>
                    <a:lstStyle/>
                    <a:p>
                      <a:pPr marL="180340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Bosim,</a:t>
                      </a:r>
                      <a:r>
                        <a:rPr lang="en-US" sz="1200" spc="-20">
                          <a:effectLst/>
                        </a:rPr>
                        <a:t> </a:t>
                      </a:r>
                      <a:r>
                        <a:rPr lang="en-US" sz="1200">
                          <a:effectLst/>
                        </a:rPr>
                        <a:t>MN/m</a:t>
                      </a:r>
                      <a:r>
                        <a:rPr lang="en-US" sz="1200" baseline="30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5">
                  <a:txBody>
                    <a:bodyPr/>
                    <a:lstStyle/>
                    <a:p>
                      <a:pPr marL="180340" marR="2004060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</a:t>
                      </a:r>
                      <a:r>
                        <a:rPr lang="en-US" sz="1200" spc="-5">
                          <a:effectLst/>
                        </a:rPr>
                        <a:t> </a:t>
                      </a:r>
                      <a:r>
                        <a:rPr lang="en-US" sz="1200">
                          <a:effectLst/>
                        </a:rPr>
                        <a:t>°C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3113180"/>
                  </a:ext>
                </a:extLst>
              </a:tr>
              <a:tr h="2405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340" marR="95250"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1-10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0340" marR="97155"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10-</a:t>
                      </a:r>
                      <a:r>
                        <a:rPr lang="en-US" sz="1200" spc="-20">
                          <a:effectLst/>
                        </a:rPr>
                        <a:t> </a:t>
                      </a:r>
                      <a:r>
                        <a:rPr lang="en-US" sz="1200">
                          <a:effectLst/>
                        </a:rPr>
                        <a:t>20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0340" marR="95250"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40-50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0340" marR="50165"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60-70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0340" marR="78740"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90—100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267597605"/>
                  </a:ext>
                </a:extLst>
              </a:tr>
              <a:tr h="267900">
                <a:tc>
                  <a:txBody>
                    <a:bodyPr/>
                    <a:lstStyle/>
                    <a:p>
                      <a:pPr marL="180340" marR="509905" algn="r">
                        <a:lnSpc>
                          <a:spcPts val="151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0340" marR="97155" algn="ctr">
                        <a:lnSpc>
                          <a:spcPts val="151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0,000014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0340" marR="95250" algn="ctr">
                        <a:lnSpc>
                          <a:spcPts val="151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0,000150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0340" marR="92075" algn="ctr">
                        <a:lnSpc>
                          <a:spcPts val="151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0,000422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0340" marR="50165" algn="ctr">
                        <a:lnSpc>
                          <a:spcPts val="151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0,000556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0340" marR="78740" algn="ctr">
                        <a:lnSpc>
                          <a:spcPts val="151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0,000719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809819215"/>
                  </a:ext>
                </a:extLst>
              </a:tr>
              <a:tr h="266241">
                <a:tc>
                  <a:txBody>
                    <a:bodyPr/>
                    <a:lstStyle/>
                    <a:p>
                      <a:pPr marL="180340" marR="509905" algn="r">
                        <a:lnSpc>
                          <a:spcPts val="151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9,8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0340" marR="97155" algn="ctr">
                        <a:lnSpc>
                          <a:spcPts val="151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0,000043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0340" marR="95250" algn="ctr">
                        <a:lnSpc>
                          <a:spcPts val="151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0,000165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0340" marR="93980" algn="ctr">
                        <a:lnSpc>
                          <a:spcPts val="151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0,000422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0340" marR="46990" algn="ctr">
                        <a:lnSpc>
                          <a:spcPts val="151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0,000548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0340" marR="78740" algn="ctr">
                        <a:lnSpc>
                          <a:spcPts val="151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0,000714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533862518"/>
                  </a:ext>
                </a:extLst>
              </a:tr>
              <a:tr h="266241">
                <a:tc>
                  <a:txBody>
                    <a:bodyPr/>
                    <a:lstStyle/>
                    <a:p>
                      <a:pPr marL="180340" marR="466090" algn="r">
                        <a:lnSpc>
                          <a:spcPts val="151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19.6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0340" marR="97155" algn="ctr">
                        <a:lnSpc>
                          <a:spcPts val="151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0,000072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0340" marR="97155" algn="ctr">
                        <a:lnSpc>
                          <a:spcPts val="151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0,000183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0340" marR="95250" algn="ctr">
                        <a:lnSpc>
                          <a:spcPts val="151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0,000426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0340" marR="46990" algn="ctr">
                        <a:lnSpc>
                          <a:spcPts val="151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0,000539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0340" marR="78740" algn="ctr">
                        <a:lnSpc>
                          <a:spcPts val="151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0,000561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76270946"/>
                  </a:ext>
                </a:extLst>
              </a:tr>
              <a:tr h="266241">
                <a:tc>
                  <a:txBody>
                    <a:bodyPr/>
                    <a:lstStyle/>
                    <a:p>
                      <a:pPr marL="180340" marR="466090" algn="r">
                        <a:lnSpc>
                          <a:spcPts val="151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49,0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0340" marR="97155" algn="ctr">
                        <a:lnSpc>
                          <a:spcPts val="151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0,000149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0340" marR="95250" algn="ctr">
                        <a:lnSpc>
                          <a:spcPts val="151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0,000236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0340" marR="93980" algn="ctr">
                        <a:lnSpc>
                          <a:spcPts val="151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0,000429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0340" marR="46990" algn="ctr">
                        <a:lnSpc>
                          <a:spcPts val="151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0,000523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0340" marR="75565" algn="ctr">
                        <a:lnSpc>
                          <a:spcPts val="151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0,000621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183052759"/>
                  </a:ext>
                </a:extLst>
              </a:tr>
              <a:tr h="427976">
                <a:tc>
                  <a:txBody>
                    <a:bodyPr/>
                    <a:lstStyle/>
                    <a:p>
                      <a:pPr marL="180340" marR="466090" algn="r">
                        <a:lnSpc>
                          <a:spcPts val="158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88,3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0340" marR="95250" algn="ctr">
                        <a:lnSpc>
                          <a:spcPts val="158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0,000229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0340" marR="97155" algn="ctr">
                        <a:lnSpc>
                          <a:spcPts val="158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0,000294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0340" marR="92075" algn="ctr">
                        <a:lnSpc>
                          <a:spcPts val="158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0,000437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0340" marR="46990" algn="ctr">
                        <a:lnSpc>
                          <a:spcPts val="158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0,000514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228409649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978196" y="3203575"/>
            <a:ext cx="1446024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9401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046733" y="328880"/>
            <a:ext cx="10460484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Birlik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hajmdagi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suyuqlikning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temperaturasi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1°C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oshirilganda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kengaygan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miqdori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hajmiy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kengayish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temperatura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koeffitsiyenti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deyiladi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Yuqorida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aytib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o`tilganidek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zi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hlik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issiqlik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o`zgarishi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o`zgarib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boradi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Bu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o`z-o`zidan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issiqlik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o`zgarishi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hajmning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o`zgarishini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ko`rsatadi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kumimoji="0" lang="en-US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6166639"/>
              </p:ext>
            </p:extLst>
          </p:nvPr>
        </p:nvGraphicFramePr>
        <p:xfrm>
          <a:off x="2280745" y="1782834"/>
          <a:ext cx="12954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r:id="rId3" imgW="939800" imgH="419100" progId="Equation.3">
                  <p:embed/>
                </p:oleObj>
              </mc:Choice>
              <mc:Fallback>
                <p:oleObj r:id="rId3" imgW="939800" imgH="4191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0745" y="1782834"/>
                        <a:ext cx="12954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80975" y="990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767943" y="2532741"/>
            <a:ext cx="10920249" cy="29842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284480" lvl="0" indent="-342900" algn="just">
              <a:spcBef>
                <a:spcPts val="445"/>
              </a:spcBef>
              <a:spcAft>
                <a:spcPts val="0"/>
              </a:spcAft>
              <a:buFont typeface="+mj-lt"/>
              <a:buAutoNum type="arabicPeriod"/>
              <a:tabLst>
                <a:tab pos="1020445" algn="l"/>
              </a:tabLst>
            </a:pPr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Suyuqliklarning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siqilishi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Gidravlik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hisoblash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ishlarida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suyuqliklarni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siqilmaydi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deb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hisoblash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kerak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deb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aytib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o`tgan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edik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yerda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tom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hilanuv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hi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suyuqlik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nazarda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tutiladi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0340" marR="284480" algn="just">
              <a:spcAft>
                <a:spcPts val="0"/>
              </a:spcAft>
            </a:pP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Lekin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texnikada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tabiatda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ba'zi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hollarda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bosim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juda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katta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bo`ladi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Bunda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agar </a:t>
            </a:r>
            <a:r>
              <a:rPr lang="en-US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suyuqlikning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umumiy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hajmi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ham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katta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bo`lsa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hajm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o`zgarishi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sezilarli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miqdorda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bo`ladi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uni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hisobga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olish</a:t>
            </a:r>
            <a:r>
              <a:rPr lang="en-US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kerak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0340" algn="just"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Suyuqliklarning</a:t>
            </a:r>
            <a:r>
              <a:rPr lang="en-US" spc="27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siqilishini</a:t>
            </a:r>
            <a:r>
              <a:rPr lang="en-US" spc="28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hisobga</a:t>
            </a:r>
            <a:r>
              <a:rPr lang="en-US" spc="26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olish</a:t>
            </a:r>
            <a:r>
              <a:rPr lang="en-US" spc="27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hun</a:t>
            </a:r>
            <a:r>
              <a:rPr lang="en-US" spc="28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hajmiy</a:t>
            </a:r>
            <a:r>
              <a:rPr lang="en-US" i="1" spc="26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siqilish</a:t>
            </a:r>
            <a:r>
              <a:rPr lang="en-US" i="1" spc="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koeffitsiyenti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degan</a:t>
            </a:r>
            <a:r>
              <a:rPr lang="en-US" spc="59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tushun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>
              <a:spcBef>
                <a:spcPts val="35"/>
              </a:spcBef>
              <a:spcAft>
                <a:spcPts val="0"/>
              </a:spcAft>
              <a:tabLst>
                <a:tab pos="2999105" algn="l"/>
              </a:tabLst>
            </a:pPr>
            <a:r>
              <a:rPr lang="en-US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kiritiladi</a:t>
            </a:r>
            <a:r>
              <a:rPr lang="en-US" spc="59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pc="58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u </a:t>
            </a:r>
            <a:r>
              <a:rPr lang="ru-RU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</a:t>
            </a:r>
            <a:r>
              <a:rPr lang="ru-RU" spc="-1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spc="59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belgilanadi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pc="-4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pc="5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Birlik</a:t>
            </a:r>
            <a:r>
              <a:rPr lang="en-US" spc="5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hajmdagi</a:t>
            </a:r>
            <a:r>
              <a:rPr lang="en-US" spc="5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suyuqlikning</a:t>
            </a:r>
            <a:r>
              <a:rPr lang="en-US" spc="5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bosimini</a:t>
            </a:r>
            <a:r>
              <a:rPr lang="en-US" spc="5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bir</a:t>
            </a:r>
            <a:r>
              <a:rPr lang="en-US" spc="5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birlikka</a:t>
            </a:r>
            <a:r>
              <a:rPr lang="en-US" spc="355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oshirganda</a:t>
            </a:r>
            <a:r>
              <a:rPr lang="en-US" spc="5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kamaygan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miqdori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hajmiy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siqilish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koeffitsiyenti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deyiladi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en-US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en-US" dirty="0">
              <a:latin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180975" y="8599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5392522"/>
              </p:ext>
            </p:extLst>
          </p:nvPr>
        </p:nvGraphicFramePr>
        <p:xfrm>
          <a:off x="3071320" y="5031244"/>
          <a:ext cx="148590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r:id="rId5" imgW="888614" imgH="393529" progId="Equation.3">
                  <p:embed/>
                </p:oleObj>
              </mc:Choice>
              <mc:Fallback>
                <p:oleObj r:id="rId5" imgW="888614" imgH="393529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1320" y="5031244"/>
                        <a:ext cx="1485900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477906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91559" y="795216"/>
            <a:ext cx="6096000" cy="685059"/>
          </a:xfrm>
          <a:prstGeom prst="rect">
            <a:avLst/>
          </a:prstGeom>
        </p:spPr>
        <p:txBody>
          <a:bodyPr>
            <a:spAutoFit/>
          </a:bodyPr>
          <a:lstStyle/>
          <a:p>
            <a:pPr marL="180340" algn="ctr">
              <a:lnSpc>
                <a:spcPct val="107000"/>
              </a:lnSpc>
              <a:spcBef>
                <a:spcPts val="465"/>
              </a:spcBef>
              <a:spcAft>
                <a:spcPts val="800"/>
              </a:spcAft>
            </a:pPr>
            <a:r>
              <a:rPr lang="en-US" b="1" spc="-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1.2-jadval.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pc="-5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Suvning</a:t>
            </a:r>
            <a:r>
              <a:rPr lang="en-US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pc="-5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hajmiy</a:t>
            </a:r>
            <a:r>
              <a:rPr lang="en-US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siqilish</a:t>
            </a:r>
            <a:r>
              <a:rPr lang="en-US" spc="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koeffitsiyenti</a:t>
            </a:r>
            <a:r>
              <a:rPr lang="en-US" spc="19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</a:t>
            </a:r>
            <a:r>
              <a:rPr lang="ru-RU" spc="-1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i="1" spc="14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pc="12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</a:t>
            </a:r>
            <a:r>
              <a:rPr lang="en-US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</a:t>
            </a:r>
            <a:r>
              <a:rPr lang="en-US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/N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4741475"/>
              </p:ext>
            </p:extLst>
          </p:nvPr>
        </p:nvGraphicFramePr>
        <p:xfrm>
          <a:off x="1597572" y="1650125"/>
          <a:ext cx="9017878" cy="393086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030999">
                  <a:extLst>
                    <a:ext uri="{9D8B030D-6E8A-4147-A177-3AD203B41FA5}">
                      <a16:colId xmlns:a16="http://schemas.microsoft.com/office/drawing/2014/main" val="972088837"/>
                    </a:ext>
                  </a:extLst>
                </a:gridCol>
                <a:gridCol w="1432225">
                  <a:extLst>
                    <a:ext uri="{9D8B030D-6E8A-4147-A177-3AD203B41FA5}">
                      <a16:colId xmlns:a16="http://schemas.microsoft.com/office/drawing/2014/main" val="1274025991"/>
                    </a:ext>
                  </a:extLst>
                </a:gridCol>
                <a:gridCol w="1432225">
                  <a:extLst>
                    <a:ext uri="{9D8B030D-6E8A-4147-A177-3AD203B41FA5}">
                      <a16:colId xmlns:a16="http://schemas.microsoft.com/office/drawing/2014/main" val="4209770222"/>
                    </a:ext>
                  </a:extLst>
                </a:gridCol>
                <a:gridCol w="1723074">
                  <a:extLst>
                    <a:ext uri="{9D8B030D-6E8A-4147-A177-3AD203B41FA5}">
                      <a16:colId xmlns:a16="http://schemas.microsoft.com/office/drawing/2014/main" val="2064081703"/>
                    </a:ext>
                  </a:extLst>
                </a:gridCol>
                <a:gridCol w="1723074">
                  <a:extLst>
                    <a:ext uri="{9D8B030D-6E8A-4147-A177-3AD203B41FA5}">
                      <a16:colId xmlns:a16="http://schemas.microsoft.com/office/drawing/2014/main" val="3336204032"/>
                    </a:ext>
                  </a:extLst>
                </a:gridCol>
                <a:gridCol w="1676281">
                  <a:extLst>
                    <a:ext uri="{9D8B030D-6E8A-4147-A177-3AD203B41FA5}">
                      <a16:colId xmlns:a16="http://schemas.microsoft.com/office/drawing/2014/main" val="476498035"/>
                    </a:ext>
                  </a:extLst>
                </a:gridCol>
              </a:tblGrid>
              <a:tr h="646981">
                <a:tc rowSpan="2">
                  <a:txBody>
                    <a:bodyPr/>
                    <a:lstStyle/>
                    <a:p>
                      <a:pPr marL="180340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t,</a:t>
                      </a:r>
                      <a:r>
                        <a:rPr lang="en-US" sz="16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30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5">
                  <a:txBody>
                    <a:bodyPr/>
                    <a:lstStyle/>
                    <a:p>
                      <a:pPr marL="180340" marR="2099310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Bosim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600" spc="-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MN/m</a:t>
                      </a:r>
                      <a:r>
                        <a:rPr lang="en-US" sz="160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6869428"/>
                  </a:ext>
                </a:extLst>
              </a:tr>
              <a:tr h="4848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340" marR="358140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0340" marR="45720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0340" marR="43180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0340" marR="463550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3,9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0340" marR="13525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7,9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805975148"/>
                  </a:ext>
                </a:extLst>
              </a:tr>
              <a:tr h="611506">
                <a:tc>
                  <a:txBody>
                    <a:bodyPr/>
                    <a:lstStyle/>
                    <a:p>
                      <a:pPr marL="180340" marR="258445" algn="r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0,00000540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0340" marR="52070" algn="ctr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0,00000537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0340" marR="53340" algn="ctr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0,00000531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0340" marR="151130" algn="ctr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0,00000523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0340" marR="134620" algn="ctr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0,00000515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149391476"/>
                  </a:ext>
                </a:extLst>
              </a:tr>
              <a:tr h="521976">
                <a:tc>
                  <a:txBody>
                    <a:bodyPr/>
                    <a:lstStyle/>
                    <a:p>
                      <a:pPr marL="180340" marR="47625" algn="ctr">
                        <a:lnSpc>
                          <a:spcPts val="1445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5      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ts val="1445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0,00000529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0340" marR="52070" algn="ctr">
                        <a:lnSpc>
                          <a:spcPts val="1445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0,00000523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0340" marR="53340" algn="ctr">
                        <a:lnSpc>
                          <a:spcPts val="1445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0,00000518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0340" marR="151130" algn="ctr">
                        <a:lnSpc>
                          <a:spcPts val="1445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0,00000508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0340" marR="134620" algn="ctr">
                        <a:lnSpc>
                          <a:spcPts val="1445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0,00000493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674512105"/>
                  </a:ext>
                </a:extLst>
              </a:tr>
              <a:tr h="540558">
                <a:tc>
                  <a:txBody>
                    <a:bodyPr/>
                    <a:lstStyle/>
                    <a:p>
                      <a:pPr marL="180340" marR="246380" algn="r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0,00000523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0340" marR="52070" algn="ctr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0,00000518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0340" marR="53340" algn="ctr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0,00000508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0340" marR="151130" algn="ctr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0,00000498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0340" marR="134620" algn="ctr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0,00000481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438178946"/>
                  </a:ext>
                </a:extLst>
              </a:tr>
              <a:tr h="562518">
                <a:tc>
                  <a:txBody>
                    <a:bodyPr/>
                    <a:lstStyle/>
                    <a:p>
                      <a:pPr marL="180340" marR="246380" algn="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0,00000518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0340" marR="52070" 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0,00000510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0340" marR="53340" 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0,00000503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0340" marR="151130" 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0,00000488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0340" marR="134620" 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0,00000470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544150769"/>
                  </a:ext>
                </a:extLst>
              </a:tr>
              <a:tr h="562518">
                <a:tc>
                  <a:txBody>
                    <a:bodyPr/>
                    <a:lstStyle/>
                    <a:p>
                      <a:pPr marL="180340" marR="246380" algn="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0,00000515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0340" marR="53975" 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0,00000505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0340" marR="54610" 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0,00000495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0340" marR="153035" 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0,00000481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0340" marR="135890" 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0,00000460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6194442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748982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911</Words>
  <Application>Microsoft Office PowerPoint</Application>
  <PresentationFormat>Широкоэкранный</PresentationFormat>
  <Paragraphs>113</Paragraphs>
  <Slides>7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Тема Office</vt:lpstr>
      <vt:lpstr>Equation.3</vt:lpstr>
      <vt:lpstr>Mavzu № 2:   Suyuqlikning turlari va uning asosiy fizik xossalar.    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Mavzu № 2:   Suyuqlikning turlari va uning asosiy fizik xossalar.     </dc:title>
  <dc:creator>Исматилло ака</dc:creator>
  <cp:lastModifiedBy>Исматилло ака</cp:lastModifiedBy>
  <cp:revision>5</cp:revision>
  <dcterms:created xsi:type="dcterms:W3CDTF">2022-01-17T04:04:21Z</dcterms:created>
  <dcterms:modified xsi:type="dcterms:W3CDTF">2022-01-17T04:43:37Z</dcterms:modified>
</cp:coreProperties>
</file>