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31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7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11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12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7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45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0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75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7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3F15-46B4-400B-956B-C2AF76F2455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3A1C5-B9D5-4BE8-8CAB-3583FC002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2:  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Suyuqliklarga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qiluv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siqilishi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983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4192" y="646025"/>
            <a:ext cx="10941269" cy="5453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  <a:tabLst>
                <a:tab pos="2237105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miqdordagi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hlar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o`zgartiruv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en-US" sz="2000" spc="3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jismlar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jismlardan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halarining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oquv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qaysi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idishga</a:t>
            </a:r>
            <a:r>
              <a:rPr lang="en-US" sz="20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o`shaning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shaklini</a:t>
            </a:r>
            <a:r>
              <a:rPr lang="en-US" sz="2000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286385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Gidravlikada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hilanuvchi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kapelnie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gazsimon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hilanuv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tuchunishga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odatlanilgan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spirt,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neft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tabiatda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texnikada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hrab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hilanuv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xususiyatlarga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  <a:tabLst>
                <a:tab pos="995045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ta'sirida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o`zgaradi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siqilishga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qarshiligi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  <a:tabLst>
                <a:tab pos="995045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harorat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o`zgarishi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miqdorda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  <a:tabLst>
                <a:tab pos="99441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ho`zuv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kuchlarga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deyarli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ko`rsatmaydi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9337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  <a:tabLst>
                <a:tab pos="1035685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molekulalararo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o`zaro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qovushoqlik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taranglik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tom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hilanuv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suyuqliklardagiga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tezroq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hajmini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o`zgartiradi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ho`zuv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kuchga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qovushoqlik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tomchilanuvchi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97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3586" y="832605"/>
            <a:ext cx="10184524" cy="4803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>
              <a:lnSpc>
                <a:spcPct val="107000"/>
              </a:lnSpc>
              <a:spcAft>
                <a:spcPts val="0"/>
              </a:spcAft>
              <a:tabLst>
                <a:tab pos="2388235" algn="l"/>
              </a:tabLst>
            </a:pP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Suyuqliklarga</a:t>
            </a:r>
            <a:r>
              <a:rPr lang="ru-RU" sz="20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ru-RU" sz="20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qiluvсhi</a:t>
            </a:r>
            <a:r>
              <a:rPr lang="ru-RU" sz="20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kuсhlar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qiluvсhi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kuсhlar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qo`yilish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ru-RU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kuсhlarga</a:t>
            </a:r>
            <a:r>
              <a:rPr lang="ru-RU" sz="20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ajraladi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288925" algn="just">
              <a:spcBef>
                <a:spcPts val="10"/>
              </a:spcBef>
              <a:spcAft>
                <a:spcPts val="0"/>
              </a:spcAft>
            </a:pP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ru-RU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</a:t>
            </a:r>
            <a:r>
              <a:rPr lang="ru-RU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zarraсhalarining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o`zaro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ru-RU" sz="2000" spc="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288290" algn="just">
              <a:spcAft>
                <a:spcPts val="0"/>
              </a:spcAft>
            </a:pP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suyuqlikka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jismlarning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ifodalaydi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solingan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devorlarining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oсhiq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yuzaga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qilayotgan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havo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h.k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285750" algn="just">
              <a:spcBef>
                <a:spcPts val="360"/>
              </a:spcBef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Iсhki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kuсhlar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siljituvсhi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kuсhlarga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namoyon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ru-RU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ishqalanish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kuсhlarni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bo`yiсha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bo`yiсha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qiluvсhi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kuсhlar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ko`rish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uсhun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suyuqliklarga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qiluvсhi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kuсhlar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bo`yiсha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bo`yiсha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qilinishiga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yuzaki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kuсhlarga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bo`linadi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290830" algn="just">
              <a:spcBef>
                <a:spcPts val="5"/>
              </a:spcBef>
              <a:spcAft>
                <a:spcPts val="0"/>
              </a:spcAft>
            </a:pP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Yuzaki</a:t>
            </a:r>
            <a:r>
              <a:rPr lang="ru-RU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kuсhlar</a:t>
            </a:r>
            <a:r>
              <a:rPr lang="ru-RU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qaralayotgan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hajmining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sirtlariga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qiluvchi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kuchlardir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taranglik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solingan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devorining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reaktsiya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ishqalanish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ishqalanish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qovushoqlik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yuzaga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keltiradi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avvalgi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paragrafga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290830" algn="just">
              <a:spcAft>
                <a:spcPts val="0"/>
              </a:spcAft>
            </a:pP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qaralayotgan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zarrasiga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massasiga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proportsional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Ularga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inertsiya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hlari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4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072055" y="-337599"/>
            <a:ext cx="8933793" cy="2833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60192" rIns="431664" bIns="62210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1075" algn="l"/>
              </a:tabLst>
            </a:pP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Suyuqliklarning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xossalari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81075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Solishtirma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og`irlik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Suyuqlikning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hajm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birligiga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miqdorining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og`irligi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solishtirma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og`irligi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deb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ataladi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grekcha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γ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harfi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belgilanadi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Yuqorida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aytilgan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ta'rifga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asosan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1075" algn="l"/>
              </a:tabLst>
            </a:pPr>
            <a:r>
              <a:rPr kumimoji="0" lang="pl-PL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</a:t>
            </a:r>
            <a:endParaRPr kumimoji="0" lang="pl-PL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649100"/>
              </p:ext>
            </p:extLst>
          </p:nvPr>
        </p:nvGraphicFramePr>
        <p:xfrm>
          <a:off x="2217682" y="1691818"/>
          <a:ext cx="9620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3" imgW="444307" imgH="393529" progId="Equation.3">
                  <p:embed/>
                </p:oleObj>
              </mc:Choice>
              <mc:Fallback>
                <p:oleObj r:id="rId3" imgW="444307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682" y="1691818"/>
                        <a:ext cx="9620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39384" y="1841023"/>
            <a:ext cx="953288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Suyuqlik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solishtirma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og`irligining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4°C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suvning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solishtirma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og`irligiga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nisbati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nisbiy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solshtirma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og`irligi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bo`ladi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847" y="2899555"/>
            <a:ext cx="9921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3370" lvl="0" algn="just">
              <a:spcAft>
                <a:spcPts val="0"/>
              </a:spcAft>
              <a:tabLst>
                <a:tab pos="1035685" algn="l"/>
              </a:tabLst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Solishtirma</a:t>
            </a:r>
            <a:r>
              <a:rPr lang="en-US" b="1" spc="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b="1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birligidagi</a:t>
            </a:r>
            <a:r>
              <a:rPr lang="en-US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miqdorining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hajmi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solishtirma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</a:t>
            </a:r>
            <a:r>
              <a:rPr lang="en-US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hajmni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og`irlikka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bo`lish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yo`li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aniqlanadi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923926" y="2982680"/>
            <a:ext cx="10140689" cy="2231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60192" rIns="431664" bIns="1777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90600" algn="l"/>
              </a:tabLst>
            </a:pP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to`g`ri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zichligi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90600" algn="l"/>
              </a:tabLst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ta'rifga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90600" algn="l"/>
              </a:tabLst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060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14616"/>
              </p:ext>
            </p:extLst>
          </p:nvPr>
        </p:nvGraphicFramePr>
        <p:xfrm>
          <a:off x="1072054" y="4423050"/>
          <a:ext cx="9239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5" imgW="469696" imgH="393529" progId="Equation.3">
                  <p:embed/>
                </p:oleObj>
              </mc:Choice>
              <mc:Fallback>
                <p:oleObj r:id="rId5" imgW="469696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2054" y="4423050"/>
                        <a:ext cx="9239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923926" y="4770208"/>
            <a:ext cx="10657490" cy="1677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60192" rIns="431664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temperaturaga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mustasno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qiymatga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4°C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aniqrog’i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3,98°C) da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3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6441" y="587197"/>
            <a:ext cx="104577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115" lvl="0" algn="just">
              <a:spcAft>
                <a:spcPts val="0"/>
              </a:spcAft>
              <a:tabLst>
                <a:tab pos="1050925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000" b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issiqlikdan</a:t>
            </a:r>
            <a:r>
              <a:rPr lang="en-US" sz="2000" b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kengayishi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Yuqorida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aytib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o`tilganidek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zi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hlik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issiqlik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o`zgarishi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o`zgarib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o`z-o`zidan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issiqlik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o`zgarishi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hajmning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o`zgarishini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ko`rsatadi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xususiyatini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mashinalarni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masalalarni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nazarga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5115" algn="just"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xususiyatidan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foydalanib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termometrlari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sezgir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hov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asboblari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yaratiladi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isitilganda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kengayishini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ifodalash</a:t>
            </a:r>
            <a:r>
              <a:rPr lang="en-US" sz="2000" spc="2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27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hajmiy</a:t>
            </a:r>
            <a:r>
              <a:rPr lang="en-US" sz="2000" spc="26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kengayish</a:t>
            </a:r>
            <a:r>
              <a:rPr lang="en-US" sz="2000" spc="27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temperatura</a:t>
            </a:r>
            <a:r>
              <a:rPr lang="en-US" sz="2000" spc="26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koeffitsiyenti</a:t>
            </a:r>
            <a:r>
              <a:rPr lang="en-US" sz="2000" spc="27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degan</a:t>
            </a:r>
            <a:r>
              <a:rPr lang="en-US" sz="2000" spc="28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tushuncha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kiritilib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000" spc="18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</a:t>
            </a:r>
            <a:r>
              <a:rPr lang="en-US" sz="2000" i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en-US" sz="2000" i="1" spc="-4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180340" marR="285115" algn="just"/>
            <a:r>
              <a:rPr lang="en-US" b="1" dirty="0"/>
              <a:t>1.1-jadval</a:t>
            </a:r>
            <a:r>
              <a:rPr lang="en-US" dirty="0"/>
              <a:t>.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hajmiy</a:t>
            </a:r>
            <a:r>
              <a:rPr lang="en-US" dirty="0"/>
              <a:t>	</a:t>
            </a:r>
            <a:r>
              <a:rPr lang="en-US" dirty="0" err="1"/>
              <a:t>kengayish</a:t>
            </a:r>
            <a:r>
              <a:rPr lang="en-US" dirty="0"/>
              <a:t>	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koeffitsiyenti</a:t>
            </a:r>
            <a:r>
              <a:rPr lang="en-US" dirty="0"/>
              <a:t> </a:t>
            </a:r>
            <a:r>
              <a:rPr lang="ru-RU" dirty="0"/>
              <a:t></a:t>
            </a:r>
            <a:r>
              <a:rPr lang="en-US" i="1" baseline="-25000" dirty="0"/>
              <a:t>t</a:t>
            </a:r>
            <a:r>
              <a:rPr lang="en-US" i="1" dirty="0"/>
              <a:t> </a:t>
            </a:r>
            <a:r>
              <a:rPr lang="en-US" dirty="0"/>
              <a:t>1/grad</a:t>
            </a:r>
            <a:endParaRPr lang="ru-RU" dirty="0"/>
          </a:p>
          <a:p>
            <a:pPr marL="180340" marR="285115" algn="just"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Bef>
                <a:spcPts val="15"/>
              </a:spcBef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636963"/>
              </p:ext>
            </p:extLst>
          </p:nvPr>
        </p:nvGraphicFramePr>
        <p:xfrm>
          <a:off x="2186154" y="3204051"/>
          <a:ext cx="6759409" cy="20826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94978">
                  <a:extLst>
                    <a:ext uri="{9D8B030D-6E8A-4147-A177-3AD203B41FA5}">
                      <a16:colId xmlns:a16="http://schemas.microsoft.com/office/drawing/2014/main" val="1575681665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4263835459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1778261891"/>
                    </a:ext>
                  </a:extLst>
                </a:gridCol>
                <a:gridCol w="1066443">
                  <a:extLst>
                    <a:ext uri="{9D8B030D-6E8A-4147-A177-3AD203B41FA5}">
                      <a16:colId xmlns:a16="http://schemas.microsoft.com/office/drawing/2014/main" val="1231661718"/>
                    </a:ext>
                  </a:extLst>
                </a:gridCol>
                <a:gridCol w="1030292">
                  <a:extLst>
                    <a:ext uri="{9D8B030D-6E8A-4147-A177-3AD203B41FA5}">
                      <a16:colId xmlns:a16="http://schemas.microsoft.com/office/drawing/2014/main" val="2105887777"/>
                    </a:ext>
                  </a:extLst>
                </a:gridCol>
                <a:gridCol w="1030292">
                  <a:extLst>
                    <a:ext uri="{9D8B030D-6E8A-4147-A177-3AD203B41FA5}">
                      <a16:colId xmlns:a16="http://schemas.microsoft.com/office/drawing/2014/main" val="2470711673"/>
                    </a:ext>
                  </a:extLst>
                </a:gridCol>
              </a:tblGrid>
              <a:tr h="347523">
                <a:tc rowSpan="2">
                  <a:txBody>
                    <a:bodyPr/>
                    <a:lstStyle/>
                    <a:p>
                      <a:pPr marL="18034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Bosim,</a:t>
                      </a:r>
                      <a:r>
                        <a:rPr lang="en-US" sz="1200" spc="-2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MN/m</a:t>
                      </a:r>
                      <a:r>
                        <a:rPr lang="en-US" sz="1200" baseline="30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80340" marR="200406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°C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113180"/>
                  </a:ext>
                </a:extLst>
              </a:tr>
              <a:tr h="240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marR="9525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1-10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715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10-</a:t>
                      </a:r>
                      <a:r>
                        <a:rPr lang="en-US" sz="1200" spc="-2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525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40-50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016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60-70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7874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90—100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7597605"/>
                  </a:ext>
                </a:extLst>
              </a:tr>
              <a:tr h="267900">
                <a:tc>
                  <a:txBody>
                    <a:bodyPr/>
                    <a:lstStyle/>
                    <a:p>
                      <a:pPr marL="180340" marR="509905" algn="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715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0,000014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5250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0,000150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207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0,000422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016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0,000556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78740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0,000719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09819215"/>
                  </a:ext>
                </a:extLst>
              </a:tr>
              <a:tr h="266241">
                <a:tc>
                  <a:txBody>
                    <a:bodyPr/>
                    <a:lstStyle/>
                    <a:p>
                      <a:pPr marL="180340" marR="509905" algn="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715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0,000043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525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0,000165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398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0,000422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4699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0,000548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7874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0,000714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33862518"/>
                  </a:ext>
                </a:extLst>
              </a:tr>
              <a:tr h="266241">
                <a:tc>
                  <a:txBody>
                    <a:bodyPr/>
                    <a:lstStyle/>
                    <a:p>
                      <a:pPr marL="180340" marR="466090" algn="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715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0,000072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715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0,000183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525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0,000426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4699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0,000539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7874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0,000561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76270946"/>
                  </a:ext>
                </a:extLst>
              </a:tr>
              <a:tr h="266241">
                <a:tc>
                  <a:txBody>
                    <a:bodyPr/>
                    <a:lstStyle/>
                    <a:p>
                      <a:pPr marL="180340" marR="466090" algn="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49,0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715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0,000149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525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0,000236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398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0,000429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4699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0,000523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7556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0,000621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3052759"/>
                  </a:ext>
                </a:extLst>
              </a:tr>
              <a:tr h="427976">
                <a:tc>
                  <a:txBody>
                    <a:bodyPr/>
                    <a:lstStyle/>
                    <a:p>
                      <a:pPr marL="180340" marR="466090" algn="r">
                        <a:lnSpc>
                          <a:spcPts val="15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88,3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5250" algn="ctr">
                        <a:lnSpc>
                          <a:spcPts val="15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0,000229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7155" algn="ctr">
                        <a:lnSpc>
                          <a:spcPts val="15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0,000294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92075" algn="ctr">
                        <a:lnSpc>
                          <a:spcPts val="15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0,000437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46990" algn="ctr">
                        <a:lnSpc>
                          <a:spcPts val="15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0,000514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28409649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78196" y="3203575"/>
            <a:ext cx="1446024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40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46733" y="328880"/>
            <a:ext cx="104604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1°C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kengaygan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hajmiy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kengayish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koeffitsiyenti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o`tilganidek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o`z-o`zidan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ko`rsatadi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166639"/>
              </p:ext>
            </p:extLst>
          </p:nvPr>
        </p:nvGraphicFramePr>
        <p:xfrm>
          <a:off x="2280745" y="1782834"/>
          <a:ext cx="1295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r:id="rId3" imgW="939800" imgH="419100" progId="Equation.3">
                  <p:embed/>
                </p:oleObj>
              </mc:Choice>
              <mc:Fallback>
                <p:oleObj r:id="rId3" imgW="9398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0745" y="1782834"/>
                        <a:ext cx="1295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0975" y="990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67943" y="2532741"/>
            <a:ext cx="10920249" cy="2984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84480" lvl="0" indent="-342900" algn="just">
              <a:spcBef>
                <a:spcPts val="445"/>
              </a:spcBef>
              <a:spcAft>
                <a:spcPts val="0"/>
              </a:spcAft>
              <a:buFont typeface="+mj-lt"/>
              <a:buAutoNum type="arabicPeriod"/>
              <a:tabLst>
                <a:tab pos="1020445" algn="l"/>
              </a:tabLs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siqilishi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siqilmaydi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deb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tom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hilanuv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448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tabiatda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ba'zi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agar 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sezilarli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Suyuqliklarning</a:t>
            </a:r>
            <a:r>
              <a:rPr lang="en-US" spc="2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siqilishini</a:t>
            </a:r>
            <a:r>
              <a:rPr lang="en-US" spc="2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lang="en-US" spc="2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pc="2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pc="2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hajmiy</a:t>
            </a:r>
            <a:r>
              <a:rPr lang="en-US" i="1" spc="2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siqilish</a:t>
            </a:r>
            <a:r>
              <a:rPr lang="en-US" i="1" spc="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koeffitsiyenti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degan</a:t>
            </a:r>
            <a:r>
              <a:rPr lang="en-US" spc="5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spcBef>
                <a:spcPts val="35"/>
              </a:spcBef>
              <a:spcAft>
                <a:spcPts val="0"/>
              </a:spcAft>
              <a:tabLst>
                <a:tab pos="2999105" algn="l"/>
              </a:tabLst>
            </a:pP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kiritiladi</a:t>
            </a:r>
            <a:r>
              <a:rPr lang="en-US" spc="59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</a:t>
            </a:r>
            <a:r>
              <a:rPr lang="ru-RU" spc="-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5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belgilanadi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Birlik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hajmdagi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suyuqlikning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bosimini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birlikka</a:t>
            </a:r>
            <a:r>
              <a:rPr lang="en-US" spc="35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oshirganda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kamaygan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miqdori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hajmiy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koeffitsiyenti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0975" y="859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392522"/>
              </p:ext>
            </p:extLst>
          </p:nvPr>
        </p:nvGraphicFramePr>
        <p:xfrm>
          <a:off x="3071320" y="5031244"/>
          <a:ext cx="14859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5" imgW="888614" imgH="393529" progId="Equation.3">
                  <p:embed/>
                </p:oleObj>
              </mc:Choice>
              <mc:Fallback>
                <p:oleObj r:id="rId5" imgW="888614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320" y="5031244"/>
                        <a:ext cx="14859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7790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1559" y="795216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340" algn="ctr">
              <a:lnSpc>
                <a:spcPct val="107000"/>
              </a:lnSpc>
              <a:spcBef>
                <a:spcPts val="465"/>
              </a:spcBef>
              <a:spcAft>
                <a:spcPts val="800"/>
              </a:spcAft>
            </a:pPr>
            <a:r>
              <a:rPr lang="en-US" b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1.2-jadval.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Suvning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hajmiy</a:t>
            </a:r>
            <a:r>
              <a:rPr lang="en-US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siqilish</a:t>
            </a:r>
            <a:r>
              <a:rPr lang="en-US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koeffitsiyenti</a:t>
            </a:r>
            <a:r>
              <a:rPr lang="en-US" spc="1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</a:t>
            </a:r>
            <a:r>
              <a:rPr lang="ru-RU" spc="-1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i="1" spc="1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pc="1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/N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741475"/>
              </p:ext>
            </p:extLst>
          </p:nvPr>
        </p:nvGraphicFramePr>
        <p:xfrm>
          <a:off x="1597572" y="1650125"/>
          <a:ext cx="9017878" cy="39308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30999">
                  <a:extLst>
                    <a:ext uri="{9D8B030D-6E8A-4147-A177-3AD203B41FA5}">
                      <a16:colId xmlns:a16="http://schemas.microsoft.com/office/drawing/2014/main" val="972088837"/>
                    </a:ext>
                  </a:extLst>
                </a:gridCol>
                <a:gridCol w="1432225">
                  <a:extLst>
                    <a:ext uri="{9D8B030D-6E8A-4147-A177-3AD203B41FA5}">
                      <a16:colId xmlns:a16="http://schemas.microsoft.com/office/drawing/2014/main" val="1274025991"/>
                    </a:ext>
                  </a:extLst>
                </a:gridCol>
                <a:gridCol w="1432225">
                  <a:extLst>
                    <a:ext uri="{9D8B030D-6E8A-4147-A177-3AD203B41FA5}">
                      <a16:colId xmlns:a16="http://schemas.microsoft.com/office/drawing/2014/main" val="4209770222"/>
                    </a:ext>
                  </a:extLst>
                </a:gridCol>
                <a:gridCol w="1723074">
                  <a:extLst>
                    <a:ext uri="{9D8B030D-6E8A-4147-A177-3AD203B41FA5}">
                      <a16:colId xmlns:a16="http://schemas.microsoft.com/office/drawing/2014/main" val="2064081703"/>
                    </a:ext>
                  </a:extLst>
                </a:gridCol>
                <a:gridCol w="1723074">
                  <a:extLst>
                    <a:ext uri="{9D8B030D-6E8A-4147-A177-3AD203B41FA5}">
                      <a16:colId xmlns:a16="http://schemas.microsoft.com/office/drawing/2014/main" val="3336204032"/>
                    </a:ext>
                  </a:extLst>
                </a:gridCol>
                <a:gridCol w="1676281">
                  <a:extLst>
                    <a:ext uri="{9D8B030D-6E8A-4147-A177-3AD203B41FA5}">
                      <a16:colId xmlns:a16="http://schemas.microsoft.com/office/drawing/2014/main" val="476498035"/>
                    </a:ext>
                  </a:extLst>
                </a:gridCol>
              </a:tblGrid>
              <a:tr h="646981">
                <a:tc rowSpan="2">
                  <a:txBody>
                    <a:bodyPr/>
                    <a:lstStyle/>
                    <a:p>
                      <a:pPr marL="18034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t,</a:t>
                      </a:r>
                      <a:r>
                        <a:rPr lang="en-US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30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80340" marR="209931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MN/m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869428"/>
                  </a:ext>
                </a:extLst>
              </a:tr>
              <a:tr h="4848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marR="35814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4572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4318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46355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35255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05975148"/>
                  </a:ext>
                </a:extLst>
              </a:tr>
              <a:tr h="611506">
                <a:tc>
                  <a:txBody>
                    <a:bodyPr/>
                    <a:lstStyle/>
                    <a:p>
                      <a:pPr marL="180340" marR="258445" algn="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0,00000540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207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0,00000537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334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0,00000531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5113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3462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49391476"/>
                  </a:ext>
                </a:extLst>
              </a:tr>
              <a:tr h="521976">
                <a:tc>
                  <a:txBody>
                    <a:bodyPr/>
                    <a:lstStyle/>
                    <a:p>
                      <a:pPr marL="180340" marR="47625" algn="ctr">
                        <a:lnSpc>
                          <a:spcPts val="1445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5      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ts val="144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0,00000529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2070" algn="ctr">
                        <a:lnSpc>
                          <a:spcPts val="144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3340" algn="ctr">
                        <a:lnSpc>
                          <a:spcPts val="144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0,00000518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51130" algn="ctr">
                        <a:lnSpc>
                          <a:spcPts val="144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0,00000508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34620" algn="ctr">
                        <a:lnSpc>
                          <a:spcPts val="144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0,00000493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4512105"/>
                  </a:ext>
                </a:extLst>
              </a:tr>
              <a:tr h="540558">
                <a:tc>
                  <a:txBody>
                    <a:bodyPr/>
                    <a:lstStyle/>
                    <a:p>
                      <a:pPr marL="180340" marR="246380" algn="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207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334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0,00000508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5113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0,00000498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3462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0,00000481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38178946"/>
                  </a:ext>
                </a:extLst>
              </a:tr>
              <a:tr h="562518">
                <a:tc>
                  <a:txBody>
                    <a:bodyPr/>
                    <a:lstStyle/>
                    <a:p>
                      <a:pPr marL="180340" marR="246380" algn="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2070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3340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0,00000503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51130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0,00000488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34620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0,00000470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4150769"/>
                  </a:ext>
                </a:extLst>
              </a:tr>
              <a:tr h="562518">
                <a:tc>
                  <a:txBody>
                    <a:bodyPr/>
                    <a:lstStyle/>
                    <a:p>
                      <a:pPr marL="180340" marR="246380" algn="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3975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0,00000505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54610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0,00000495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53035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0,00000481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35890" 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0,00000460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19444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4898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911</Words>
  <Application>Microsoft Office PowerPoint</Application>
  <PresentationFormat>Широкоэкранный</PresentationFormat>
  <Paragraphs>113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Equation.3</vt:lpstr>
      <vt:lpstr>Mavzu № 2:   Suyuqlikning turlari va uning asosiy fizik xossalar.  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 2:   Suyuqlikning turlari va uning asosiy fizik xossalar.     </dc:title>
  <dc:creator>Исматилло ака</dc:creator>
  <cp:lastModifiedBy>Исматилло ака</cp:lastModifiedBy>
  <cp:revision>5</cp:revision>
  <dcterms:created xsi:type="dcterms:W3CDTF">2022-01-17T04:04:21Z</dcterms:created>
  <dcterms:modified xsi:type="dcterms:W3CDTF">2022-01-17T04:43:37Z</dcterms:modified>
</cp:coreProperties>
</file>