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02.02.2022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02.02.2022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02.02.2022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02.02.2022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89F74A0-64E6-4C51-8DD0-81782F5F0551}"/>
              </a:ext>
            </a:extLst>
          </p:cNvPr>
          <p:cNvSpPr>
            <a:spLocks noGrp="1"/>
          </p:cNvSpPr>
          <p:nvPr>
            <p:ph type="title"/>
          </p:nvPr>
        </p:nvSpPr>
        <p:spPr>
          <a:xfrm>
            <a:off x="1099160" y="2526081"/>
            <a:ext cx="6097044" cy="2634642"/>
          </a:xfrm>
        </p:spPr>
        <p:txBody>
          <a:bodyPr>
            <a:normAutofit/>
          </a:bodyPr>
          <a:lstStyle/>
          <a:p>
            <a:pPr algn="ctr"/>
            <a:r>
              <a:rPr lang="en-US" sz="4000" dirty="0">
                <a:solidFill>
                  <a:srgbClr val="FF0000"/>
                </a:solidFill>
              </a:rPr>
              <a:t>MAVZU:</a:t>
            </a:r>
            <a:r>
              <a:rPr lang="en-US" sz="4000" dirty="0">
                <a:solidFill>
                  <a:srgbClr val="7030A0"/>
                </a:solidFill>
              </a:rPr>
              <a:t>SITRUS O’SIMLIKLAR VA ULARNI YETISHTIRISH TEXNALOGIYASI</a:t>
            </a:r>
            <a:endParaRPr lang="ru-RU" sz="4000" dirty="0">
              <a:solidFill>
                <a:srgbClr val="7030A0"/>
              </a:solidFill>
            </a:endParaRPr>
          </a:p>
        </p:txBody>
      </p:sp>
    </p:spTree>
    <p:extLst>
      <p:ext uri="{BB962C8B-B14F-4D97-AF65-F5344CB8AC3E}">
        <p14:creationId xmlns:p14="http://schemas.microsoft.com/office/powerpoint/2010/main" val="1761789910"/>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sitrus o'simliklari">
            <a:extLst>
              <a:ext uri="{FF2B5EF4-FFF2-40B4-BE49-F238E27FC236}">
                <a16:creationId xmlns="" xmlns:a16="http://schemas.microsoft.com/office/drawing/2014/main" id="{2C1A1F2F-6D25-4C8D-B328-E9C148F7C1A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4778" y="2188817"/>
            <a:ext cx="4744610" cy="4594088"/>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 xmlns:a16="http://schemas.microsoft.com/office/drawing/2014/main" id="{92C604AD-B479-424C-922F-E50246197861}"/>
              </a:ext>
            </a:extLst>
          </p:cNvPr>
          <p:cNvSpPr>
            <a:spLocks noGrp="1"/>
          </p:cNvSpPr>
          <p:nvPr>
            <p:ph type="title"/>
          </p:nvPr>
        </p:nvSpPr>
        <p:spPr>
          <a:xfrm>
            <a:off x="30528" y="75096"/>
            <a:ext cx="9113472" cy="2020957"/>
          </a:xfrm>
        </p:spPr>
        <p:txBody>
          <a:bodyPr>
            <a:noAutofit/>
          </a:bodyPr>
          <a:lstStyle/>
          <a:p>
            <a:pPr algn="l"/>
            <a:r>
              <a:rPr lang="en-US" sz="1700" b="0" i="0" dirty="0" err="1">
                <a:solidFill>
                  <a:srgbClr val="7030A0"/>
                </a:solidFill>
                <a:effectLst/>
                <a:latin typeface="Source Sans Pro" panose="020B0503030403020204" pitchFamily="34" charset="0"/>
              </a:rPr>
              <a:t>Sovet</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Ittifoqi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hududida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istiqomat</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qiluvchi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aholining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ko'pchiligi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Yangi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yil</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bayramlari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bilan</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qanday</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hamkorlik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qilmoqda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Albatta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kivi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daraxti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hidi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bilan</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apelsin</a:t>
            </a:r>
            <a:r>
              <a:rPr lang="en-US" sz="1700" b="0" i="0" dirty="0">
                <a:solidFill>
                  <a:srgbClr val="7030A0"/>
                </a:solidFill>
                <a:effectLst/>
                <a:latin typeface="Source Sans Pro" panose="020B0503030403020204" pitchFamily="34" charset="0"/>
              </a:rPr>
              <a:t>, mandarin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limon. </a:t>
            </a:r>
            <a:r>
              <a:rPr lang="en-US" sz="1700" b="0" i="0" dirty="0" err="1">
                <a:solidFill>
                  <a:srgbClr val="7030A0"/>
                </a:solidFill>
                <a:effectLst/>
                <a:latin typeface="Source Sans Pro" panose="020B0503030403020204" pitchFamily="34" charset="0"/>
              </a:rPr>
              <a:t>Ko'pchilik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bu</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turdagi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o'simliklarining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uyda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etishtirishga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juda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mos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ekanligini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bilmaydi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Yopiq</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o'simliklarining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turlari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ularga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g'amxo'rlik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qilish</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haqida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bizning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maqolamizda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gaplashamiz</a:t>
            </a:r>
            <a:r>
              <a:rPr lang="en-US" sz="1700" b="0" i="0" dirty="0">
                <a:solidFill>
                  <a:srgbClr val="7030A0"/>
                </a:solidFill>
                <a:effectLst/>
                <a:latin typeface="Source Sans Pro" panose="020B0503030403020204" pitchFamily="34" charset="0"/>
              </a:rPr>
              <a:t>.</a:t>
            </a:r>
            <a:br>
              <a:rPr lang="en-US" sz="1700" b="0" i="0" dirty="0">
                <a:solidFill>
                  <a:srgbClr val="7030A0"/>
                </a:solidFill>
                <a:effectLst/>
                <a:latin typeface="Source Sans Pro" panose="020B0503030403020204" pitchFamily="34" charset="0"/>
              </a:rPr>
            </a:br>
            <a:r>
              <a:rPr lang="en-US" sz="1700" b="0" i="0" dirty="0" err="1">
                <a:solidFill>
                  <a:srgbClr val="7030A0"/>
                </a:solidFill>
                <a:effectLst/>
                <a:latin typeface="Source Sans Pro" panose="020B0503030403020204" pitchFamily="34" charset="0"/>
              </a:rPr>
              <a:t>Sovet</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Ittifoqi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hududida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istiqomat</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qiluvchi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aholining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ko'pchiligi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Yangi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yil</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bayramlari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bilan</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qanday</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hamkorlik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qilmoqda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Albatta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kivi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daraxti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hidi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bilan</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apelsin</a:t>
            </a:r>
            <a:r>
              <a:rPr lang="en-US" sz="1700" b="0" i="0" dirty="0">
                <a:solidFill>
                  <a:srgbClr val="7030A0"/>
                </a:solidFill>
                <a:effectLst/>
                <a:latin typeface="Source Sans Pro" panose="020B0503030403020204" pitchFamily="34" charset="0"/>
              </a:rPr>
              <a:t>, mandarin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limon. </a:t>
            </a:r>
            <a:r>
              <a:rPr lang="en-US" sz="1700" b="0" i="0" dirty="0" err="1">
                <a:solidFill>
                  <a:srgbClr val="7030A0"/>
                </a:solidFill>
                <a:effectLst/>
                <a:latin typeface="Source Sans Pro" panose="020B0503030403020204" pitchFamily="34" charset="0"/>
              </a:rPr>
              <a:t>Ko'pchilik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bu</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turdagi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o'simliklarining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uyda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etishtirishga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juda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mos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ekanligini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bilmaydi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Yopiq</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o'simliklarining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turlari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ularga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g'amxo'rlik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qilish</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haqida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bizning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maqolamizda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gaplashamiz</a:t>
            </a:r>
            <a:r>
              <a:rPr lang="en-US" sz="1700" b="0" i="0" dirty="0">
                <a:solidFill>
                  <a:srgbClr val="7030A0"/>
                </a:solidFill>
                <a:effectLst/>
                <a:latin typeface="Source Sans Pro" panose="020B0503030403020204" pitchFamily="34" charset="0"/>
              </a:rPr>
              <a:t>.</a:t>
            </a:r>
            <a:endParaRPr lang="ru-RU" sz="1700" dirty="0">
              <a:solidFill>
                <a:srgbClr val="7030A0"/>
              </a:solidFill>
            </a:endParaRPr>
          </a:p>
        </p:txBody>
      </p:sp>
      <p:pic>
        <p:nvPicPr>
          <p:cNvPr id="1036" name="Picture 12">
            <a:extLst>
              <a:ext uri="{FF2B5EF4-FFF2-40B4-BE49-F238E27FC236}">
                <a16:creationId xmlns="" xmlns:a16="http://schemas.microsoft.com/office/drawing/2014/main" id="{FC70E597-775E-4342-860A-076466229A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9388" y="2188817"/>
            <a:ext cx="4304612" cy="4594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589723"/>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4B589F7-266A-42A1-8515-2510C0B7A828}"/>
              </a:ext>
            </a:extLst>
          </p:cNvPr>
          <p:cNvSpPr>
            <a:spLocks noGrp="1"/>
          </p:cNvSpPr>
          <p:nvPr>
            <p:ph type="ctrTitle"/>
          </p:nvPr>
        </p:nvSpPr>
        <p:spPr>
          <a:xfrm>
            <a:off x="692978" y="337194"/>
            <a:ext cx="5825202" cy="3413171"/>
          </a:xfrm>
        </p:spPr>
        <p:txBody>
          <a:bodyPr/>
          <a:lstStyle/>
          <a:p>
            <a:r>
              <a:rPr lang="en-US" sz="800" dirty="0">
                <a:solidFill>
                  <a:srgbClr val="393F3F"/>
                </a:solidFill>
                <a:latin typeface="Source Sans Pro" panose="020B0503030403020204" pitchFamily="34" charset="0"/>
              </a:rPr>
              <a:t>VV</a:t>
            </a:r>
            <a:endParaRPr lang="ru-RU" sz="800" dirty="0"/>
          </a:p>
        </p:txBody>
      </p:sp>
      <p:sp>
        <p:nvSpPr>
          <p:cNvPr id="3" name="Подзаголовок 2">
            <a:extLst>
              <a:ext uri="{FF2B5EF4-FFF2-40B4-BE49-F238E27FC236}">
                <a16:creationId xmlns="" xmlns:a16="http://schemas.microsoft.com/office/drawing/2014/main" id="{93DD55AA-937A-443E-A6CE-F1A49B5983E4}"/>
              </a:ext>
            </a:extLst>
          </p:cNvPr>
          <p:cNvSpPr>
            <a:spLocks noGrp="1"/>
          </p:cNvSpPr>
          <p:nvPr>
            <p:ph type="subTitle" idx="1"/>
          </p:nvPr>
        </p:nvSpPr>
        <p:spPr>
          <a:xfrm>
            <a:off x="586408" y="1"/>
            <a:ext cx="8557592" cy="6679096"/>
          </a:xfrm>
        </p:spPr>
        <p:txBody>
          <a:bodyPr/>
          <a:lstStyle/>
          <a:p>
            <a:pPr algn="ctr"/>
            <a:r>
              <a:rPr lang="en-US" sz="2000" b="0" i="0" dirty="0" err="1">
                <a:solidFill>
                  <a:srgbClr val="002060"/>
                </a:solidFill>
                <a:effectLst/>
                <a:latin typeface="Times New Roman" panose="02020603050405020304" pitchFamily="18" charset="0"/>
                <a:cs typeface="Times New Roman" panose="02020603050405020304" pitchFamily="18" charset="0"/>
              </a:rPr>
              <a:t>Yopiq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o'simliklar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g'amxo'rlik</a:t>
            </a:r>
            <a:endParaRPr lang="en-US" sz="2000" b="0" i="0" dirty="0">
              <a:solidFill>
                <a:srgbClr val="002060"/>
              </a:solidFill>
              <a:effectLst/>
              <a:latin typeface="Times New Roman" panose="02020603050405020304" pitchFamily="18" charset="0"/>
              <a:cs typeface="Times New Roman" panose="02020603050405020304" pitchFamily="18" charset="0"/>
            </a:endParaRPr>
          </a:p>
          <a:p>
            <a:pPr algn="l"/>
            <a:r>
              <a:rPr lang="en-US" sz="2000" b="0" i="0" dirty="0" err="1">
                <a:solidFill>
                  <a:srgbClr val="002060"/>
                </a:solidFill>
                <a:effectLst/>
                <a:latin typeface="Times New Roman" panose="02020603050405020304" pitchFamily="18" charset="0"/>
                <a:cs typeface="Times New Roman" panose="02020603050405020304" pitchFamily="18" charset="0"/>
              </a:rPr>
              <a:t>Sizning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derazangizdagi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janubiy</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mehmon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sizning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uyingizda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bo'lgani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singari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quyidagi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qoidalarga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rioya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qilish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a:t>
            </a:r>
          </a:p>
          <a:p>
            <a:pPr algn="l"/>
            <a:r>
              <a:rPr lang="en-US" sz="2000" b="0" i="0" dirty="0">
                <a:solidFill>
                  <a:srgbClr val="002060"/>
                </a:solidFill>
                <a:effectLst/>
                <a:latin typeface="Times New Roman" panose="02020603050405020304" pitchFamily="18" charset="0"/>
                <a:cs typeface="Times New Roman" panose="02020603050405020304" pitchFamily="18" charset="0"/>
              </a:rPr>
              <a:t>1. </a:t>
            </a:r>
            <a:r>
              <a:rPr lang="en-US" sz="2000" b="1" i="0" dirty="0">
                <a:solidFill>
                  <a:srgbClr val="002060"/>
                </a:solidFill>
                <a:effectLst/>
                <a:latin typeface="Times New Roman" panose="02020603050405020304" pitchFamily="18" charset="0"/>
                <a:cs typeface="Times New Roman" panose="02020603050405020304" pitchFamily="18" charset="0"/>
              </a:rPr>
              <a:t>Nur</a:t>
            </a:r>
            <a:r>
              <a:rPr lang="en-US" sz="2000" b="0" i="0" dirty="0">
                <a:solidFill>
                  <a:srgbClr val="002060"/>
                </a:solidFill>
                <a:effectLst/>
                <a:latin typeface="Times New Roman" panose="02020603050405020304" pitchFamily="18" charset="0"/>
                <a:cs typeface="Times New Roman" panose="02020603050405020304" pitchFamily="18" charset="0"/>
              </a:rPr>
              <a:t> - </a:t>
            </a:r>
            <a:r>
              <a:rPr lang="en-US" sz="2000" b="0" i="0" dirty="0" err="1">
                <a:solidFill>
                  <a:srgbClr val="002060"/>
                </a:solidFill>
                <a:effectLst/>
                <a:latin typeface="Times New Roman" panose="02020603050405020304" pitchFamily="18" charset="0"/>
                <a:cs typeface="Times New Roman" panose="02020603050405020304" pitchFamily="18" charset="0"/>
              </a:rPr>
              <a:t>eng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uzoq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muddatli</a:t>
            </a:r>
            <a:r>
              <a:rPr lang="en-US" sz="2000" b="0" i="0" dirty="0">
                <a:solidFill>
                  <a:srgbClr val="002060"/>
                </a:solidFill>
                <a:effectLst/>
                <a:latin typeface="Times New Roman" panose="02020603050405020304" pitchFamily="18" charset="0"/>
                <a:cs typeface="Times New Roman" panose="02020603050405020304" pitchFamily="18" charset="0"/>
              </a:rPr>
              <a:t> (12 </a:t>
            </a:r>
            <a:r>
              <a:rPr lang="en-US" sz="2000" b="0" i="0" dirty="0" err="1">
                <a:solidFill>
                  <a:srgbClr val="002060"/>
                </a:solidFill>
                <a:effectLst/>
                <a:latin typeface="Times New Roman" panose="02020603050405020304" pitchFamily="18" charset="0"/>
                <a:cs typeface="Times New Roman" panose="02020603050405020304" pitchFamily="18" charset="0"/>
              </a:rPr>
              <a:t>soatlik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nur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kunida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yaxshi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hissi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Shuning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yozda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ular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sun'iy</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ravishda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soyalanishi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qishda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esa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qo'shimcha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ravishda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yoritilishi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a:t>
            </a:r>
          </a:p>
          <a:p>
            <a:pPr algn="l"/>
            <a:r>
              <a:rPr lang="en-US" sz="2000" b="0" i="0" dirty="0">
                <a:solidFill>
                  <a:srgbClr val="002060"/>
                </a:solidFill>
                <a:effectLst/>
                <a:latin typeface="Times New Roman" panose="02020603050405020304" pitchFamily="18" charset="0"/>
                <a:cs typeface="Times New Roman" panose="02020603050405020304" pitchFamily="18" charset="0"/>
              </a:rPr>
              <a:t>2. </a:t>
            </a:r>
            <a:r>
              <a:rPr lang="en-US" sz="2000" b="1" i="0" dirty="0" err="1">
                <a:solidFill>
                  <a:srgbClr val="002060"/>
                </a:solidFill>
                <a:effectLst/>
                <a:latin typeface="Times New Roman" panose="02020603050405020304" pitchFamily="18" charset="0"/>
                <a:cs typeface="Times New Roman" panose="02020603050405020304" pitchFamily="18" charset="0"/>
              </a:rPr>
              <a:t>Harorat</a:t>
            </a:r>
            <a:r>
              <a:rPr lang="en-US" sz="2000" b="0" i="0" dirty="0">
                <a:solidFill>
                  <a:srgbClr val="002060"/>
                </a:solidFill>
                <a:effectLst/>
                <a:latin typeface="Times New Roman" panose="02020603050405020304" pitchFamily="18" charset="0"/>
                <a:cs typeface="Times New Roman" panose="02020603050405020304" pitchFamily="18" charset="0"/>
              </a:rPr>
              <a:t> - </a:t>
            </a:r>
            <a:r>
              <a:rPr lang="en-US" sz="2000" b="0" i="0" dirty="0" err="1">
                <a:solidFill>
                  <a:srgbClr val="002060"/>
                </a:solidFill>
                <a:effectLst/>
                <a:latin typeface="Times New Roman" panose="02020603050405020304" pitchFamily="18" charset="0"/>
                <a:cs typeface="Times New Roman" panose="02020603050405020304" pitchFamily="18" charset="0"/>
              </a:rPr>
              <a:t>yopiq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a:t>
            </a:r>
            <a:r>
              <a:rPr lang="en-US" sz="2000" b="0" i="0" dirty="0">
                <a:solidFill>
                  <a:srgbClr val="002060"/>
                </a:solidFill>
                <a:effectLst/>
                <a:latin typeface="Times New Roman" panose="02020603050405020304" pitchFamily="18" charset="0"/>
                <a:cs typeface="Times New Roman" panose="02020603050405020304" pitchFamily="18" charset="0"/>
              </a:rPr>
              <a:t> 17-22 °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munosib</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harorat</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Yuqori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haroratda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o'simliklar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bezovtalikni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boshdan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kechiradi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sariq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rangga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aylanadi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barglarni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yo'qotadi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mavsumida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mevalari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yaxshi</a:t>
            </a:r>
            <a:r>
              <a:rPr lang="en-US" sz="2000" b="0" i="0" dirty="0">
                <a:solidFill>
                  <a:srgbClr val="002060"/>
                </a:solidFill>
                <a:effectLst/>
                <a:latin typeface="Times New Roman" panose="02020603050405020304" pitchFamily="18" charset="0"/>
                <a:cs typeface="Times New Roman" panose="02020603050405020304" pitchFamily="18" charset="0"/>
              </a:rPr>
              <a:t> 10-14 ° S </a:t>
            </a:r>
            <a:r>
              <a:rPr lang="en-US" sz="2000" b="0" i="0" dirty="0" err="1">
                <a:solidFill>
                  <a:srgbClr val="002060"/>
                </a:solidFill>
                <a:effectLst/>
                <a:latin typeface="Times New Roman" panose="02020603050405020304" pitchFamily="18" charset="0"/>
                <a:cs typeface="Times New Roman" panose="02020603050405020304" pitchFamily="18" charset="0"/>
              </a:rPr>
              <a:t>haroratda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saqlanadi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bu</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esa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ularga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qo'shimcha</a:t>
            </a:r>
            <a:r>
              <a:rPr lang="en-US" sz="2000" b="0" i="0" dirty="0">
                <a:solidFill>
                  <a:srgbClr val="002060"/>
                </a:solidFill>
                <a:effectLst/>
                <a:latin typeface="Times New Roman" panose="02020603050405020304" pitchFamily="18" charset="0"/>
                <a:cs typeface="Times New Roman" panose="02020603050405020304" pitchFamily="18" charset="0"/>
              </a:rPr>
              <a:t> dam </a:t>
            </a:r>
            <a:r>
              <a:rPr lang="en-US" sz="2000" b="0" i="0" dirty="0" err="1">
                <a:solidFill>
                  <a:srgbClr val="002060"/>
                </a:solidFill>
                <a:effectLst/>
                <a:latin typeface="Times New Roman" panose="02020603050405020304" pitchFamily="18" charset="0"/>
                <a:cs typeface="Times New Roman" panose="02020603050405020304" pitchFamily="18" charset="0"/>
              </a:rPr>
              <a:t>olishni</a:t>
            </a:r>
            <a:r>
              <a:rPr lang="en-US" sz="2000" b="0" i="0" dirty="0">
                <a:solidFill>
                  <a:srgbClr val="002060"/>
                </a:solidFill>
                <a:effectLst/>
                <a:latin typeface="Times New Roman" panose="02020603050405020304" pitchFamily="18" charset="0"/>
                <a:cs typeface="Times New Roman" panose="02020603050405020304" pitchFamily="18" charset="0"/>
              </a:rPr>
              <a:t> talab </a:t>
            </a:r>
            <a:r>
              <a:rPr lang="en-US" sz="2000" b="0" i="0" dirty="0" err="1">
                <a:solidFill>
                  <a:srgbClr val="002060"/>
                </a:solidFill>
                <a:effectLst/>
                <a:latin typeface="Times New Roman" panose="02020603050405020304" pitchFamily="18" charset="0"/>
                <a:cs typeface="Times New Roman" panose="02020603050405020304" pitchFamily="18" charset="0"/>
              </a:rPr>
              <a:t>qilmasdan</a:t>
            </a:r>
            <a:r>
              <a:rPr lang="en-US" sz="2000" b="0" i="0" dirty="0">
                <a:solidFill>
                  <a:srgbClr val="002060"/>
                </a:solidFill>
                <a:effectLst/>
                <a:latin typeface="Times New Roman" panose="02020603050405020304" pitchFamily="18" charset="0"/>
                <a:cs typeface="Times New Roman" panose="02020603050405020304" pitchFamily="18" charset="0"/>
              </a:rPr>
              <a:t> dam </a:t>
            </a:r>
            <a:r>
              <a:rPr lang="en-US" sz="2000" b="0" i="0" dirty="0" err="1">
                <a:solidFill>
                  <a:srgbClr val="002060"/>
                </a:solidFill>
                <a:effectLst/>
                <a:latin typeface="Times New Roman" panose="02020603050405020304" pitchFamily="18" charset="0"/>
                <a:cs typeface="Times New Roman" panose="02020603050405020304" pitchFamily="18" charset="0"/>
              </a:rPr>
              <a:t>olish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holatiga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o'tishga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yordam</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beradi</a:t>
            </a:r>
            <a:r>
              <a:rPr lang="en-US" sz="2000" b="0" i="0" dirty="0">
                <a:solidFill>
                  <a:srgbClr val="002060"/>
                </a:solidFill>
                <a:effectLst/>
                <a:latin typeface="Times New Roman" panose="02020603050405020304" pitchFamily="18" charset="0"/>
                <a:cs typeface="Times New Roman" panose="02020603050405020304" pitchFamily="18" charset="0"/>
              </a:rPr>
              <a:t>.</a:t>
            </a:r>
          </a:p>
          <a:p>
            <a:pPr algn="l"/>
            <a:r>
              <a:rPr lang="en-US" sz="2000" b="0" i="0" dirty="0">
                <a:solidFill>
                  <a:srgbClr val="002060"/>
                </a:solidFill>
                <a:effectLst/>
                <a:latin typeface="Times New Roman" panose="02020603050405020304" pitchFamily="18" charset="0"/>
                <a:cs typeface="Times New Roman" panose="02020603050405020304" pitchFamily="18" charset="0"/>
              </a:rPr>
              <a:t>3. </a:t>
            </a:r>
            <a:r>
              <a:rPr lang="en-US" sz="2000" b="1" i="0" dirty="0" err="1">
                <a:solidFill>
                  <a:srgbClr val="002060"/>
                </a:solidFill>
                <a:effectLst/>
                <a:latin typeface="Times New Roman" panose="02020603050405020304" pitchFamily="18" charset="0"/>
                <a:cs typeface="Times New Roman" panose="02020603050405020304" pitchFamily="18" charset="0"/>
              </a:rPr>
              <a:t>Suvni</a:t>
            </a:r>
            <a:r>
              <a:rPr lang="en-US" sz="2000" b="1" i="0" dirty="0">
                <a:solidFill>
                  <a:srgbClr val="002060"/>
                </a:solidFill>
                <a:effectLst/>
                <a:latin typeface="Times New Roman" panose="02020603050405020304" pitchFamily="18" charset="0"/>
                <a:cs typeface="Times New Roman" panose="02020603050405020304" pitchFamily="18" charset="0"/>
              </a:rPr>
              <a:t> </a:t>
            </a:r>
            <a:r>
              <a:rPr lang="en-US" sz="2000" b="1" i="0" dirty="0" err="1">
                <a:solidFill>
                  <a:srgbClr val="002060"/>
                </a:solidFill>
                <a:effectLst/>
                <a:latin typeface="Times New Roman" panose="02020603050405020304" pitchFamily="18" charset="0"/>
                <a:cs typeface="Times New Roman" panose="02020603050405020304" pitchFamily="18" charset="0"/>
              </a:rPr>
              <a:t>sug'orish</a:t>
            </a:r>
            <a:r>
              <a:rPr lang="en-US" sz="2000" b="0" i="0" dirty="0">
                <a:solidFill>
                  <a:srgbClr val="002060"/>
                </a:solidFill>
                <a:effectLst/>
                <a:latin typeface="Times New Roman" panose="02020603050405020304" pitchFamily="18" charset="0"/>
                <a:cs typeface="Times New Roman" panose="02020603050405020304" pitchFamily="18" charset="0"/>
              </a:rPr>
              <a:t> - </a:t>
            </a:r>
            <a:r>
              <a:rPr lang="en-US" sz="2000" b="0" i="0" dirty="0" err="1">
                <a:solidFill>
                  <a:srgbClr val="002060"/>
                </a:solidFill>
                <a:effectLst/>
                <a:latin typeface="Times New Roman" panose="02020603050405020304" pitchFamily="18" charset="0"/>
                <a:cs typeface="Times New Roman" panose="02020603050405020304" pitchFamily="18" charset="0"/>
              </a:rPr>
              <a:t>suvning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erning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yuqori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qatlami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qozonda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quriganda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bo'lishi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O'simliklar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qurib</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ketmasligi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juda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muhim</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bu</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barglari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urug'lari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bilan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dalolat</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beradi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quyiladi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Sug'orish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suv</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xona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haroratida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bo'lishi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doim</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bir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necha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tomchi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sirka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qo'shib</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qo'yilgan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holda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turish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a:t>
            </a:r>
          </a:p>
          <a:p>
            <a:pPr algn="l"/>
            <a:r>
              <a:rPr lang="en-US" sz="2000" b="0" i="0" dirty="0">
                <a:solidFill>
                  <a:srgbClr val="002060"/>
                </a:solidFill>
                <a:effectLst/>
                <a:latin typeface="Times New Roman" panose="02020603050405020304" pitchFamily="18" charset="0"/>
                <a:cs typeface="Times New Roman" panose="02020603050405020304" pitchFamily="18" charset="0"/>
              </a:rPr>
              <a:t>4. </a:t>
            </a:r>
            <a:r>
              <a:rPr lang="en-US" sz="2000" b="1" i="0" dirty="0" err="1">
                <a:solidFill>
                  <a:srgbClr val="002060"/>
                </a:solidFill>
                <a:effectLst/>
                <a:latin typeface="Times New Roman" panose="02020603050405020304" pitchFamily="18" charset="0"/>
                <a:cs typeface="Times New Roman" panose="02020603050405020304" pitchFamily="18" charset="0"/>
              </a:rPr>
              <a:t>Tuproq</a:t>
            </a:r>
            <a:r>
              <a:rPr lang="en-US" sz="2000" b="0" i="0" dirty="0">
                <a:solidFill>
                  <a:srgbClr val="002060"/>
                </a:solidFill>
                <a:effectLst/>
                <a:latin typeface="Times New Roman" panose="02020603050405020304" pitchFamily="18" charset="0"/>
                <a:cs typeface="Times New Roman" panose="02020603050405020304" pitchFamily="18" charset="0"/>
              </a:rPr>
              <a:t> - </a:t>
            </a:r>
            <a:r>
              <a:rPr lang="en-US" sz="2000" b="0" i="0" dirty="0" err="1">
                <a:solidFill>
                  <a:srgbClr val="002060"/>
                </a:solidFill>
                <a:effectLst/>
                <a:latin typeface="Times New Roman" panose="02020603050405020304" pitchFamily="18" charset="0"/>
                <a:cs typeface="Times New Roman" panose="02020603050405020304" pitchFamily="18" charset="0"/>
              </a:rPr>
              <a:t>yopiq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tsitrus</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o'simliklarining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qulayligi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to'liq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rivojlanishi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tuproq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neytral</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kislotalik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engil</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tarkibga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bo'lishi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Tuproqning</a:t>
            </a:r>
            <a:r>
              <a:rPr lang="en-US" sz="2000" b="0" i="0" dirty="0">
                <a:solidFill>
                  <a:srgbClr val="002060"/>
                </a:solidFill>
                <a:effectLst/>
                <a:latin typeface="Times New Roman" panose="02020603050405020304" pitchFamily="18" charset="0"/>
                <a:cs typeface="Times New Roman" panose="02020603050405020304" pitchFamily="18" charset="0"/>
              </a:rPr>
              <a:t> ideal </a:t>
            </a:r>
            <a:r>
              <a:rPr lang="en-US" sz="2000" b="0" i="0" dirty="0" err="1">
                <a:solidFill>
                  <a:srgbClr val="002060"/>
                </a:solidFill>
                <a:effectLst/>
                <a:latin typeface="Times New Roman" panose="02020603050405020304" pitchFamily="18" charset="0"/>
                <a:cs typeface="Times New Roman" panose="02020603050405020304" pitchFamily="18" charset="0"/>
              </a:rPr>
              <a:t>tarkibi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quyidagicha</a:t>
            </a:r>
            <a:r>
              <a:rPr lang="en-US" sz="2000" b="0" i="0" dirty="0">
                <a:solidFill>
                  <a:srgbClr val="002060"/>
                </a:solidFill>
                <a:effectLst/>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28A7AF53-5A05-41C4-B52A-76A31E6906A0}"/>
              </a:ext>
            </a:extLst>
          </p:cNvPr>
          <p:cNvSpPr txBox="1"/>
          <p:nvPr/>
        </p:nvSpPr>
        <p:spPr>
          <a:xfrm>
            <a:off x="586408" y="5320479"/>
            <a:ext cx="4499942" cy="1200329"/>
          </a:xfrm>
          <a:prstGeom prst="rect">
            <a:avLst/>
          </a:prstGeom>
          <a:noFill/>
        </p:spPr>
        <p:txBody>
          <a:bodyPr wrap="square">
            <a:spAutoFit/>
          </a:bodyPr>
          <a:lstStyle/>
          <a:p>
            <a:pPr algn="l">
              <a:buFont typeface="Arial" panose="020B0604020202020204" pitchFamily="34" charset="0"/>
              <a:buChar char="•"/>
            </a:pPr>
            <a:r>
              <a:rPr lang="en-US" b="0" i="0" dirty="0" err="1">
                <a:solidFill>
                  <a:srgbClr val="002060"/>
                </a:solidFill>
                <a:effectLst/>
                <a:latin typeface="Times New Roman" panose="02020603050405020304" pitchFamily="18" charset="0"/>
                <a:cs typeface="Times New Roman" panose="02020603050405020304" pitchFamily="18" charset="0"/>
              </a:rPr>
              <a:t>qum</a:t>
            </a:r>
            <a:r>
              <a:rPr lang="en-US" b="0" i="0" dirty="0">
                <a:solidFill>
                  <a:srgbClr val="002060"/>
                </a:solidFill>
                <a:effectLst/>
                <a:latin typeface="Times New Roman" panose="02020603050405020304" pitchFamily="18" charset="0"/>
                <a:cs typeface="Times New Roman" panose="02020603050405020304" pitchFamily="18" charset="0"/>
              </a:rPr>
              <a:t> </a:t>
            </a:r>
            <a:r>
              <a:rPr lang="en-US" b="0" i="0" dirty="0" err="1">
                <a:solidFill>
                  <a:srgbClr val="002060"/>
                </a:solidFill>
                <a:effectLst/>
                <a:latin typeface="Times New Roman" panose="02020603050405020304" pitchFamily="18" charset="0"/>
                <a:cs typeface="Times New Roman" panose="02020603050405020304" pitchFamily="18" charset="0"/>
              </a:rPr>
              <a:t>daryosi</a:t>
            </a:r>
            <a:r>
              <a:rPr lang="en-US" b="0" i="0" dirty="0">
                <a:solidFill>
                  <a:srgbClr val="002060"/>
                </a:solidFill>
                <a:effectLst/>
                <a:latin typeface="Times New Roman" panose="02020603050405020304" pitchFamily="18" charset="0"/>
                <a:cs typeface="Times New Roman" panose="02020603050405020304" pitchFamily="18" charset="0"/>
              </a:rPr>
              <a:t> - 1 </a:t>
            </a:r>
            <a:r>
              <a:rPr lang="en-US" b="0" i="0" dirty="0" err="1">
                <a:solidFill>
                  <a:srgbClr val="002060"/>
                </a:solidFill>
                <a:effectLst/>
                <a:latin typeface="Times New Roman" panose="02020603050405020304" pitchFamily="18" charset="0"/>
                <a:cs typeface="Times New Roman" panose="02020603050405020304" pitchFamily="18" charset="0"/>
              </a:rPr>
              <a:t>qism</a:t>
            </a:r>
            <a:r>
              <a:rPr lang="en-US" b="0" i="0" dirty="0">
                <a:solidFill>
                  <a:srgbClr val="002060"/>
                </a:solidFill>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en-US" b="0" i="0" dirty="0" err="1">
                <a:solidFill>
                  <a:srgbClr val="002060"/>
                </a:solidFill>
                <a:effectLst/>
                <a:latin typeface="Times New Roman" panose="02020603050405020304" pitchFamily="18" charset="0"/>
                <a:cs typeface="Times New Roman" panose="02020603050405020304" pitchFamily="18" charset="0"/>
              </a:rPr>
              <a:t>gumus</a:t>
            </a:r>
            <a:r>
              <a:rPr lang="en-US" b="0" i="0" dirty="0">
                <a:solidFill>
                  <a:srgbClr val="002060"/>
                </a:solidFill>
                <a:effectLst/>
                <a:latin typeface="Times New Roman" panose="02020603050405020304" pitchFamily="18" charset="0"/>
                <a:cs typeface="Times New Roman" panose="02020603050405020304" pitchFamily="18" charset="0"/>
              </a:rPr>
              <a:t> - 1 </a:t>
            </a:r>
            <a:r>
              <a:rPr lang="en-US" b="0" i="0" dirty="0" err="1">
                <a:solidFill>
                  <a:srgbClr val="002060"/>
                </a:solidFill>
                <a:effectLst/>
                <a:latin typeface="Times New Roman" panose="02020603050405020304" pitchFamily="18" charset="0"/>
                <a:cs typeface="Times New Roman" panose="02020603050405020304" pitchFamily="18" charset="0"/>
              </a:rPr>
              <a:t>qism</a:t>
            </a:r>
            <a:r>
              <a:rPr lang="en-US" b="0" i="0" dirty="0">
                <a:solidFill>
                  <a:srgbClr val="002060"/>
                </a:solidFill>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en-US" b="0" i="0" dirty="0" err="1">
                <a:solidFill>
                  <a:srgbClr val="002060"/>
                </a:solidFill>
                <a:effectLst/>
                <a:latin typeface="Times New Roman" panose="02020603050405020304" pitchFamily="18" charset="0"/>
                <a:cs typeface="Times New Roman" panose="02020603050405020304" pitchFamily="18" charset="0"/>
              </a:rPr>
              <a:t>tuproq</a:t>
            </a:r>
            <a:r>
              <a:rPr lang="en-US" b="0" i="0" dirty="0">
                <a:solidFill>
                  <a:srgbClr val="002060"/>
                </a:solidFill>
                <a:effectLst/>
                <a:latin typeface="Times New Roman" panose="02020603050405020304" pitchFamily="18" charset="0"/>
                <a:cs typeface="Times New Roman" panose="02020603050405020304" pitchFamily="18" charset="0"/>
              </a:rPr>
              <a:t> </a:t>
            </a:r>
            <a:r>
              <a:rPr lang="en-US" b="0" i="0" dirty="0" err="1">
                <a:solidFill>
                  <a:srgbClr val="002060"/>
                </a:solidFill>
                <a:effectLst/>
                <a:latin typeface="Times New Roman" panose="02020603050405020304" pitchFamily="18" charset="0"/>
                <a:cs typeface="Times New Roman" panose="02020603050405020304" pitchFamily="18" charset="0"/>
              </a:rPr>
              <a:t>erlari</a:t>
            </a:r>
            <a:r>
              <a:rPr lang="en-US" b="0" i="0" dirty="0">
                <a:solidFill>
                  <a:srgbClr val="002060"/>
                </a:solidFill>
                <a:effectLst/>
                <a:latin typeface="Times New Roman" panose="02020603050405020304" pitchFamily="18" charset="0"/>
                <a:cs typeface="Times New Roman" panose="02020603050405020304" pitchFamily="18" charset="0"/>
              </a:rPr>
              <a:t> - 2 </a:t>
            </a:r>
            <a:r>
              <a:rPr lang="en-US" b="0" i="0" dirty="0" err="1">
                <a:solidFill>
                  <a:srgbClr val="002060"/>
                </a:solidFill>
                <a:effectLst/>
                <a:latin typeface="Times New Roman" panose="02020603050405020304" pitchFamily="18" charset="0"/>
                <a:cs typeface="Times New Roman" panose="02020603050405020304" pitchFamily="18" charset="0"/>
              </a:rPr>
              <a:t>qism</a:t>
            </a:r>
            <a:r>
              <a:rPr lang="en-US" b="0" i="0" dirty="0">
                <a:solidFill>
                  <a:srgbClr val="002060"/>
                </a:solidFill>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en-US" b="0" i="0" dirty="0" err="1">
                <a:solidFill>
                  <a:srgbClr val="002060"/>
                </a:solidFill>
                <a:effectLst/>
                <a:latin typeface="Times New Roman" panose="02020603050405020304" pitchFamily="18" charset="0"/>
                <a:cs typeface="Times New Roman" panose="02020603050405020304" pitchFamily="18" charset="0"/>
              </a:rPr>
              <a:t>bargli</a:t>
            </a:r>
            <a:r>
              <a:rPr lang="en-US" b="0" i="0" dirty="0">
                <a:solidFill>
                  <a:srgbClr val="002060"/>
                </a:solidFill>
                <a:effectLst/>
                <a:latin typeface="Times New Roman" panose="02020603050405020304" pitchFamily="18" charset="0"/>
                <a:cs typeface="Times New Roman" panose="02020603050405020304" pitchFamily="18" charset="0"/>
              </a:rPr>
              <a:t> </a:t>
            </a:r>
            <a:r>
              <a:rPr lang="en-US" b="0" i="0" dirty="0" err="1">
                <a:solidFill>
                  <a:srgbClr val="002060"/>
                </a:solidFill>
                <a:effectLst/>
                <a:latin typeface="Times New Roman" panose="02020603050405020304" pitchFamily="18" charset="0"/>
                <a:cs typeface="Times New Roman" panose="02020603050405020304" pitchFamily="18" charset="0"/>
              </a:rPr>
              <a:t>quruqlik</a:t>
            </a:r>
            <a:r>
              <a:rPr lang="en-US" b="0" i="0" dirty="0">
                <a:solidFill>
                  <a:srgbClr val="002060"/>
                </a:solidFill>
                <a:effectLst/>
                <a:latin typeface="Times New Roman" panose="02020603050405020304" pitchFamily="18" charset="0"/>
                <a:cs typeface="Times New Roman" panose="02020603050405020304" pitchFamily="18" charset="0"/>
              </a:rPr>
              <a:t> - 1 </a:t>
            </a:r>
            <a:r>
              <a:rPr lang="en-US" b="0" i="0" dirty="0" err="1">
                <a:solidFill>
                  <a:srgbClr val="002060"/>
                </a:solidFill>
                <a:effectLst/>
                <a:latin typeface="Times New Roman" panose="02020603050405020304" pitchFamily="18" charset="0"/>
                <a:cs typeface="Times New Roman" panose="02020603050405020304" pitchFamily="18" charset="0"/>
              </a:rPr>
              <a:t>qism</a:t>
            </a:r>
            <a:r>
              <a:rPr lang="en-US" b="0" i="0" dirty="0">
                <a:solidFill>
                  <a:srgbClr val="00206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88666275"/>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6907A7E-19A8-4420-BE46-1CF1C4B688F4}"/>
              </a:ext>
            </a:extLst>
          </p:cNvPr>
          <p:cNvSpPr>
            <a:spLocks noGrp="1"/>
          </p:cNvSpPr>
          <p:nvPr>
            <p:ph type="title"/>
          </p:nvPr>
        </p:nvSpPr>
        <p:spPr>
          <a:xfrm>
            <a:off x="0" y="143692"/>
            <a:ext cx="9028134" cy="3497943"/>
          </a:xfrm>
        </p:spPr>
        <p:txBody>
          <a:bodyPr>
            <a:normAutofit/>
          </a:bodyPr>
          <a:lstStyle/>
          <a:p>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Sitrusni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uyda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i="0" dirty="0" err="1">
                <a:solidFill>
                  <a:srgbClr val="002060"/>
                </a:solidFill>
                <a:effectLst/>
                <a:latin typeface="Times New Roman" panose="02020603050405020304" pitchFamily="18" charset="0"/>
                <a:cs typeface="Times New Roman" panose="02020603050405020304" pitchFamily="18" charset="0"/>
              </a:rPr>
              <a:t>ko'chirib</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o'tkazish</a:t>
            </a:r>
            <a:r>
              <a:rPr lang="en-US" sz="1800" b="0" i="0" dirty="0">
                <a:solidFill>
                  <a:srgbClr val="002060"/>
                </a:solidFill>
                <a:effectLst/>
                <a:latin typeface="Times New Roman" panose="02020603050405020304" pitchFamily="18" charset="0"/>
                <a:cs typeface="Times New Roman" panose="02020603050405020304" pitchFamily="18" charset="0"/>
              </a:rPr>
              <a:t> - </a:t>
            </a:r>
            <a:r>
              <a:rPr lang="en-US" sz="1800" b="0" i="0" dirty="0" err="1">
                <a:solidFill>
                  <a:srgbClr val="002060"/>
                </a:solidFill>
                <a:effectLst/>
                <a:latin typeface="Times New Roman" panose="02020603050405020304" pitchFamily="18" charset="0"/>
                <a:cs typeface="Times New Roman" panose="02020603050405020304" pitchFamily="18" charset="0"/>
              </a:rPr>
              <a:t>sizning</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o'simlikka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transplantatsiya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kerak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yoki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yo'qligini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aniqlash</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uchun</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siz</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kutishingizga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to'g'ri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keladi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ildizlarning</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qanchalik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ko'payishi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mumkin</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Naqlli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tsitrus</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mevasi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faqat</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ildizlari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potda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joylashgan</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barcha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sopol</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idishlarni</a:t>
            </a:r>
            <a:r>
              <a:rPr lang="en-US" sz="40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butunlay</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to'ldirganda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bo'lishi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kerak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Yangi</a:t>
            </a:r>
            <a:r>
              <a:rPr lang="en-US" sz="1800" b="0" i="0" dirty="0">
                <a:solidFill>
                  <a:srgbClr val="002060"/>
                </a:solidFill>
                <a:effectLst/>
                <a:latin typeface="Times New Roman" panose="02020603050405020304" pitchFamily="18" charset="0"/>
                <a:cs typeface="Times New Roman" panose="02020603050405020304" pitchFamily="18" charset="0"/>
              </a:rPr>
              <a:t> pot 2-3 </a:t>
            </a:r>
            <a:r>
              <a:rPr lang="en-US" sz="1800" b="0" i="0" dirty="0" err="1">
                <a:solidFill>
                  <a:srgbClr val="002060"/>
                </a:solidFill>
                <a:effectLst/>
                <a:latin typeface="Times New Roman" panose="02020603050405020304" pitchFamily="18" charset="0"/>
                <a:cs typeface="Times New Roman" panose="02020603050405020304" pitchFamily="18" charset="0"/>
              </a:rPr>
              <a:t>sm</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kerak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Odatda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fevral</a:t>
            </a:r>
            <a:r>
              <a:rPr lang="en-US" sz="1800" b="0" i="0" dirty="0">
                <a:solidFill>
                  <a:srgbClr val="002060"/>
                </a:solidFill>
                <a:effectLst/>
                <a:latin typeface="Times New Roman" panose="02020603050405020304" pitchFamily="18" charset="0"/>
                <a:cs typeface="Times New Roman" panose="02020603050405020304" pitchFamily="18" charset="0"/>
              </a:rPr>
              <a:t>-mart </a:t>
            </a:r>
            <a:r>
              <a:rPr lang="en-US" sz="1800" b="0" i="0" dirty="0" err="1">
                <a:solidFill>
                  <a:srgbClr val="002060"/>
                </a:solidFill>
                <a:effectLst/>
                <a:latin typeface="Times New Roman" panose="02020603050405020304" pitchFamily="18" charset="0"/>
                <a:cs typeface="Times New Roman" panose="02020603050405020304" pitchFamily="18" charset="0"/>
              </a:rPr>
              <a:t>oylarida</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transplantatsiya</a:t>
            </a:r>
            <a:r>
              <a:rPr lang="ru-RU"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diametrdagi</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oldingi</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potga</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nisbatan</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katta</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bo'lishi</a:t>
            </a:r>
            <a:r>
              <a:rPr lang="en-US" sz="1800" dirty="0">
                <a:solidFill>
                  <a:srgbClr val="002060"/>
                </a:solidFill>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qilish</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orqali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yopiq</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sitrus</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mevasini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transplantatsiya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qilish</a:t>
            </a:r>
            <a:r>
              <a:rPr lang="en-US" sz="1800" b="0" i="0" dirty="0">
                <a:solidFill>
                  <a:srgbClr val="002060"/>
                </a:solidFill>
                <a:effectLst/>
                <a:latin typeface="Times New Roman" panose="02020603050405020304" pitchFamily="18" charset="0"/>
                <a:cs typeface="Times New Roman" panose="02020603050405020304" pitchFamily="18" charset="0"/>
              </a:rPr>
              <a:t>.</a:t>
            </a:r>
            <a:br>
              <a:rPr lang="en-US" sz="1800" b="0" i="0" dirty="0">
                <a:solidFill>
                  <a:srgbClr val="002060"/>
                </a:solidFill>
                <a:effectLst/>
                <a:latin typeface="Times New Roman" panose="02020603050405020304" pitchFamily="18" charset="0"/>
                <a:cs typeface="Times New Roman" panose="02020603050405020304" pitchFamily="18" charset="0"/>
              </a:rPr>
            </a:br>
            <a:r>
              <a:rPr lang="en-US" sz="1800" i="0" dirty="0" err="1">
                <a:solidFill>
                  <a:srgbClr val="002060"/>
                </a:solidFill>
                <a:effectLst/>
                <a:latin typeface="Times New Roman" panose="02020603050405020304" pitchFamily="18" charset="0"/>
                <a:cs typeface="Times New Roman" panose="02020603050405020304" pitchFamily="18" charset="0"/>
              </a:rPr>
              <a:t>Uydagi</a:t>
            </a:r>
            <a:r>
              <a:rPr lang="en-US" sz="1800" i="0" dirty="0">
                <a:solidFill>
                  <a:srgbClr val="002060"/>
                </a:solidFill>
                <a:effectLst/>
                <a:latin typeface="Times New Roman" panose="02020603050405020304" pitchFamily="18" charset="0"/>
                <a:cs typeface="Times New Roman" panose="02020603050405020304" pitchFamily="18" charset="0"/>
              </a:rPr>
              <a:t> </a:t>
            </a:r>
            <a:r>
              <a:rPr lang="en-US" sz="1800" i="0" dirty="0" err="1">
                <a:solidFill>
                  <a:srgbClr val="002060"/>
                </a:solidFill>
                <a:effectLst/>
                <a:latin typeface="Times New Roman" panose="02020603050405020304" pitchFamily="18" charset="0"/>
                <a:cs typeface="Times New Roman" panose="02020603050405020304" pitchFamily="18" charset="0"/>
              </a:rPr>
              <a:t>sitrus</a:t>
            </a:r>
            <a:r>
              <a:rPr lang="en-US" sz="1800" i="0" dirty="0">
                <a:solidFill>
                  <a:srgbClr val="002060"/>
                </a:solidFill>
                <a:effectLst/>
                <a:latin typeface="Times New Roman" panose="02020603050405020304" pitchFamily="18" charset="0"/>
                <a:cs typeface="Times New Roman" panose="02020603050405020304" pitchFamily="18" charset="0"/>
              </a:rPr>
              <a:t> </a:t>
            </a:r>
            <a:r>
              <a:rPr lang="en-US" sz="1800" i="0" dirty="0" err="1">
                <a:solidFill>
                  <a:srgbClr val="002060"/>
                </a:solidFill>
                <a:effectLst/>
                <a:latin typeface="Times New Roman" panose="02020603050405020304" pitchFamily="18" charset="0"/>
                <a:cs typeface="Times New Roman" panose="02020603050405020304" pitchFamily="18" charset="0"/>
              </a:rPr>
              <a:t>kasalliklari</a:t>
            </a:r>
            <a:r>
              <a:rPr lang="en-US" sz="1800" i="0" dirty="0">
                <a:solidFill>
                  <a:srgbClr val="002060"/>
                </a:solidFill>
                <a:effectLst/>
                <a:latin typeface="Times New Roman" panose="02020603050405020304" pitchFamily="18" charset="0"/>
                <a:cs typeface="Times New Roman" panose="02020603050405020304" pitchFamily="18" charset="0"/>
              </a:rPr>
              <a:t> </a:t>
            </a:r>
            <a:r>
              <a:rPr lang="en-US" sz="1800" b="0" i="0" dirty="0">
                <a:solidFill>
                  <a:srgbClr val="002060"/>
                </a:solidFill>
                <a:effectLst/>
                <a:latin typeface="Times New Roman" panose="02020603050405020304" pitchFamily="18" charset="0"/>
                <a:cs typeface="Times New Roman" panose="02020603050405020304" pitchFamily="18" charset="0"/>
              </a:rPr>
              <a:t>:</a:t>
            </a:r>
            <a:br>
              <a:rPr lang="en-US" sz="1800" b="0" i="0" dirty="0">
                <a:solidFill>
                  <a:srgbClr val="002060"/>
                </a:solidFill>
                <a:effectLst/>
                <a:latin typeface="Times New Roman" panose="02020603050405020304" pitchFamily="18" charset="0"/>
                <a:cs typeface="Times New Roman" panose="02020603050405020304" pitchFamily="18" charset="0"/>
              </a:rPr>
            </a:br>
            <a:r>
              <a:rPr lang="en-US" sz="1800" b="0" i="0" dirty="0" err="1">
                <a:solidFill>
                  <a:srgbClr val="002060"/>
                </a:solidFill>
                <a:effectLst/>
                <a:latin typeface="Times New Roman" panose="02020603050405020304" pitchFamily="18" charset="0"/>
                <a:cs typeface="Times New Roman" panose="02020603050405020304" pitchFamily="18" charset="0"/>
              </a:rPr>
              <a:t>Antraknoz</a:t>
            </a:r>
            <a:r>
              <a:rPr lang="en-US" sz="1800" b="0" i="0" dirty="0">
                <a:solidFill>
                  <a:srgbClr val="002060"/>
                </a:solidFill>
                <a:effectLst/>
                <a:latin typeface="Times New Roman" panose="02020603050405020304" pitchFamily="18" charset="0"/>
                <a:cs typeface="Times New Roman" panose="02020603050405020304" pitchFamily="18" charset="0"/>
              </a:rPr>
              <a:t> - </a:t>
            </a:r>
            <a:r>
              <a:rPr lang="en-US" sz="1800" b="0" i="0" dirty="0" err="1">
                <a:solidFill>
                  <a:srgbClr val="002060"/>
                </a:solidFill>
                <a:effectLst/>
                <a:latin typeface="Times New Roman" panose="02020603050405020304" pitchFamily="18" charset="0"/>
                <a:cs typeface="Times New Roman" panose="02020603050405020304" pitchFamily="18" charset="0"/>
              </a:rPr>
              <a:t>patojenik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qo'ziqorinni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yo'qotishidan</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kelib</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chiqadi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bu</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esa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sabab</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bo'ladi</a:t>
            </a:r>
            <a:r>
              <a:rPr lang="en-US" sz="1600" b="0" i="0" dirty="0">
                <a:solidFill>
                  <a:srgbClr val="393F3F"/>
                </a:solidFill>
                <a:effectLst/>
                <a:latin typeface="Times New Roman" panose="02020603050405020304" pitchFamily="18" charset="0"/>
                <a:cs typeface="Times New Roman" panose="02020603050405020304" pitchFamily="18" charset="0"/>
              </a:rPr>
              <a:t/>
            </a:r>
            <a:br>
              <a:rPr lang="en-US" sz="1600" b="0" i="0" dirty="0">
                <a:solidFill>
                  <a:srgbClr val="393F3F"/>
                </a:solidFill>
                <a:effectLst/>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pic>
        <p:nvPicPr>
          <p:cNvPr id="2050" name="Picture 2" descr="uyda joylashgan tsitrus o'simliklar">
            <a:extLst>
              <a:ext uri="{FF2B5EF4-FFF2-40B4-BE49-F238E27FC236}">
                <a16:creationId xmlns="" xmlns:a16="http://schemas.microsoft.com/office/drawing/2014/main" id="{05434CED-80FC-4283-9E1E-D4577D9DEB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335" y="2547257"/>
            <a:ext cx="7033878" cy="4167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754589"/>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a:extLst>
              <a:ext uri="{FF2B5EF4-FFF2-40B4-BE49-F238E27FC236}">
                <a16:creationId xmlns="" xmlns:a16="http://schemas.microsoft.com/office/drawing/2014/main" id="{75718349-C9C2-4F51-9721-8E2723D7F74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8377" y="2460172"/>
            <a:ext cx="7333900" cy="427155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 xmlns:a16="http://schemas.microsoft.com/office/drawing/2014/main" id="{9A85BC9A-DDC9-40FC-9B62-580A831174A7}"/>
              </a:ext>
            </a:extLst>
          </p:cNvPr>
          <p:cNvSpPr>
            <a:spLocks noGrp="1"/>
          </p:cNvSpPr>
          <p:nvPr>
            <p:ph type="title"/>
          </p:nvPr>
        </p:nvSpPr>
        <p:spPr>
          <a:xfrm>
            <a:off x="170561" y="78198"/>
            <a:ext cx="7037483" cy="1166948"/>
          </a:xfrm>
        </p:spPr>
        <p:txBody>
          <a:bodyPr>
            <a:noAutofit/>
          </a:bodyPr>
          <a:lstStyle/>
          <a:p>
            <a:r>
              <a:rPr lang="en-US" sz="1800" b="0" i="0" dirty="0" err="1">
                <a:solidFill>
                  <a:schemeClr val="tx1"/>
                </a:solidFill>
                <a:effectLst/>
                <a:latin typeface="Times New Roman" panose="02020603050405020304" pitchFamily="18" charset="0"/>
                <a:cs typeface="Times New Roman" panose="02020603050405020304" pitchFamily="18" charset="0"/>
              </a:rPr>
              <a:t>Prezident</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Shavkat</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Mirziyoyev</a:t>
            </a:r>
            <a:r>
              <a:rPr lang="en-US" sz="1800" b="0" i="0" dirty="0">
                <a:solidFill>
                  <a:schemeClr val="tx1"/>
                </a:solidFill>
                <a:effectLst/>
                <a:latin typeface="Times New Roman" panose="02020603050405020304" pitchFamily="18" charset="0"/>
                <a:cs typeface="Times New Roman" panose="02020603050405020304" pitchFamily="18" charset="0"/>
              </a:rPr>
              <a:t> 19 </a:t>
            </a:r>
            <a:r>
              <a:rPr lang="en-US" sz="1800" b="0" i="0" dirty="0" err="1">
                <a:solidFill>
                  <a:schemeClr val="tx1"/>
                </a:solidFill>
                <a:effectLst/>
                <a:latin typeface="Times New Roman" panose="02020603050405020304" pitchFamily="18" charset="0"/>
                <a:cs typeface="Times New Roman" panose="02020603050405020304" pitchFamily="18" charset="0"/>
              </a:rPr>
              <a:t>fevral</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kuni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O‘zbekistonda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limonchilik</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tarmog‘ini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rivojlantirish</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bo‘yicha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chora-tadbirlar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smtClean="0">
                <a:solidFill>
                  <a:schemeClr val="tx1"/>
                </a:solidFill>
                <a:effectLst/>
                <a:latin typeface="Times New Roman" panose="02020603050405020304" pitchFamily="18" charset="0"/>
                <a:cs typeface="Times New Roman" panose="02020603050405020304" pitchFamily="18" charset="0"/>
              </a:rPr>
              <a:t>to‘g‘risidagi</a:t>
            </a:r>
            <a:r>
              <a:rPr lang="en-US" sz="1800" b="0" i="0" dirty="0" smtClean="0">
                <a:solidFill>
                  <a:schemeClr val="tx1"/>
                </a:solidFill>
                <a:effectLst/>
                <a:latin typeface="Times New Roman" panose="02020603050405020304" pitchFamily="18" charset="0"/>
                <a:cs typeface="Times New Roman" panose="02020603050405020304" pitchFamily="18" charset="0"/>
              </a:rPr>
              <a:t> </a:t>
            </a:r>
            <a:r>
              <a:rPr lang="en-US" sz="1800" b="0" i="0" dirty="0" err="1" smtClean="0">
                <a:solidFill>
                  <a:schemeClr val="tx1"/>
                </a:solidFill>
                <a:effectLst/>
                <a:latin typeface="Times New Roman" panose="02020603050405020304" pitchFamily="18" charset="0"/>
                <a:cs typeface="Times New Roman" panose="02020603050405020304" pitchFamily="18" charset="0"/>
              </a:rPr>
              <a:t>qarori</a:t>
            </a:r>
            <a:r>
              <a:rPr lang="en-US" sz="1800" dirty="0" err="1" smtClean="0">
                <a:solidFill>
                  <a:schemeClr val="tx1"/>
                </a:solidFill>
                <a:latin typeface="Times New Roman" panose="02020603050405020304" pitchFamily="18" charset="0"/>
                <a:cs typeface="Times New Roman" panose="02020603050405020304" pitchFamily="18" charset="0"/>
              </a:rPr>
              <a:t>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smtClean="0">
                <a:solidFill>
                  <a:schemeClr val="tx1"/>
                </a:solidFill>
                <a:effectLst/>
                <a:latin typeface="Times New Roman" panose="02020603050405020304" pitchFamily="18" charset="0"/>
                <a:cs typeface="Times New Roman" panose="02020603050405020304" pitchFamily="18" charset="0"/>
              </a:rPr>
              <a:t>imzoladi</a:t>
            </a:r>
            <a:r>
              <a:rPr lang="en-US" sz="1800" b="0" i="0" dirty="0">
                <a:solidFill>
                  <a:schemeClr val="tx1"/>
                </a:solidFill>
                <a:effectLst/>
                <a:latin typeface="Times New Roman" panose="02020603050405020304" pitchFamily="18" charset="0"/>
                <a:cs typeface="Times New Roman" panose="02020603050405020304" pitchFamily="18" charset="0"/>
              </a:rPr>
              <a:t>.</a:t>
            </a:r>
            <a:br>
              <a:rPr lang="en-US" sz="1800" b="0" i="0" dirty="0">
                <a:solidFill>
                  <a:schemeClr val="tx1"/>
                </a:solidFill>
                <a:effectLst/>
                <a:latin typeface="Times New Roman" panose="02020603050405020304" pitchFamily="18" charset="0"/>
                <a:cs typeface="Times New Roman" panose="02020603050405020304" pitchFamily="18" charset="0"/>
              </a:rPr>
            </a:br>
            <a:r>
              <a:rPr lang="en-US" sz="1800" b="0" i="0" dirty="0" err="1">
                <a:solidFill>
                  <a:schemeClr val="tx1"/>
                </a:solidFill>
                <a:effectLst/>
                <a:latin typeface="Times New Roman" panose="02020603050405020304" pitchFamily="18" charset="0"/>
                <a:cs typeface="Times New Roman" panose="02020603050405020304" pitchFamily="18" charset="0"/>
              </a:rPr>
              <a:t>Hujjatda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qayd</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etilishicha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respublikada</a:t>
            </a:r>
            <a:r>
              <a:rPr lang="en-US" sz="1800" b="0" i="0" dirty="0">
                <a:solidFill>
                  <a:schemeClr val="tx1"/>
                </a:solidFill>
                <a:effectLst/>
                <a:latin typeface="Times New Roman" panose="02020603050405020304" pitchFamily="18" charset="0"/>
                <a:cs typeface="Times New Roman" panose="02020603050405020304" pitchFamily="18" charset="0"/>
              </a:rPr>
              <a:t> 2018−2019 </a:t>
            </a:r>
            <a:r>
              <a:rPr lang="en-US" sz="1800" b="0" i="0" dirty="0" err="1">
                <a:solidFill>
                  <a:schemeClr val="tx1"/>
                </a:solidFill>
                <a:effectLst/>
                <a:latin typeface="Times New Roman" panose="02020603050405020304" pitchFamily="18" charset="0"/>
                <a:cs typeface="Times New Roman" panose="02020603050405020304" pitchFamily="18" charset="0"/>
              </a:rPr>
              <a:t>yillarda</a:t>
            </a:r>
            <a:r>
              <a:rPr lang="en-US" sz="1800" b="0" i="0" dirty="0">
                <a:solidFill>
                  <a:schemeClr val="tx1"/>
                </a:solidFill>
                <a:effectLst/>
                <a:latin typeface="Times New Roman" panose="02020603050405020304" pitchFamily="18" charset="0"/>
                <a:cs typeface="Times New Roman" panose="02020603050405020304" pitchFamily="18" charset="0"/>
              </a:rPr>
              <a:t> 46 million AQSH </a:t>
            </a:r>
            <a:r>
              <a:rPr lang="en-US" sz="1800" b="0" i="0" dirty="0" err="1">
                <a:solidFill>
                  <a:schemeClr val="tx1"/>
                </a:solidFill>
                <a:effectLst/>
                <a:latin typeface="Times New Roman" panose="02020603050405020304" pitchFamily="18" charset="0"/>
                <a:cs typeface="Times New Roman" panose="02020603050405020304" pitchFamily="18" charset="0"/>
              </a:rPr>
              <a:t>dollari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miqdoridagi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xorijiy</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kredit</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liniyalari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jalb</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qilinib</a:t>
            </a:r>
            <a:r>
              <a:rPr lang="en-US" sz="1800" b="0" i="0" dirty="0">
                <a:solidFill>
                  <a:schemeClr val="tx1"/>
                </a:solidFill>
                <a:effectLst/>
                <a:latin typeface="Times New Roman" panose="02020603050405020304" pitchFamily="18" charset="0"/>
                <a:cs typeface="Times New Roman" panose="02020603050405020304" pitchFamily="18" charset="0"/>
              </a:rPr>
              <a:t>, 730 </a:t>
            </a:r>
            <a:r>
              <a:rPr lang="en-US" sz="1800" b="0" i="0" dirty="0" err="1">
                <a:solidFill>
                  <a:schemeClr val="tx1"/>
                </a:solidFill>
                <a:effectLst/>
                <a:latin typeface="Times New Roman" panose="02020603050405020304" pitchFamily="18" charset="0"/>
                <a:cs typeface="Times New Roman" panose="02020603050405020304" pitchFamily="18" charset="0"/>
              </a:rPr>
              <a:t>gektar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maydonda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zamonaviy</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limonzorlar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barpo</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etildi</a:t>
            </a:r>
            <a:r>
              <a:rPr lang="en-US" sz="1800" b="0" i="0" dirty="0">
                <a:solidFill>
                  <a:schemeClr val="tx1"/>
                </a:solidFill>
                <a:effectLst/>
                <a:latin typeface="Times New Roman" panose="02020603050405020304" pitchFamily="18" charset="0"/>
                <a:cs typeface="Times New Roman" panose="02020603050405020304" pitchFamily="18" charset="0"/>
              </a:rPr>
              <a:t>, limon </a:t>
            </a:r>
            <a:r>
              <a:rPr lang="en-US" sz="1800" b="0" i="0" dirty="0" err="1">
                <a:solidFill>
                  <a:schemeClr val="tx1"/>
                </a:solidFill>
                <a:effectLst/>
                <a:latin typeface="Times New Roman" panose="02020603050405020304" pitchFamily="18" charset="0"/>
                <a:cs typeface="Times New Roman" panose="02020603050405020304" pitchFamily="18" charset="0"/>
              </a:rPr>
              <a:t>yetishtiriladigan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issiqxonalar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umumiy</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maydoni</a:t>
            </a:r>
            <a:r>
              <a:rPr lang="en-US" sz="1800" b="0" i="0" dirty="0">
                <a:solidFill>
                  <a:schemeClr val="tx1"/>
                </a:solidFill>
                <a:effectLst/>
                <a:latin typeface="Times New Roman" panose="02020603050405020304" pitchFamily="18" charset="0"/>
                <a:cs typeface="Times New Roman" panose="02020603050405020304" pitchFamily="18" charset="0"/>
              </a:rPr>
              <a:t> 1221 </a:t>
            </a:r>
            <a:r>
              <a:rPr lang="en-US" sz="1800" b="0" i="0" dirty="0" err="1">
                <a:solidFill>
                  <a:schemeClr val="tx1"/>
                </a:solidFill>
                <a:effectLst/>
                <a:latin typeface="Times New Roman" panose="02020603050405020304" pitchFamily="18" charset="0"/>
                <a:cs typeface="Times New Roman" panose="02020603050405020304" pitchFamily="18" charset="0"/>
              </a:rPr>
              <a:t>gektarga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yetkazildi</a:t>
            </a:r>
            <a:r>
              <a:rPr lang="en-US" sz="1800" b="0" i="0" dirty="0">
                <a:solidFill>
                  <a:schemeClr val="tx1"/>
                </a:solidFill>
                <a:effectLst/>
                <a:latin typeface="Times New Roman" panose="02020603050405020304" pitchFamily="18" charset="0"/>
                <a:cs typeface="Times New Roman" panose="02020603050405020304" pitchFamily="18" charset="0"/>
              </a:rPr>
              <a:t>.</a:t>
            </a:r>
            <a:br>
              <a:rPr lang="en-US" sz="1800" b="0" i="0" dirty="0">
                <a:solidFill>
                  <a:schemeClr val="tx1"/>
                </a:solidFill>
                <a:effectLst/>
                <a:latin typeface="Times New Roman" panose="02020603050405020304" pitchFamily="18" charset="0"/>
                <a:cs typeface="Times New Roman" panose="02020603050405020304" pitchFamily="18" charset="0"/>
              </a:rPr>
            </a:b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 xmlns:a16="http://schemas.microsoft.com/office/drawing/2014/main" id="{768C8A42-BE50-4BB1-B6C6-FB73F59DBA11}"/>
              </a:ext>
            </a:extLst>
          </p:cNvPr>
          <p:cNvSpPr txBox="1"/>
          <p:nvPr/>
        </p:nvSpPr>
        <p:spPr>
          <a:xfrm>
            <a:off x="159007" y="1540873"/>
            <a:ext cx="6265272" cy="1200329"/>
          </a:xfrm>
          <a:prstGeom prst="rect">
            <a:avLst/>
          </a:prstGeom>
          <a:noFill/>
        </p:spPr>
        <p:txBody>
          <a:bodyPr wrap="square">
            <a:spAutoFit/>
          </a:bodyPr>
          <a:lstStyle/>
          <a:p>
            <a:pPr algn="l"/>
            <a:r>
              <a:rPr lang="en-US" b="0" i="0" dirty="0" err="1">
                <a:solidFill>
                  <a:srgbClr val="000000"/>
                </a:solidFill>
                <a:effectLst/>
                <a:latin typeface="Times New Roman" panose="02020603050405020304" pitchFamily="18" charset="0"/>
                <a:cs typeface="Times New Roman" panose="02020603050405020304" pitchFamily="18" charset="0"/>
              </a:rPr>
              <a:t>Bog‘dorchilik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uzumchilik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vinochilik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ilmiy-tadqiqot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instituti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huzurida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Sitrus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subtropik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o‘simliklar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ilmiy-amaliy</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markazi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tashkil</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etiladi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Limonchilik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sohasidagi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loyihalarni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moliyalashtirish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uchun</a:t>
            </a:r>
            <a:r>
              <a:rPr lang="en-US" b="0" i="0" dirty="0">
                <a:solidFill>
                  <a:srgbClr val="000000"/>
                </a:solidFill>
                <a:effectLst/>
                <a:latin typeface="Times New Roman" panose="02020603050405020304" pitchFamily="18" charset="0"/>
                <a:cs typeface="Times New Roman" panose="02020603050405020304" pitchFamily="18" charset="0"/>
              </a:rPr>
              <a:t> 100 </a:t>
            </a:r>
            <a:r>
              <a:rPr lang="en-US" b="0" i="0" dirty="0" err="1">
                <a:solidFill>
                  <a:srgbClr val="000000"/>
                </a:solidFill>
                <a:effectLst/>
                <a:latin typeface="Times New Roman" panose="02020603050405020304" pitchFamily="18" charset="0"/>
                <a:cs typeface="Times New Roman" panose="02020603050405020304" pitchFamily="18" charset="0"/>
              </a:rPr>
              <a:t>mln</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dollarlik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kredit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jalb</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qilinadi</a:t>
            </a:r>
            <a:r>
              <a:rPr lang="en-US" b="0" i="0" dirty="0">
                <a:solidFill>
                  <a:srgbClr val="00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8862511"/>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0F13775-3BED-487B-B99C-B8DC819566A5}"/>
              </a:ext>
            </a:extLst>
          </p:cNvPr>
          <p:cNvSpPr>
            <a:spLocks noGrp="1"/>
          </p:cNvSpPr>
          <p:nvPr>
            <p:ph idx="1"/>
          </p:nvPr>
        </p:nvSpPr>
        <p:spPr>
          <a:xfrm>
            <a:off x="530105" y="2160588"/>
            <a:ext cx="6447501" cy="4304400"/>
          </a:xfrm>
        </p:spPr>
        <p:txBody>
          <a:bodyPr>
            <a:normAutofit fontScale="77500" lnSpcReduction="20000"/>
          </a:bodyPr>
          <a:lstStyle/>
          <a:p>
            <a:pPr algn="l"/>
            <a:r>
              <a:rPr lang="en-US" b="0" i="0" dirty="0">
                <a:solidFill>
                  <a:srgbClr val="000000"/>
                </a:solidFill>
                <a:effectLst/>
                <a:latin typeface="Times New Roman" panose="02020603050405020304" pitchFamily="18" charset="0"/>
                <a:cs typeface="Times New Roman" panose="02020603050405020304" pitchFamily="18" charset="0"/>
              </a:rPr>
              <a:t>«Limon </a:t>
            </a:r>
            <a:r>
              <a:rPr lang="en-US" b="0" i="0" dirty="0" err="1">
                <a:solidFill>
                  <a:srgbClr val="000000"/>
                </a:solidFill>
                <a:effectLst/>
                <a:latin typeface="Times New Roman" panose="02020603050405020304" pitchFamily="18" charset="0"/>
                <a:cs typeface="Times New Roman" panose="02020603050405020304" pitchFamily="18" charset="0"/>
              </a:rPr>
              <a:t>yetishtiruvchilar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eksport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qiluvchilar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uyushmasi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nomi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Sitrus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subtropik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o‘simlik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yetishtiruvchilar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eksport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qiluvchilar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uyushmasi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etib</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o‘zgartirildi</a:t>
            </a:r>
            <a:r>
              <a:rPr lang="en-US" b="0" i="0" dirty="0">
                <a:solidFill>
                  <a:srgbClr val="000000"/>
                </a:solidFill>
                <a:effectLst/>
                <a:latin typeface="Times New Roman" panose="02020603050405020304" pitchFamily="18" charset="0"/>
                <a:cs typeface="Times New Roman" panose="02020603050405020304" pitchFamily="18" charset="0"/>
              </a:rPr>
              <a:t>.</a:t>
            </a:r>
          </a:p>
          <a:p>
            <a:pPr algn="l"/>
            <a:r>
              <a:rPr lang="en-US" b="0" i="0" dirty="0" err="1">
                <a:solidFill>
                  <a:srgbClr val="000000"/>
                </a:solidFill>
                <a:effectLst/>
                <a:latin typeface="Times New Roman" panose="02020603050405020304" pitchFamily="18" charset="0"/>
                <a:cs typeface="Times New Roman" panose="02020603050405020304" pitchFamily="18" charset="0"/>
              </a:rPr>
              <a:t>Tajriba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tariqasida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Akademik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M.Mirzayev</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nomidagi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bog‘dorchilik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uzumchilik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vinochilik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ilmiy-tadqiqot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instituti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huzurida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Uyushma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ishtirokida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davlat-xususiy</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sheriklik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shartlari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asosida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mas’uliyati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cheklangan</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jamiyati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shaklidagi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Sitrus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subtropik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o‘simliklar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ilmiy-amaliy</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markazini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keyingi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o‘rinlarda</a:t>
            </a:r>
            <a:r>
              <a:rPr lang="en-US" b="0" i="0" dirty="0">
                <a:solidFill>
                  <a:srgbClr val="000000"/>
                </a:solidFill>
                <a:effectLst/>
                <a:latin typeface="Times New Roman" panose="02020603050405020304" pitchFamily="18" charset="0"/>
                <a:cs typeface="Times New Roman" panose="02020603050405020304" pitchFamily="18" charset="0"/>
              </a:rPr>
              <a:t> — Markaz) </a:t>
            </a:r>
            <a:r>
              <a:rPr lang="en-US" b="0" i="0" dirty="0" err="1">
                <a:solidFill>
                  <a:srgbClr val="000000"/>
                </a:solidFill>
                <a:effectLst/>
                <a:latin typeface="Times New Roman" panose="02020603050405020304" pitchFamily="18" charset="0"/>
                <a:cs typeface="Times New Roman" panose="02020603050405020304" pitchFamily="18" charset="0"/>
              </a:rPr>
              <a:t>tashkil</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smtClean="0">
                <a:solidFill>
                  <a:srgbClr val="000000"/>
                </a:solidFill>
                <a:effectLst/>
                <a:latin typeface="Times New Roman" panose="02020603050405020304" pitchFamily="18" charset="0"/>
                <a:cs typeface="Times New Roman" panose="02020603050405020304" pitchFamily="18" charset="0"/>
              </a:rPr>
              <a:t>etiladi</a:t>
            </a:r>
            <a:r>
              <a:rPr lang="en-US" b="0" i="0" dirty="0" smtClean="0">
                <a:solidFill>
                  <a:srgbClr val="000000"/>
                </a:solidFill>
                <a:effectLst/>
                <a:latin typeface="Times New Roman" panose="02020603050405020304" pitchFamily="18" charset="0"/>
                <a:cs typeface="Times New Roman" panose="02020603050405020304" pitchFamily="18" charset="0"/>
              </a:rPr>
              <a:t>.</a:t>
            </a:r>
          </a:p>
          <a:p>
            <a:pPr algn="l"/>
            <a:r>
              <a:rPr lang="en-US" b="0" i="0" dirty="0" err="1" smtClean="0">
                <a:solidFill>
                  <a:srgbClr val="000000"/>
                </a:solidFill>
                <a:effectLst/>
                <a:latin typeface="Times New Roman" panose="02020603050405020304" pitchFamily="18" charset="0"/>
                <a:cs typeface="Times New Roman" panose="02020603050405020304" pitchFamily="18" charset="0"/>
              </a:rPr>
              <a:t>Markazning</a:t>
            </a:r>
            <a:r>
              <a:rPr lang="en-US" b="0" i="0" dirty="0" smtClean="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asosiy</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vazifalarkooperatsiya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shartlari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asosida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sitrus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subtropik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o‘simliklar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plantatsiyalarini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tashkil</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etish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bo‘yicha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tavsiyalarni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ishlab</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chiqish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hamda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mahsulot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yetishtiruvchilarga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smtClean="0">
                <a:solidFill>
                  <a:srgbClr val="000000"/>
                </a:solidFill>
                <a:effectLst/>
                <a:latin typeface="Times New Roman" panose="02020603050405020304" pitchFamily="18" charset="0"/>
                <a:cs typeface="Times New Roman" panose="02020603050405020304" pitchFamily="18" charset="0"/>
              </a:rPr>
              <a:t>yetkazish</a:t>
            </a:r>
            <a:r>
              <a:rPr lang="en-US" b="0" i="0" dirty="0" smtClean="0">
                <a:solidFill>
                  <a:srgbClr val="000000"/>
                </a:solidFill>
                <a:effectLst/>
                <a:latin typeface="Times New Roman" panose="02020603050405020304" pitchFamily="18" charset="0"/>
                <a:cs typeface="Times New Roman" panose="02020603050405020304" pitchFamily="18" charset="0"/>
              </a:rPr>
              <a:t>;</a:t>
            </a:r>
          </a:p>
          <a:p>
            <a:pPr algn="l"/>
            <a:r>
              <a:rPr lang="en-US" b="0" i="0" dirty="0" err="1" smtClean="0">
                <a:solidFill>
                  <a:srgbClr val="000000"/>
                </a:solidFill>
                <a:effectLst/>
                <a:latin typeface="Times New Roman" panose="02020603050405020304" pitchFamily="18" charset="0"/>
                <a:cs typeface="Times New Roman" panose="02020603050405020304" pitchFamily="18" charset="0"/>
              </a:rPr>
              <a:t>sertifikatlangan</a:t>
            </a:r>
            <a:r>
              <a:rPr lang="en-US" b="0" i="0" dirty="0" smtClean="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kafolatlangan</a:t>
            </a:r>
            <a:r>
              <a:rPr lang="en-US" b="0" i="0" dirty="0">
                <a:solidFill>
                  <a:srgbClr val="000000"/>
                </a:solidFill>
                <a:effectLst/>
                <a:latin typeface="Times New Roman" panose="02020603050405020304" pitchFamily="18" charset="0"/>
                <a:cs typeface="Times New Roman" panose="02020603050405020304" pitchFamily="18" charset="0"/>
              </a:rPr>
              <a:t> limon </a:t>
            </a:r>
            <a:r>
              <a:rPr lang="en-US" b="0" i="0" dirty="0" err="1">
                <a:solidFill>
                  <a:srgbClr val="000000"/>
                </a:solidFill>
                <a:effectLst/>
                <a:latin typeface="Times New Roman" panose="02020603050405020304" pitchFamily="18" charset="0"/>
                <a:cs typeface="Times New Roman" panose="02020603050405020304" pitchFamily="18" charset="0"/>
              </a:rPr>
              <a:t>ko‘chatlarini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yetishtirish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bo‘yicha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maxsus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ko‘chatxonalarni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tashkil</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etish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hamda</a:t>
            </a:r>
            <a:r>
              <a:rPr lang="en-US" b="0" i="0" dirty="0">
                <a:solidFill>
                  <a:srgbClr val="000000"/>
                </a:solidFill>
                <a:effectLst/>
                <a:latin typeface="Times New Roman" panose="02020603050405020304" pitchFamily="18" charset="0"/>
                <a:cs typeface="Times New Roman" panose="02020603050405020304" pitchFamily="18" charset="0"/>
              </a:rPr>
              <a:t> limon </a:t>
            </a:r>
            <a:r>
              <a:rPr lang="en-US" b="0" i="0" dirty="0" err="1">
                <a:solidFill>
                  <a:srgbClr val="000000"/>
                </a:solidFill>
                <a:effectLst/>
                <a:latin typeface="Times New Roman" panose="02020603050405020304" pitchFamily="18" charset="0"/>
                <a:cs typeface="Times New Roman" panose="02020603050405020304" pitchFamily="18" charset="0"/>
              </a:rPr>
              <a:t>ko‘chatlarini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yetishtiruvchi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xo‘jaliklar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bilan</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o‘zaro</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hamkorlikni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yo‘lga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qo‘yish</a:t>
            </a:r>
            <a:endParaRPr lang="en-US" b="0" i="0" dirty="0">
              <a:solidFill>
                <a:srgbClr val="000000"/>
              </a:solidFill>
              <a:effectLst/>
              <a:latin typeface="Times New Roman" panose="02020603050405020304" pitchFamily="18" charset="0"/>
              <a:cs typeface="Times New Roman" panose="02020603050405020304" pitchFamily="18" charset="0"/>
            </a:endParaRPr>
          </a:p>
        </p:txBody>
      </p:sp>
      <p:sp>
        <p:nvSpPr>
          <p:cNvPr id="2" name="Заголовок 1">
            <a:extLst>
              <a:ext uri="{FF2B5EF4-FFF2-40B4-BE49-F238E27FC236}">
                <a16:creationId xmlns="" xmlns:a16="http://schemas.microsoft.com/office/drawing/2014/main" id="{35B8FDCA-AED7-4740-AE9C-2E437051B5A7}"/>
              </a:ext>
            </a:extLst>
          </p:cNvPr>
          <p:cNvSpPr>
            <a:spLocks noGrp="1"/>
          </p:cNvSpPr>
          <p:nvPr>
            <p:ph type="title"/>
          </p:nvPr>
        </p:nvSpPr>
        <p:spPr>
          <a:xfrm>
            <a:off x="706253" y="115838"/>
            <a:ext cx="6447501" cy="2044751"/>
          </a:xfrm>
        </p:spPr>
        <p:txBody>
          <a:bodyPr>
            <a:normAutofit/>
          </a:bodyPr>
          <a:lstStyle/>
          <a:p>
            <a:r>
              <a:rPr lang="en-US" sz="1800" b="0" i="0" dirty="0">
                <a:solidFill>
                  <a:schemeClr val="tx1"/>
                </a:solidFill>
                <a:effectLst/>
                <a:latin typeface="Times New Roman" panose="02020603050405020304" pitchFamily="18" charset="0"/>
                <a:cs typeface="Times New Roman" panose="02020603050405020304" pitchFamily="18" charset="0"/>
              </a:rPr>
              <a:t>«Shu </a:t>
            </a:r>
            <a:r>
              <a:rPr lang="en-US" sz="1800" b="0" i="0" dirty="0" err="1">
                <a:solidFill>
                  <a:schemeClr val="tx1"/>
                </a:solidFill>
                <a:effectLst/>
                <a:latin typeface="Times New Roman" panose="02020603050405020304" pitchFamily="18" charset="0"/>
                <a:cs typeface="Times New Roman" panose="02020603050405020304" pitchFamily="18" charset="0"/>
              </a:rPr>
              <a:t>bilan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birga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innovatsion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texnologiyalar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asosida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yangi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serhosil</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va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jahon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bozorida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raqobatbardosh</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bo‘lgan</a:t>
            </a:r>
            <a:r>
              <a:rPr lang="en-US" sz="1800" b="0" i="0" dirty="0">
                <a:solidFill>
                  <a:schemeClr val="tx1"/>
                </a:solidFill>
                <a:effectLst/>
                <a:latin typeface="Times New Roman" panose="02020603050405020304" pitchFamily="18" charset="0"/>
                <a:cs typeface="Times New Roman" panose="02020603050405020304" pitchFamily="18" charset="0"/>
              </a:rPr>
              <a:t> limon </a:t>
            </a:r>
            <a:r>
              <a:rPr lang="en-US" sz="1800" b="0" i="0" dirty="0" err="1">
                <a:solidFill>
                  <a:schemeClr val="tx1"/>
                </a:solidFill>
                <a:effectLst/>
                <a:latin typeface="Times New Roman" panose="02020603050405020304" pitchFamily="18" charset="0"/>
                <a:cs typeface="Times New Roman" panose="02020603050405020304" pitchFamily="18" charset="0"/>
              </a:rPr>
              <a:t>navlarini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yaratishga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yetarli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e’tibor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berilmayotganligi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sifatli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axborot-konsalting</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xizmatlarini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ko‘rsatish</a:t>
            </a:r>
            <a:r>
              <a:rPr lang="en-US" sz="1800" b="0" i="0" dirty="0">
                <a:solidFill>
                  <a:schemeClr val="tx1"/>
                </a:solidFill>
                <a:effectLst/>
                <a:latin typeface="Times New Roman" panose="02020603050405020304" pitchFamily="18" charset="0"/>
                <a:cs typeface="Times New Roman" panose="02020603050405020304" pitchFamily="18" charset="0"/>
              </a:rPr>
              <a:t> talab </a:t>
            </a:r>
            <a:r>
              <a:rPr lang="en-US" sz="1800" b="0" i="0" dirty="0" err="1">
                <a:solidFill>
                  <a:schemeClr val="tx1"/>
                </a:solidFill>
                <a:effectLst/>
                <a:latin typeface="Times New Roman" panose="02020603050405020304" pitchFamily="18" charset="0"/>
                <a:cs typeface="Times New Roman" panose="02020603050405020304" pitchFamily="18" charset="0"/>
              </a:rPr>
              <a:t>darajasida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yo‘lga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qo‘yilmaganligi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kooperatsiya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munosabatlari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to‘liq</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shakllanmaganligi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oqibatida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sohadagi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mavjud</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imkoniyatlardan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samarali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600" b="0" i="0" dirty="0" err="1">
                <a:solidFill>
                  <a:schemeClr val="tx1"/>
                </a:solidFill>
                <a:effectLst/>
                <a:latin typeface="Times New Roman" panose="02020603050405020304" pitchFamily="18" charset="0"/>
                <a:cs typeface="Times New Roman" panose="02020603050405020304" pitchFamily="18" charset="0"/>
              </a:rPr>
              <a:t>foydalanilmayapti</a:t>
            </a:r>
            <a:r>
              <a:rPr lang="en-US" sz="1600" b="0" i="0" dirty="0">
                <a:solidFill>
                  <a:schemeClr val="tx1"/>
                </a:solidFill>
                <a:effectLst/>
                <a:latin typeface="Times New Roman" panose="02020603050405020304" pitchFamily="18" charset="0"/>
                <a:cs typeface="Times New Roman" panose="02020603050405020304" pitchFamily="18" charset="0"/>
              </a:rPr>
              <a:t>», — </a:t>
            </a:r>
            <a:r>
              <a:rPr lang="en-US" sz="1600" b="0" i="0" dirty="0" err="1">
                <a:solidFill>
                  <a:schemeClr val="tx1"/>
                </a:solidFill>
                <a:effectLst/>
                <a:latin typeface="Times New Roman" panose="02020603050405020304" pitchFamily="18" charset="0"/>
                <a:cs typeface="Times New Roman" panose="02020603050405020304" pitchFamily="18" charset="0"/>
              </a:rPr>
              <a:t>deyiladi</a:t>
            </a:r>
            <a:r>
              <a:rPr lang="en-US" sz="1600" b="0" i="0" dirty="0">
                <a:solidFill>
                  <a:schemeClr val="tx1"/>
                </a:solidFill>
                <a:effectLst/>
                <a:latin typeface="Times New Roman" panose="02020603050405020304" pitchFamily="18" charset="0"/>
                <a:cs typeface="Times New Roman" panose="02020603050405020304" pitchFamily="18" charset="0"/>
              </a:rPr>
              <a:t> </a:t>
            </a:r>
            <a:r>
              <a:rPr lang="en-US" sz="1600" b="0" i="0" dirty="0" err="1">
                <a:solidFill>
                  <a:schemeClr val="tx1"/>
                </a:solidFill>
                <a:effectLst/>
                <a:latin typeface="Times New Roman" panose="02020603050405020304" pitchFamily="18" charset="0"/>
                <a:cs typeface="Times New Roman" panose="02020603050405020304" pitchFamily="18" charset="0"/>
              </a:rPr>
              <a:t>qarorda</a:t>
            </a:r>
            <a:r>
              <a:rPr lang="en-US" sz="1600" b="0" i="0" dirty="0">
                <a:solidFill>
                  <a:schemeClr val="tx1"/>
                </a:solidFill>
                <a:effectLst/>
                <a:latin typeface="Times New Roman" panose="02020603050405020304" pitchFamily="18" charset="0"/>
                <a:cs typeface="Times New Roman" panose="02020603050405020304" pitchFamily="18" charset="0"/>
              </a:rPr>
              <a:t> </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060877"/>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 xmlns:a16="http://schemas.microsoft.com/office/drawing/2014/main" id="{47611CAC-DF62-4B95-B5BD-2B27B74AA721}"/>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2289969" y="2876550"/>
            <a:ext cx="4572000" cy="3048000"/>
          </a:xfrm>
          <a:prstGeom prst="rect">
            <a:avLst/>
          </a:prstGeom>
          <a:noFill/>
          <a:extLst>
            <a:ext uri="{909E8E84-426E-40DD-AFC4-6F175D3DCCD1}">
              <a14:hiddenFill xmlns:a14="http://schemas.microsoft.com/office/drawing/2010/main">
                <a:solidFill>
                  <a:srgbClr val="FFFFFF"/>
                </a:solidFill>
              </a14:hiddenFill>
            </a:ext>
          </a:extLst>
        </p:spPr>
      </p:pic>
      <p:sp>
        <p:nvSpPr>
          <p:cNvPr id="7" name="Заголовок 6">
            <a:extLst>
              <a:ext uri="{FF2B5EF4-FFF2-40B4-BE49-F238E27FC236}">
                <a16:creationId xmlns="" xmlns:a16="http://schemas.microsoft.com/office/drawing/2014/main" id="{FA8CD985-434E-437F-B0C0-166EF554A4E2}"/>
              </a:ext>
            </a:extLst>
          </p:cNvPr>
          <p:cNvSpPr>
            <a:spLocks noGrp="1"/>
          </p:cNvSpPr>
          <p:nvPr>
            <p:ph type="title"/>
          </p:nvPr>
        </p:nvSpPr>
        <p:spPr>
          <a:xfrm>
            <a:off x="218163" y="143712"/>
            <a:ext cx="8856943" cy="2298863"/>
          </a:xfrm>
        </p:spPr>
        <p:txBody>
          <a:bodyPr>
            <a:normAutofit/>
          </a:bodyPr>
          <a:lstStyle/>
          <a:p>
            <a:pPr algn="ctr"/>
            <a:r>
              <a:rPr lang="en-US" sz="2000" b="0" i="0" dirty="0">
                <a:solidFill>
                  <a:schemeClr val="tx1"/>
                </a:solidFill>
                <a:effectLst/>
                <a:latin typeface="Times New Roman" panose="02020603050405020304" pitchFamily="18" charset="0"/>
                <a:cs typeface="Times New Roman" panose="02020603050405020304" pitchFamily="18" charset="0"/>
              </a:rPr>
              <a:t>limon </a:t>
            </a:r>
            <a:r>
              <a:rPr lang="en-US" sz="2000" b="0" i="0" dirty="0" err="1">
                <a:solidFill>
                  <a:schemeClr val="tx1"/>
                </a:solidFill>
                <a:effectLst/>
                <a:latin typeface="Times New Roman" panose="02020603050405020304" pitchFamily="18" charset="0"/>
                <a:cs typeface="Times New Roman" panose="02020603050405020304" pitchFamily="18" charset="0"/>
              </a:rPr>
              <a:t>o’zida</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ko’p</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biriktiruvchi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to’qima</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va</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kislotalarni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saqlab</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ovqat</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haz</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qilishni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yaxshilaydi</a:t>
            </a:r>
            <a:r>
              <a:rPr lang="en-US" sz="2000" b="0" i="0" dirty="0">
                <a:solidFill>
                  <a:schemeClr val="tx1"/>
                </a:solidFill>
                <a:effectLst/>
                <a:latin typeface="Times New Roman" panose="02020603050405020304" pitchFamily="18" charset="0"/>
                <a:cs typeface="Times New Roman" panose="02020603050405020304" pitchFamily="18" charset="0"/>
              </a:rPr>
              <a:t>;</a:t>
            </a:r>
            <a:br>
              <a:rPr lang="en-US" sz="2000" b="0" i="0" dirty="0">
                <a:solidFill>
                  <a:schemeClr val="tx1"/>
                </a:solidFill>
                <a:effectLst/>
                <a:latin typeface="Times New Roman" panose="02020603050405020304" pitchFamily="18" charset="0"/>
                <a:cs typeface="Times New Roman" panose="02020603050405020304" pitchFamily="18" charset="0"/>
              </a:rPr>
            </a:br>
            <a:r>
              <a:rPr lang="en-US" sz="2000" b="0" i="0" dirty="0">
                <a:solidFill>
                  <a:schemeClr val="tx1"/>
                </a:solidFill>
                <a:effectLst/>
                <a:latin typeface="Times New Roman" panose="02020603050405020304" pitchFamily="18" charset="0"/>
                <a:cs typeface="Times New Roman" panose="02020603050405020304" pitchFamily="18" charset="0"/>
              </a:rPr>
              <a:t>limon </a:t>
            </a:r>
            <a:r>
              <a:rPr lang="en-US" sz="2000" b="0" i="0" dirty="0" err="1">
                <a:solidFill>
                  <a:schemeClr val="tx1"/>
                </a:solidFill>
                <a:effectLst/>
                <a:latin typeface="Times New Roman" panose="02020603050405020304" pitchFamily="18" charset="0"/>
                <a:cs typeface="Times New Roman" panose="02020603050405020304" pitchFamily="18" charset="0"/>
              </a:rPr>
              <a:t>moddalar</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almashinuvini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yaxshilaydi</a:t>
            </a:r>
            <a:r>
              <a:rPr lang="en-US" sz="2000" b="0" i="0" dirty="0">
                <a:solidFill>
                  <a:schemeClr val="tx1"/>
                </a:solidFill>
                <a:effectLst/>
                <a:latin typeface="Times New Roman" panose="02020603050405020304" pitchFamily="18" charset="0"/>
                <a:cs typeface="Times New Roman" panose="02020603050405020304" pitchFamily="18" charset="0"/>
              </a:rPr>
              <a:t>;</a:t>
            </a:r>
            <a:br>
              <a:rPr lang="en-US" sz="2000" b="0" i="0" dirty="0">
                <a:solidFill>
                  <a:schemeClr val="tx1"/>
                </a:solidFill>
                <a:effectLst/>
                <a:latin typeface="Times New Roman" panose="02020603050405020304" pitchFamily="18" charset="0"/>
                <a:cs typeface="Times New Roman" panose="02020603050405020304" pitchFamily="18" charset="0"/>
              </a:rPr>
            </a:br>
            <a:r>
              <a:rPr lang="en-US" sz="2000" b="0" i="0" dirty="0" err="1">
                <a:solidFill>
                  <a:schemeClr val="tx1"/>
                </a:solidFill>
                <a:effectLst/>
                <a:latin typeface="Times New Roman" panose="02020603050405020304" pitchFamily="18" charset="0"/>
                <a:cs typeface="Times New Roman" panose="02020603050405020304" pitchFamily="18" charset="0"/>
              </a:rPr>
              <a:t>o’zida</a:t>
            </a:r>
            <a:r>
              <a:rPr lang="en-US" sz="2000" b="0" i="0" dirty="0">
                <a:solidFill>
                  <a:schemeClr val="tx1"/>
                </a:solidFill>
                <a:effectLst/>
                <a:latin typeface="Times New Roman" panose="02020603050405020304" pitchFamily="18" charset="0"/>
                <a:cs typeface="Times New Roman" panose="02020603050405020304" pitchFamily="18" charset="0"/>
              </a:rPr>
              <a:t> temir </a:t>
            </a:r>
            <a:r>
              <a:rPr lang="en-US" sz="2000" b="0" i="0" dirty="0" err="1">
                <a:solidFill>
                  <a:schemeClr val="tx1"/>
                </a:solidFill>
                <a:effectLst/>
                <a:latin typeface="Times New Roman" panose="02020603050405020304" pitchFamily="18" charset="0"/>
                <a:cs typeface="Times New Roman" panose="02020603050405020304" pitchFamily="18" charset="0"/>
              </a:rPr>
              <a:t>moddasini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saqlashi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sabab</a:t>
            </a:r>
            <a:r>
              <a:rPr lang="en-US" sz="2000" b="0" i="0" dirty="0">
                <a:solidFill>
                  <a:schemeClr val="tx1"/>
                </a:solidFill>
                <a:effectLst/>
                <a:latin typeface="Times New Roman" panose="02020603050405020304" pitchFamily="18" charset="0"/>
                <a:cs typeface="Times New Roman" panose="02020603050405020304" pitchFamily="18" charset="0"/>
              </a:rPr>
              <a:t> ham, </a:t>
            </a:r>
            <a:r>
              <a:rPr lang="en-US" sz="2000" b="0" i="0" dirty="0" err="1">
                <a:solidFill>
                  <a:schemeClr val="tx1"/>
                </a:solidFill>
                <a:effectLst/>
                <a:latin typeface="Times New Roman" panose="02020603050405020304" pitchFamily="18" charset="0"/>
                <a:cs typeface="Times New Roman" panose="02020603050405020304" pitchFamily="18" charset="0"/>
              </a:rPr>
              <a:t>kamqonlikda</a:t>
            </a:r>
            <a:r>
              <a:rPr lang="en-US" sz="2000" b="0" i="0" dirty="0">
                <a:solidFill>
                  <a:schemeClr val="tx1"/>
                </a:solidFill>
                <a:effectLst/>
                <a:latin typeface="Times New Roman" panose="02020603050405020304" pitchFamily="18" charset="0"/>
                <a:cs typeface="Times New Roman" panose="02020603050405020304" pitchFamily="18" charset="0"/>
              </a:rPr>
              <a:t> ham </a:t>
            </a:r>
            <a:r>
              <a:rPr lang="en-US" sz="2000" b="0" i="0" dirty="0" err="1">
                <a:solidFill>
                  <a:schemeClr val="tx1"/>
                </a:solidFill>
                <a:effectLst/>
                <a:latin typeface="Times New Roman" panose="02020603050405020304" pitchFamily="18" charset="0"/>
                <a:cs typeface="Times New Roman" panose="02020603050405020304" pitchFamily="18" charset="0"/>
              </a:rPr>
              <a:t>foydalidir</a:t>
            </a:r>
            <a:r>
              <a:rPr lang="en-US" sz="2000" b="0" i="0" dirty="0">
                <a:solidFill>
                  <a:schemeClr val="tx1"/>
                </a:solidFill>
                <a:effectLst/>
                <a:latin typeface="Times New Roman" panose="02020603050405020304" pitchFamily="18" charset="0"/>
                <a:cs typeface="Times New Roman" panose="02020603050405020304" pitchFamily="18" charset="0"/>
              </a:rPr>
              <a:t>;</a:t>
            </a:r>
            <a:br>
              <a:rPr lang="en-US" sz="2000" b="0" i="0" dirty="0">
                <a:solidFill>
                  <a:schemeClr val="tx1"/>
                </a:solidFill>
                <a:effectLst/>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 xmlns:a16="http://schemas.microsoft.com/office/drawing/2014/main" id="{CBF367E5-D73F-4FB1-BCD9-A138B187BEB8}"/>
              </a:ext>
            </a:extLst>
          </p:cNvPr>
          <p:cNvSpPr txBox="1"/>
          <p:nvPr/>
        </p:nvSpPr>
        <p:spPr>
          <a:xfrm>
            <a:off x="226165" y="1152053"/>
            <a:ext cx="8699672" cy="1323439"/>
          </a:xfrm>
          <a:prstGeom prst="rect">
            <a:avLst/>
          </a:prstGeom>
          <a:noFill/>
        </p:spPr>
        <p:txBody>
          <a:bodyPr wrap="square">
            <a:spAutoFit/>
          </a:bodyPr>
          <a:lstStyle/>
          <a:p>
            <a:pPr algn="ctr"/>
            <a:r>
              <a:rPr lang="en-US" sz="2000" b="0" i="0" dirty="0" err="1">
                <a:effectLst/>
                <a:latin typeface="Times New Roman" panose="02020603050405020304" pitchFamily="18" charset="0"/>
                <a:cs typeface="Times New Roman" panose="02020603050405020304" pitchFamily="18" charset="0"/>
              </a:rPr>
              <a:t>Shamollash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vaqtida</a:t>
            </a:r>
            <a:r>
              <a:rPr lang="en-US" sz="2000" b="0" i="0" dirty="0">
                <a:effectLst/>
                <a:latin typeface="Times New Roman" panose="02020603050405020304" pitchFamily="18" charset="0"/>
                <a:cs typeface="Times New Roman" panose="02020603050405020304" pitchFamily="18" charset="0"/>
              </a:rPr>
              <a:t> ham </a:t>
            </a:r>
            <a:r>
              <a:rPr lang="en-US" sz="2000" b="0" i="0" dirty="0" err="1">
                <a:effectLst/>
                <a:latin typeface="Times New Roman" panose="02020603050405020304" pitchFamily="18" charset="0"/>
                <a:cs typeface="Times New Roman" panose="02020603050405020304" pitchFamily="18" charset="0"/>
              </a:rPr>
              <a:t>haddan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ziyod</a:t>
            </a:r>
            <a:r>
              <a:rPr lang="en-US" sz="2000" b="0" i="0" dirty="0">
                <a:effectLst/>
                <a:latin typeface="Times New Roman" panose="02020603050405020304" pitchFamily="18" charset="0"/>
                <a:cs typeface="Times New Roman" panose="02020603050405020304" pitchFamily="18" charset="0"/>
              </a:rPr>
              <a:t> limon </a:t>
            </a:r>
            <a:r>
              <a:rPr lang="en-US" sz="2000" b="0" i="0" dirty="0" err="1">
                <a:effectLst/>
                <a:latin typeface="Times New Roman" panose="02020603050405020304" pitchFamily="18" charset="0"/>
                <a:cs typeface="Times New Roman" panose="02020603050405020304" pitchFamily="18" charset="0"/>
              </a:rPr>
              <a:t>iste’mol</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qilish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mumkin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emas</a:t>
            </a:r>
            <a:r>
              <a:rPr lang="en-US" sz="2000" b="0" i="0" dirty="0">
                <a:effectLst/>
                <a:latin typeface="Times New Roman" panose="02020603050405020304" pitchFamily="18" charset="0"/>
                <a:cs typeface="Times New Roman" panose="02020603050405020304" pitchFamily="18" charset="0"/>
              </a:rPr>
              <a:t>. U </a:t>
            </a:r>
            <a:r>
              <a:rPr lang="en-US" sz="2000" b="0" i="0" dirty="0" err="1">
                <a:effectLst/>
                <a:latin typeface="Times New Roman" panose="02020603050405020304" pitchFamily="18" charset="0"/>
                <a:cs typeface="Times New Roman" panose="02020603050405020304" pitchFamily="18" charset="0"/>
              </a:rPr>
              <a:t>oshqozon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shilliq</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qavati</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va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tish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emaliga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salbiy</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ta’sir</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ko’rsatishi</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sabab</a:t>
            </a:r>
            <a:r>
              <a:rPr lang="en-US" sz="2000" b="0" i="0" dirty="0">
                <a:effectLst/>
                <a:latin typeface="Times New Roman" panose="02020603050405020304" pitchFamily="18" charset="0"/>
                <a:cs typeface="Times New Roman" panose="02020603050405020304" pitchFamily="18" charset="0"/>
              </a:rPr>
              <a:t> ham </a:t>
            </a:r>
            <a:r>
              <a:rPr lang="en-US" sz="2000" b="0" i="0" dirty="0" err="1">
                <a:effectLst/>
                <a:latin typeface="Times New Roman" panose="02020603050405020304" pitchFamily="18" charset="0"/>
                <a:cs typeface="Times New Roman" panose="02020603050405020304" pitchFamily="18" charset="0"/>
              </a:rPr>
              <a:t>uni</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och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qoringa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iste’mol</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qilish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tavsiya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etilmaydi</a:t>
            </a:r>
            <a:r>
              <a:rPr lang="en-US" sz="2000" b="0" i="0" dirty="0">
                <a:effectLst/>
                <a:latin typeface="Times New Roman" panose="02020603050405020304" pitchFamily="18" charset="0"/>
                <a:cs typeface="Times New Roman" panose="02020603050405020304" pitchFamily="18" charset="0"/>
              </a:rPr>
              <a:t>. Limon </a:t>
            </a:r>
            <a:r>
              <a:rPr lang="en-US" sz="2000" b="0" i="0" dirty="0" err="1">
                <a:effectLst/>
                <a:latin typeface="Times New Roman" panose="02020603050405020304" pitchFamily="18" charset="0"/>
                <a:cs typeface="Times New Roman" panose="02020603050405020304" pitchFamily="18" charset="0"/>
              </a:rPr>
              <a:t>solingan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bir</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stakan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suv</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bu</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ovqatdan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keyin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ichsa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bo’ladigan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yaxshi</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ichimlikdir</a:t>
            </a:r>
            <a:r>
              <a:rPr lang="en-US" sz="2000" b="0" i="0" dirty="0">
                <a:effectLst/>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6025274"/>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191</Words>
  <Application>Microsoft Office PowerPoint</Application>
  <PresentationFormat>Экран (4:3)</PresentationFormat>
  <Paragraphs>23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Волна</vt:lpstr>
      <vt:lpstr>MAVZU:SITRUS O’SIMLIKLAR VA ULARNI YETISHTIRISH TEXNALOGIYASI</vt:lpstr>
      <vt:lpstr>Sovet Ittifoqi hududida istiqomat qiluvchi aholining ko'pchiligi Yangi yil bayramlari bilan qanday hamkorlik qilmoqda? Albatta, kivi daraxti va sitrus hidi bilan: apelsin, mandarin va limon. Ko'pchilik bu turdagi tsitrus o'simliklarining uyda etishtirishga juda mos ekanligini bilmaydi. Yopiq tsitrus o'simliklarining turlari va ularga g'amxo'rlik qilish haqida bizning maqolamizda gaplashamiz. Sovet Ittifoqi hududida istiqomat qiluvchi aholining ko'pchiligi Yangi yil bayramlari bilan qanday hamkorlik qilmoqda? Albatta, kivi daraxti va sitrus hidi bilan: apelsin, mandarin va limon. Ko'pchilik bu turdagi tsitrus o'simliklarining uyda etishtirishga juda mos ekanligini bilmaydi. Yopiq tsitrus o'simliklarining turlari va ularga g'amxo'rlik qilish haqida bizning maqolamizda gaplashamiz.</vt:lpstr>
      <vt:lpstr>VV</vt:lpstr>
      <vt:lpstr>    Sitrusni uyda ko'chirib o'tkazish - sizning o'simlikka transplantatsiya kerak yoki yo'qligini aniqlash uchun siz kutishingizga to'g'ri keladi, ildizlarning qanchalik ko'payishi mumkin. Naqlli tsitrus mevasi faqat ildizlari potda joylashgan barcha sopol idishlarni butunlay to'ldirganda bo'lishi kerak. Yangi pot 2-3 sm kerak. Odatda fevral-mart oylarida transplantatsiya diametrdagi oldingi potga nisbatan katta bo'lishi  qilish orqali yopiq sitrus mevasini transplantatsiya qilish. Uydagi sitrus kasalliklari : Antraknoz - patojenik qo'ziqorinni yo'qotishidan kelib chiqadi, bu esa sabab bo'ladi </vt:lpstr>
      <vt:lpstr>Prezident Shavkat Mirziyoyev 19 fevral kuni O‘zbekistonda limonchilik tarmog‘ini rivojlantirish bo‘yicha chora-tadbirlar to‘g‘risidagi qarorini imzoladi. Hujjatda qayd etilishicha, respublikada 2018−2019 yillarda 46 million AQSH dollari miqdoridagi xorijiy kredit liniyalari jalb qilinib, 730 gektar maydonda zamonaviy limonzorlar barpo etildi, limon yetishtiriladigan issiqxonalar umumiy maydoni 1221 gektarga yetkazildi. </vt:lpstr>
      <vt:lpstr>«Shu bilan birga, innovatsion texnologiyalar asosida yangi, serhosil va jahon bozorida raqobatbardosh bo‘lgan limon navlarini yaratishga yetarli e’tibor berilmayotganligi, sifatli axborot-konsalting xizmatlarini ko‘rsatish talab darajasida yo‘lga qo‘yilmaganligi, kooperatsiya munosabatlari to‘liq shakllanmaganligi oqibatida sohadagi mavjud imkoniyatlardan samarali foydalanilmayapti», — deyiladi qarorda </vt:lpstr>
      <vt:lpstr>limon o’zida ko’p biriktiruvchi to’qima va kislotalarni saqlab, ovqat haz qilishni yaxshilaydi; limon moddalar almashinuvini yaxshilaydi; o’zida temir moddasini saqlashi sabab ham, kamqonlikda ham foydalidir;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MAVZU:SITRUS O’SIMLIKLAR VA ULARNI YETISHTIRISH TEXNALOGIYASI</dc:title>
  <dc:creator>Bayramali</dc:creator>
  <cp:lastModifiedBy>Bayramali</cp:lastModifiedBy>
  <cp:revision>1</cp:revision>
  <dcterms:created xsi:type="dcterms:W3CDTF">2022-02-02T10:33:41Z</dcterms:created>
  <dcterms:modified xsi:type="dcterms:W3CDTF">2022-02-02T12:15:45Z</dcterms:modified>
</cp:coreProperties>
</file>