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3" r:id="rId2"/>
    <p:sldId id="261" r:id="rId3"/>
    <p:sldId id="256" r:id="rId4"/>
    <p:sldId id="257" r:id="rId5"/>
    <p:sldId id="258" r:id="rId6"/>
    <p:sldId id="259"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37" autoAdjust="0"/>
  </p:normalViewPr>
  <p:slideViewPr>
    <p:cSldViewPr snapToGrid="0">
      <p:cViewPr>
        <p:scale>
          <a:sx n="100" d="100"/>
          <a:sy n="100" d="100"/>
        </p:scale>
        <p:origin x="954" y="4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9061D331-D207-430C-A1D3-286A2835D344}" type="datetimeFigureOut">
              <a:rPr lang="ru-RU" smtClean="0"/>
              <a:t>16.12.2021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24FDCAA-6B8E-4A80-88EC-90A54BE3EAE4}" type="slidenum">
              <a:rPr lang="ru-RU" smtClean="0"/>
              <a:t>‹#›</a:t>
            </a:fld>
            <a:endParaRPr lang="ru-RU"/>
          </a:p>
        </p:txBody>
      </p:sp>
    </p:spTree>
    <p:extLst>
      <p:ext uri="{BB962C8B-B14F-4D97-AF65-F5344CB8AC3E}">
        <p14:creationId xmlns:p14="http://schemas.microsoft.com/office/powerpoint/2010/main" val="287900366"/>
      </p:ext>
    </p:extLst>
  </p:cSld>
  <p:clrMapOvr>
    <a:masterClrMapping/>
  </p:clrMapOvr>
  <mc:AlternateContent xmlns:mc="http://schemas.openxmlformats.org/markup-compatibility/2006" xmlns:p14="http://schemas.microsoft.com/office/powerpoint/2010/main">
    <mc:Choice Requires="p14">
      <p:transition spd="slow" p14:dur="3000">
        <p:randomBar dir="vert"/>
      </p:transition>
    </mc:Choice>
    <mc:Fallback xmlns="">
      <p:transition spd="slow">
        <p:randomBar dir="ver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9061D331-D207-430C-A1D3-286A2835D344}" type="datetimeFigureOut">
              <a:rPr lang="ru-RU" smtClean="0"/>
              <a:t>16.12.2021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24FDCAA-6B8E-4A80-88EC-90A54BE3EAE4}" type="slidenum">
              <a:rPr lang="ru-RU" smtClean="0"/>
              <a:t>‹#›</a:t>
            </a:fld>
            <a:endParaRPr lang="ru-RU"/>
          </a:p>
        </p:txBody>
      </p:sp>
    </p:spTree>
    <p:extLst>
      <p:ext uri="{BB962C8B-B14F-4D97-AF65-F5344CB8AC3E}">
        <p14:creationId xmlns:p14="http://schemas.microsoft.com/office/powerpoint/2010/main" val="3440381856"/>
      </p:ext>
    </p:extLst>
  </p:cSld>
  <p:clrMapOvr>
    <a:masterClrMapping/>
  </p:clrMapOvr>
  <mc:AlternateContent xmlns:mc="http://schemas.openxmlformats.org/markup-compatibility/2006" xmlns:p14="http://schemas.microsoft.com/office/powerpoint/2010/main">
    <mc:Choice Requires="p14">
      <p:transition spd="slow" p14:dur="3000">
        <p:randomBar dir="vert"/>
      </p:transition>
    </mc:Choice>
    <mc:Fallback xmlns="">
      <p:transition spd="slow">
        <p:randomBar dir="ver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9061D331-D207-430C-A1D3-286A2835D344}" type="datetimeFigureOut">
              <a:rPr lang="ru-RU" smtClean="0"/>
              <a:t>16.12.2021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24FDCAA-6B8E-4A80-88EC-90A54BE3EAE4}" type="slidenum">
              <a:rPr lang="ru-RU" smtClean="0"/>
              <a:t>‹#›</a:t>
            </a:fld>
            <a:endParaRPr lang="ru-R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002674979"/>
      </p:ext>
    </p:extLst>
  </p:cSld>
  <p:clrMapOvr>
    <a:masterClrMapping/>
  </p:clrMapOvr>
  <mc:AlternateContent xmlns:mc="http://schemas.openxmlformats.org/markup-compatibility/2006" xmlns:p14="http://schemas.microsoft.com/office/powerpoint/2010/main">
    <mc:Choice Requires="p14">
      <p:transition spd="slow" p14:dur="3000">
        <p:randomBar dir="vert"/>
      </p:transition>
    </mc:Choice>
    <mc:Fallback xmlns="">
      <p:transition spd="slow">
        <p:randomBar dir="vert"/>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9061D331-D207-430C-A1D3-286A2835D344}" type="datetimeFigureOut">
              <a:rPr lang="ru-RU" smtClean="0"/>
              <a:t>16.12.2021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24FDCAA-6B8E-4A80-88EC-90A54BE3EAE4}" type="slidenum">
              <a:rPr lang="ru-RU" smtClean="0"/>
              <a:t>‹#›</a:t>
            </a:fld>
            <a:endParaRPr lang="ru-RU"/>
          </a:p>
        </p:txBody>
      </p:sp>
    </p:spTree>
    <p:extLst>
      <p:ext uri="{BB962C8B-B14F-4D97-AF65-F5344CB8AC3E}">
        <p14:creationId xmlns:p14="http://schemas.microsoft.com/office/powerpoint/2010/main" val="3100925966"/>
      </p:ext>
    </p:extLst>
  </p:cSld>
  <p:clrMapOvr>
    <a:masterClrMapping/>
  </p:clrMapOvr>
  <mc:AlternateContent xmlns:mc="http://schemas.openxmlformats.org/markup-compatibility/2006" xmlns:p14="http://schemas.microsoft.com/office/powerpoint/2010/main">
    <mc:Choice Requires="p14">
      <p:transition spd="slow" p14:dur="3000">
        <p:randomBar dir="vert"/>
      </p:transition>
    </mc:Choice>
    <mc:Fallback xmlns="">
      <p:transition spd="slow">
        <p:randomBar dir="vert"/>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9061D331-D207-430C-A1D3-286A2835D344}" type="datetimeFigureOut">
              <a:rPr lang="ru-RU" smtClean="0"/>
              <a:t>16.12.2021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24FDCAA-6B8E-4A80-88EC-90A54BE3EAE4}"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847531714"/>
      </p:ext>
    </p:extLst>
  </p:cSld>
  <p:clrMapOvr>
    <a:masterClrMapping/>
  </p:clrMapOvr>
  <mc:AlternateContent xmlns:mc="http://schemas.openxmlformats.org/markup-compatibility/2006" xmlns:p14="http://schemas.microsoft.com/office/powerpoint/2010/main">
    <mc:Choice Requires="p14">
      <p:transition spd="slow" p14:dur="3000">
        <p:randomBar dir="vert"/>
      </p:transition>
    </mc:Choice>
    <mc:Fallback xmlns="">
      <p:transition spd="slow">
        <p:randomBar dir="vert"/>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9061D331-D207-430C-A1D3-286A2835D344}" type="datetimeFigureOut">
              <a:rPr lang="ru-RU" smtClean="0"/>
              <a:t>16.12.2021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24FDCAA-6B8E-4A80-88EC-90A54BE3EAE4}" type="slidenum">
              <a:rPr lang="ru-RU" smtClean="0"/>
              <a:t>‹#›</a:t>
            </a:fld>
            <a:endParaRPr lang="ru-RU"/>
          </a:p>
        </p:txBody>
      </p:sp>
    </p:spTree>
    <p:extLst>
      <p:ext uri="{BB962C8B-B14F-4D97-AF65-F5344CB8AC3E}">
        <p14:creationId xmlns:p14="http://schemas.microsoft.com/office/powerpoint/2010/main" val="2137638257"/>
      </p:ext>
    </p:extLst>
  </p:cSld>
  <p:clrMapOvr>
    <a:masterClrMapping/>
  </p:clrMapOvr>
  <mc:AlternateContent xmlns:mc="http://schemas.openxmlformats.org/markup-compatibility/2006" xmlns:p14="http://schemas.microsoft.com/office/powerpoint/2010/main">
    <mc:Choice Requires="p14">
      <p:transition spd="slow" p14:dur="3000">
        <p:randomBar dir="vert"/>
      </p:transition>
    </mc:Choice>
    <mc:Fallback xmlns="">
      <p:transition spd="slow">
        <p:randomBar dir="vert"/>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9061D331-D207-430C-A1D3-286A2835D344}" type="datetimeFigureOut">
              <a:rPr lang="ru-RU" smtClean="0"/>
              <a:t>16.12.2021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24FDCAA-6B8E-4A80-88EC-90A54BE3EAE4}" type="slidenum">
              <a:rPr lang="ru-RU" smtClean="0"/>
              <a:t>‹#›</a:t>
            </a:fld>
            <a:endParaRPr lang="ru-RU"/>
          </a:p>
        </p:txBody>
      </p:sp>
    </p:spTree>
    <p:extLst>
      <p:ext uri="{BB962C8B-B14F-4D97-AF65-F5344CB8AC3E}">
        <p14:creationId xmlns:p14="http://schemas.microsoft.com/office/powerpoint/2010/main" val="1157237685"/>
      </p:ext>
    </p:extLst>
  </p:cSld>
  <p:clrMapOvr>
    <a:masterClrMapping/>
  </p:clrMapOvr>
  <mc:AlternateContent xmlns:mc="http://schemas.openxmlformats.org/markup-compatibility/2006" xmlns:p14="http://schemas.microsoft.com/office/powerpoint/2010/main">
    <mc:Choice Requires="p14">
      <p:transition spd="slow" p14:dur="3000">
        <p:randomBar dir="vert"/>
      </p:transition>
    </mc:Choice>
    <mc:Fallback xmlns="">
      <p:transition spd="slow">
        <p:randomBar dir="vert"/>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9061D331-D207-430C-A1D3-286A2835D344}" type="datetimeFigureOut">
              <a:rPr lang="ru-RU" smtClean="0"/>
              <a:t>16.12.2021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24FDCAA-6B8E-4A80-88EC-90A54BE3EAE4}" type="slidenum">
              <a:rPr lang="ru-RU" smtClean="0"/>
              <a:t>‹#›</a:t>
            </a:fld>
            <a:endParaRPr lang="ru-RU"/>
          </a:p>
        </p:txBody>
      </p:sp>
    </p:spTree>
    <p:extLst>
      <p:ext uri="{BB962C8B-B14F-4D97-AF65-F5344CB8AC3E}">
        <p14:creationId xmlns:p14="http://schemas.microsoft.com/office/powerpoint/2010/main" val="2075027531"/>
      </p:ext>
    </p:extLst>
  </p:cSld>
  <p:clrMapOvr>
    <a:masterClrMapping/>
  </p:clrMapOvr>
  <mc:AlternateContent xmlns:mc="http://schemas.openxmlformats.org/markup-compatibility/2006" xmlns:p14="http://schemas.microsoft.com/office/powerpoint/2010/main">
    <mc:Choice Requires="p14">
      <p:transition spd="slow" p14:dur="3000">
        <p:randomBar dir="vert"/>
      </p:transition>
    </mc:Choice>
    <mc:Fallback xmlns="">
      <p:transition spd="slow">
        <p:randomBar dir="ver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9061D331-D207-430C-A1D3-286A2835D344}" type="datetimeFigureOut">
              <a:rPr lang="ru-RU" smtClean="0"/>
              <a:t>16.12.2021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24FDCAA-6B8E-4A80-88EC-90A54BE3EAE4}" type="slidenum">
              <a:rPr lang="ru-RU" smtClean="0"/>
              <a:t>‹#›</a:t>
            </a:fld>
            <a:endParaRPr lang="ru-RU"/>
          </a:p>
        </p:txBody>
      </p:sp>
    </p:spTree>
    <p:extLst>
      <p:ext uri="{BB962C8B-B14F-4D97-AF65-F5344CB8AC3E}">
        <p14:creationId xmlns:p14="http://schemas.microsoft.com/office/powerpoint/2010/main" val="3277268466"/>
      </p:ext>
    </p:extLst>
  </p:cSld>
  <p:clrMapOvr>
    <a:masterClrMapping/>
  </p:clrMapOvr>
  <mc:AlternateContent xmlns:mc="http://schemas.openxmlformats.org/markup-compatibility/2006" xmlns:p14="http://schemas.microsoft.com/office/powerpoint/2010/main">
    <mc:Choice Requires="p14">
      <p:transition spd="slow" p14:dur="3000">
        <p:randomBar dir="vert"/>
      </p:transition>
    </mc:Choice>
    <mc:Fallback xmlns="">
      <p:transition spd="slow">
        <p:randomBar dir="ver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9061D331-D207-430C-A1D3-286A2835D344}" type="datetimeFigureOut">
              <a:rPr lang="ru-RU" smtClean="0"/>
              <a:t>16.12.2021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24FDCAA-6B8E-4A80-88EC-90A54BE3EAE4}" type="slidenum">
              <a:rPr lang="ru-RU" smtClean="0"/>
              <a:t>‹#›</a:t>
            </a:fld>
            <a:endParaRPr lang="ru-RU"/>
          </a:p>
        </p:txBody>
      </p:sp>
    </p:spTree>
    <p:extLst>
      <p:ext uri="{BB962C8B-B14F-4D97-AF65-F5344CB8AC3E}">
        <p14:creationId xmlns:p14="http://schemas.microsoft.com/office/powerpoint/2010/main" val="3910828811"/>
      </p:ext>
    </p:extLst>
  </p:cSld>
  <p:clrMapOvr>
    <a:masterClrMapping/>
  </p:clrMapOvr>
  <mc:AlternateContent xmlns:mc="http://schemas.openxmlformats.org/markup-compatibility/2006" xmlns:p14="http://schemas.microsoft.com/office/powerpoint/2010/main">
    <mc:Choice Requires="p14">
      <p:transition spd="slow" p14:dur="3000">
        <p:randomBar dir="vert"/>
      </p:transition>
    </mc:Choice>
    <mc:Fallback xmlns="">
      <p:transition spd="slow">
        <p:randomBar dir="ver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9061D331-D207-430C-A1D3-286A2835D344}" type="datetimeFigureOut">
              <a:rPr lang="ru-RU" smtClean="0"/>
              <a:t>16.12.2021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24FDCAA-6B8E-4A80-88EC-90A54BE3EAE4}" type="slidenum">
              <a:rPr lang="ru-RU" smtClean="0"/>
              <a:t>‹#›</a:t>
            </a:fld>
            <a:endParaRPr lang="ru-RU"/>
          </a:p>
        </p:txBody>
      </p:sp>
    </p:spTree>
    <p:extLst>
      <p:ext uri="{BB962C8B-B14F-4D97-AF65-F5344CB8AC3E}">
        <p14:creationId xmlns:p14="http://schemas.microsoft.com/office/powerpoint/2010/main" val="3914712889"/>
      </p:ext>
    </p:extLst>
  </p:cSld>
  <p:clrMapOvr>
    <a:masterClrMapping/>
  </p:clrMapOvr>
  <mc:AlternateContent xmlns:mc="http://schemas.openxmlformats.org/markup-compatibility/2006" xmlns:p14="http://schemas.microsoft.com/office/powerpoint/2010/main">
    <mc:Choice Requires="p14">
      <p:transition spd="slow" p14:dur="3000">
        <p:randomBar dir="vert"/>
      </p:transition>
    </mc:Choice>
    <mc:Fallback xmlns="">
      <p:transition spd="slow">
        <p:randomBar dir="ver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9061D331-D207-430C-A1D3-286A2835D344}" type="datetimeFigureOut">
              <a:rPr lang="ru-RU" smtClean="0"/>
              <a:t>16.12.2021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E24FDCAA-6B8E-4A80-88EC-90A54BE3EAE4}" type="slidenum">
              <a:rPr lang="ru-RU" smtClean="0"/>
              <a:t>‹#›</a:t>
            </a:fld>
            <a:endParaRPr lang="ru-RU"/>
          </a:p>
        </p:txBody>
      </p:sp>
    </p:spTree>
    <p:extLst>
      <p:ext uri="{BB962C8B-B14F-4D97-AF65-F5344CB8AC3E}">
        <p14:creationId xmlns:p14="http://schemas.microsoft.com/office/powerpoint/2010/main" val="2291739890"/>
      </p:ext>
    </p:extLst>
  </p:cSld>
  <p:clrMapOvr>
    <a:masterClrMapping/>
  </p:clrMapOvr>
  <mc:AlternateContent xmlns:mc="http://schemas.openxmlformats.org/markup-compatibility/2006" xmlns:p14="http://schemas.microsoft.com/office/powerpoint/2010/main">
    <mc:Choice Requires="p14">
      <p:transition spd="slow" p14:dur="3000">
        <p:randomBar dir="vert"/>
      </p:transition>
    </mc:Choice>
    <mc:Fallback xmlns="">
      <p:transition spd="slow">
        <p:randomBar dir="ver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9061D331-D207-430C-A1D3-286A2835D344}" type="datetimeFigureOut">
              <a:rPr lang="ru-RU" smtClean="0"/>
              <a:t>16.12.2021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E24FDCAA-6B8E-4A80-88EC-90A54BE3EAE4}" type="slidenum">
              <a:rPr lang="ru-RU" smtClean="0"/>
              <a:t>‹#›</a:t>
            </a:fld>
            <a:endParaRPr lang="ru-RU"/>
          </a:p>
        </p:txBody>
      </p:sp>
    </p:spTree>
    <p:extLst>
      <p:ext uri="{BB962C8B-B14F-4D97-AF65-F5344CB8AC3E}">
        <p14:creationId xmlns:p14="http://schemas.microsoft.com/office/powerpoint/2010/main" val="2383947589"/>
      </p:ext>
    </p:extLst>
  </p:cSld>
  <p:clrMapOvr>
    <a:masterClrMapping/>
  </p:clrMapOvr>
  <mc:AlternateContent xmlns:mc="http://schemas.openxmlformats.org/markup-compatibility/2006" xmlns:p14="http://schemas.microsoft.com/office/powerpoint/2010/main">
    <mc:Choice Requires="p14">
      <p:transition spd="slow" p14:dur="3000">
        <p:randomBar dir="vert"/>
      </p:transition>
    </mc:Choice>
    <mc:Fallback xmlns="">
      <p:transition spd="slow">
        <p:randomBar dir="ver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61D331-D207-430C-A1D3-286A2835D344}" type="datetimeFigureOut">
              <a:rPr lang="ru-RU" smtClean="0"/>
              <a:t>16.12.2021</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E24FDCAA-6B8E-4A80-88EC-90A54BE3EAE4}" type="slidenum">
              <a:rPr lang="ru-RU" smtClean="0"/>
              <a:t>‹#›</a:t>
            </a:fld>
            <a:endParaRPr lang="ru-RU"/>
          </a:p>
        </p:txBody>
      </p:sp>
    </p:spTree>
    <p:extLst>
      <p:ext uri="{BB962C8B-B14F-4D97-AF65-F5344CB8AC3E}">
        <p14:creationId xmlns:p14="http://schemas.microsoft.com/office/powerpoint/2010/main" val="450743564"/>
      </p:ext>
    </p:extLst>
  </p:cSld>
  <p:clrMapOvr>
    <a:masterClrMapping/>
  </p:clrMapOvr>
  <mc:AlternateContent xmlns:mc="http://schemas.openxmlformats.org/markup-compatibility/2006" xmlns:p14="http://schemas.microsoft.com/office/powerpoint/2010/main">
    <mc:Choice Requires="p14">
      <p:transition spd="slow" p14:dur="3000">
        <p:randomBar dir="vert"/>
      </p:transition>
    </mc:Choice>
    <mc:Fallback xmlns="">
      <p:transition spd="slow">
        <p:randomBar dir="ver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9061D331-D207-430C-A1D3-286A2835D344}" type="datetimeFigureOut">
              <a:rPr lang="ru-RU" smtClean="0"/>
              <a:t>16.12.2021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24FDCAA-6B8E-4A80-88EC-90A54BE3EAE4}" type="slidenum">
              <a:rPr lang="ru-RU" smtClean="0"/>
              <a:t>‹#›</a:t>
            </a:fld>
            <a:endParaRPr lang="ru-RU"/>
          </a:p>
        </p:txBody>
      </p:sp>
    </p:spTree>
    <p:extLst>
      <p:ext uri="{BB962C8B-B14F-4D97-AF65-F5344CB8AC3E}">
        <p14:creationId xmlns:p14="http://schemas.microsoft.com/office/powerpoint/2010/main" val="520095803"/>
      </p:ext>
    </p:extLst>
  </p:cSld>
  <p:clrMapOvr>
    <a:masterClrMapping/>
  </p:clrMapOvr>
  <mc:AlternateContent xmlns:mc="http://schemas.openxmlformats.org/markup-compatibility/2006" xmlns:p14="http://schemas.microsoft.com/office/powerpoint/2010/main">
    <mc:Choice Requires="p14">
      <p:transition spd="slow" p14:dur="3000">
        <p:randomBar dir="vert"/>
      </p:transition>
    </mc:Choice>
    <mc:Fallback xmlns="">
      <p:transition spd="slow">
        <p:randomBar dir="ver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9061D331-D207-430C-A1D3-286A2835D344}" type="datetimeFigureOut">
              <a:rPr lang="ru-RU" smtClean="0"/>
              <a:t>16.12.2021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24FDCAA-6B8E-4A80-88EC-90A54BE3EAE4}" type="slidenum">
              <a:rPr lang="ru-RU" smtClean="0"/>
              <a:t>‹#›</a:t>
            </a:fld>
            <a:endParaRPr lang="ru-RU"/>
          </a:p>
        </p:txBody>
      </p:sp>
    </p:spTree>
    <p:extLst>
      <p:ext uri="{BB962C8B-B14F-4D97-AF65-F5344CB8AC3E}">
        <p14:creationId xmlns:p14="http://schemas.microsoft.com/office/powerpoint/2010/main" val="3202321610"/>
      </p:ext>
    </p:extLst>
  </p:cSld>
  <p:clrMapOvr>
    <a:masterClrMapping/>
  </p:clrMapOvr>
  <mc:AlternateContent xmlns:mc="http://schemas.openxmlformats.org/markup-compatibility/2006" xmlns:p14="http://schemas.microsoft.com/office/powerpoint/2010/main">
    <mc:Choice Requires="p14">
      <p:transition spd="slow" p14:dur="3000">
        <p:randomBar dir="vert"/>
      </p:transition>
    </mc:Choice>
    <mc:Fallback xmlns="">
      <p:transition spd="slow">
        <p:randomBar dir="ver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061D331-D207-430C-A1D3-286A2835D344}" type="datetimeFigureOut">
              <a:rPr lang="ru-RU" smtClean="0"/>
              <a:t>16.12.2021</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24FDCAA-6B8E-4A80-88EC-90A54BE3EAE4}" type="slidenum">
              <a:rPr lang="ru-RU" smtClean="0"/>
              <a:t>‹#›</a:t>
            </a:fld>
            <a:endParaRPr lang="ru-RU"/>
          </a:p>
        </p:txBody>
      </p:sp>
    </p:spTree>
    <p:extLst>
      <p:ext uri="{BB962C8B-B14F-4D97-AF65-F5344CB8AC3E}">
        <p14:creationId xmlns:p14="http://schemas.microsoft.com/office/powerpoint/2010/main" val="35422640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mc:AlternateContent xmlns:mc="http://schemas.openxmlformats.org/markup-compatibility/2006" xmlns:p14="http://schemas.microsoft.com/office/powerpoint/2010/main">
    <mc:Choice Requires="p14">
      <p:transition spd="slow" p14:dur="3000">
        <p:randomBar dir="vert"/>
      </p:transition>
    </mc:Choice>
    <mc:Fallback xmlns="">
      <p:transition spd="slow">
        <p:randomBar dir="vert"/>
      </p:transition>
    </mc:Fallback>
  </mc:AlternateConten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A89F74A0-64E6-4C51-8DD0-81782F5F0551}"/>
              </a:ext>
            </a:extLst>
          </p:cNvPr>
          <p:cNvSpPr>
            <a:spLocks noGrp="1"/>
          </p:cNvSpPr>
          <p:nvPr>
            <p:ph type="title"/>
          </p:nvPr>
        </p:nvSpPr>
        <p:spPr>
          <a:xfrm>
            <a:off x="1465546" y="2526081"/>
            <a:ext cx="8129392" cy="2634642"/>
          </a:xfrm>
        </p:spPr>
        <p:txBody>
          <a:bodyPr>
            <a:normAutofit/>
          </a:bodyPr>
          <a:lstStyle/>
          <a:p>
            <a:pPr algn="ctr"/>
            <a:r>
              <a:rPr lang="en-US" sz="4000" dirty="0">
                <a:solidFill>
                  <a:srgbClr val="FF0000"/>
                </a:solidFill>
              </a:rPr>
              <a:t>MAVZU:</a:t>
            </a:r>
            <a:r>
              <a:rPr lang="en-US" sz="4000" dirty="0">
                <a:solidFill>
                  <a:srgbClr val="7030A0"/>
                </a:solidFill>
              </a:rPr>
              <a:t>SITRUS O’SIMLIKLAR VA ULARNI YETISHTIRISH TEXNALOGIYASI</a:t>
            </a:r>
            <a:endParaRPr lang="ru-RU" sz="4000" dirty="0">
              <a:solidFill>
                <a:srgbClr val="7030A0"/>
              </a:solidFill>
            </a:endParaRPr>
          </a:p>
        </p:txBody>
      </p:sp>
    </p:spTree>
    <p:extLst>
      <p:ext uri="{BB962C8B-B14F-4D97-AF65-F5344CB8AC3E}">
        <p14:creationId xmlns:p14="http://schemas.microsoft.com/office/powerpoint/2010/main" val="1354336563"/>
      </p:ext>
    </p:extLst>
  </p:cSld>
  <p:clrMapOvr>
    <a:masterClrMapping/>
  </p:clrMapOvr>
  <mc:AlternateContent xmlns:mc="http://schemas.openxmlformats.org/markup-compatibility/2006" xmlns:p14="http://schemas.microsoft.com/office/powerpoint/2010/main">
    <mc:Choice Requires="p14">
      <p:transition spd="slow" p14:dur="3000">
        <p:randomBar dir="vert"/>
      </p:transition>
    </mc:Choice>
    <mc:Fallback xmlns="">
      <p:transition spd="slow">
        <p:randomBar dir="ver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92C604AD-B479-424C-922F-E50246197861}"/>
              </a:ext>
            </a:extLst>
          </p:cNvPr>
          <p:cNvSpPr>
            <a:spLocks noGrp="1"/>
          </p:cNvSpPr>
          <p:nvPr>
            <p:ph type="title"/>
          </p:nvPr>
        </p:nvSpPr>
        <p:spPr>
          <a:xfrm>
            <a:off x="40704" y="75095"/>
            <a:ext cx="12151296" cy="2020957"/>
          </a:xfrm>
        </p:spPr>
        <p:txBody>
          <a:bodyPr>
            <a:noAutofit/>
          </a:bodyPr>
          <a:lstStyle/>
          <a:p>
            <a:pPr algn="l"/>
            <a:r>
              <a:rPr lang="en-US" sz="1700" b="0" i="0" dirty="0" err="1">
                <a:solidFill>
                  <a:srgbClr val="7030A0"/>
                </a:solidFill>
                <a:effectLst/>
                <a:latin typeface="Source Sans Pro" panose="020B0503030403020204" pitchFamily="34" charset="0"/>
              </a:rPr>
              <a:t>Sovet</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Ittifoqi</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hududida</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istiqomat</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qiluvchi</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aholining</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ko'pchiligi</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Yangi</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yil</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bayramlari</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bilan</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qanday</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hamkorlik</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qilmoqda</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Albatta</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kivi</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daraxti</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va</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sitrus</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hidi</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bilan</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apelsin</a:t>
            </a:r>
            <a:r>
              <a:rPr lang="en-US" sz="1700" b="0" i="0" dirty="0">
                <a:solidFill>
                  <a:srgbClr val="7030A0"/>
                </a:solidFill>
                <a:effectLst/>
                <a:latin typeface="Source Sans Pro" panose="020B0503030403020204" pitchFamily="34" charset="0"/>
              </a:rPr>
              <a:t>, mandarin </a:t>
            </a:r>
            <a:r>
              <a:rPr lang="en-US" sz="1700" b="0" i="0" dirty="0" err="1">
                <a:solidFill>
                  <a:srgbClr val="7030A0"/>
                </a:solidFill>
                <a:effectLst/>
                <a:latin typeface="Source Sans Pro" panose="020B0503030403020204" pitchFamily="34" charset="0"/>
              </a:rPr>
              <a:t>va</a:t>
            </a:r>
            <a:r>
              <a:rPr lang="en-US" sz="1700" b="0" i="0" dirty="0">
                <a:solidFill>
                  <a:srgbClr val="7030A0"/>
                </a:solidFill>
                <a:effectLst/>
                <a:latin typeface="Source Sans Pro" panose="020B0503030403020204" pitchFamily="34" charset="0"/>
              </a:rPr>
              <a:t> limon. </a:t>
            </a:r>
            <a:r>
              <a:rPr lang="en-US" sz="1700" b="0" i="0" dirty="0" err="1">
                <a:solidFill>
                  <a:srgbClr val="7030A0"/>
                </a:solidFill>
                <a:effectLst/>
                <a:latin typeface="Source Sans Pro" panose="020B0503030403020204" pitchFamily="34" charset="0"/>
              </a:rPr>
              <a:t>Ko'pchilik</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bu</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turdagi</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tsitrus</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o'simliklarining</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uyda</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etishtirishga</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juda</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mos</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ekanligini</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bilmaydi</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Yopiq</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tsitrus</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o'simliklarining</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turlari</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va</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ularga</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g'amxo'rlik</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qilish</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haqida</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bizning</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maqolamizda</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gaplashamiz</a:t>
            </a:r>
            <a:r>
              <a:rPr lang="en-US" sz="1700" b="0" i="0" dirty="0">
                <a:solidFill>
                  <a:srgbClr val="7030A0"/>
                </a:solidFill>
                <a:effectLst/>
                <a:latin typeface="Source Sans Pro" panose="020B0503030403020204" pitchFamily="34" charset="0"/>
              </a:rPr>
              <a:t>.</a:t>
            </a:r>
            <a:br>
              <a:rPr lang="en-US" sz="1700" b="0" i="0" dirty="0">
                <a:solidFill>
                  <a:srgbClr val="7030A0"/>
                </a:solidFill>
                <a:effectLst/>
                <a:latin typeface="Source Sans Pro" panose="020B0503030403020204" pitchFamily="34" charset="0"/>
              </a:rPr>
            </a:br>
            <a:r>
              <a:rPr lang="en-US" sz="1700" b="0" i="0" dirty="0" err="1">
                <a:solidFill>
                  <a:srgbClr val="7030A0"/>
                </a:solidFill>
                <a:effectLst/>
                <a:latin typeface="Source Sans Pro" panose="020B0503030403020204" pitchFamily="34" charset="0"/>
              </a:rPr>
              <a:t>Sovet</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Ittifoqi</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hududida</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istiqomat</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qiluvchi</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aholining</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ko'pchiligi</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Yangi</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yil</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bayramlari</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bilan</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qanday</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hamkorlik</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qilmoqda</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Albatta</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kivi</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daraxti</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va</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sitrus</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hidi</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bilan</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apelsin</a:t>
            </a:r>
            <a:r>
              <a:rPr lang="en-US" sz="1700" b="0" i="0" dirty="0">
                <a:solidFill>
                  <a:srgbClr val="7030A0"/>
                </a:solidFill>
                <a:effectLst/>
                <a:latin typeface="Source Sans Pro" panose="020B0503030403020204" pitchFamily="34" charset="0"/>
              </a:rPr>
              <a:t>, mandarin </a:t>
            </a:r>
            <a:r>
              <a:rPr lang="en-US" sz="1700" b="0" i="0" dirty="0" err="1">
                <a:solidFill>
                  <a:srgbClr val="7030A0"/>
                </a:solidFill>
                <a:effectLst/>
                <a:latin typeface="Source Sans Pro" panose="020B0503030403020204" pitchFamily="34" charset="0"/>
              </a:rPr>
              <a:t>va</a:t>
            </a:r>
            <a:r>
              <a:rPr lang="en-US" sz="1700" b="0" i="0" dirty="0">
                <a:solidFill>
                  <a:srgbClr val="7030A0"/>
                </a:solidFill>
                <a:effectLst/>
                <a:latin typeface="Source Sans Pro" panose="020B0503030403020204" pitchFamily="34" charset="0"/>
              </a:rPr>
              <a:t> limon. </a:t>
            </a:r>
            <a:r>
              <a:rPr lang="en-US" sz="1700" b="0" i="0" dirty="0" err="1">
                <a:solidFill>
                  <a:srgbClr val="7030A0"/>
                </a:solidFill>
                <a:effectLst/>
                <a:latin typeface="Source Sans Pro" panose="020B0503030403020204" pitchFamily="34" charset="0"/>
              </a:rPr>
              <a:t>Ko'pchilik</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bu</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turdagi</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tsitrus</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o'simliklarining</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uyda</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etishtirishga</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juda</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mos</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ekanligini</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bilmaydi</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Yopiq</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tsitrus</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o'simliklarining</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turlari</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va</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ularga</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g'amxo'rlik</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qilish</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haqida</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bizning</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maqolamizda</a:t>
            </a:r>
            <a:r>
              <a:rPr lang="en-US" sz="1700" b="0" i="0" dirty="0">
                <a:solidFill>
                  <a:srgbClr val="7030A0"/>
                </a:solidFill>
                <a:effectLst/>
                <a:latin typeface="Source Sans Pro" panose="020B0503030403020204" pitchFamily="34" charset="0"/>
              </a:rPr>
              <a:t> </a:t>
            </a:r>
            <a:r>
              <a:rPr lang="en-US" sz="1700" b="0" i="0" dirty="0" err="1">
                <a:solidFill>
                  <a:srgbClr val="7030A0"/>
                </a:solidFill>
                <a:effectLst/>
                <a:latin typeface="Source Sans Pro" panose="020B0503030403020204" pitchFamily="34" charset="0"/>
              </a:rPr>
              <a:t>gaplashamiz</a:t>
            </a:r>
            <a:r>
              <a:rPr lang="en-US" sz="1700" b="0" i="0" dirty="0">
                <a:solidFill>
                  <a:srgbClr val="7030A0"/>
                </a:solidFill>
                <a:effectLst/>
                <a:latin typeface="Source Sans Pro" panose="020B0503030403020204" pitchFamily="34" charset="0"/>
              </a:rPr>
              <a:t>.</a:t>
            </a:r>
            <a:endParaRPr lang="ru-RU" sz="1700" dirty="0">
              <a:solidFill>
                <a:srgbClr val="7030A0"/>
              </a:solidFill>
            </a:endParaRPr>
          </a:p>
        </p:txBody>
      </p:sp>
      <p:pic>
        <p:nvPicPr>
          <p:cNvPr id="1026" name="Picture 2" descr="tsitrus o'simliklari">
            <a:extLst>
              <a:ext uri="{FF2B5EF4-FFF2-40B4-BE49-F238E27FC236}">
                <a16:creationId xmlns:a16="http://schemas.microsoft.com/office/drawing/2014/main" xmlns="" id="{2C1A1F2F-6D25-4C8D-B328-E9C148F7C1A5}"/>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6370" y="2188817"/>
            <a:ext cx="6326147" cy="4594088"/>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a:extLst>
              <a:ext uri="{FF2B5EF4-FFF2-40B4-BE49-F238E27FC236}">
                <a16:creationId xmlns:a16="http://schemas.microsoft.com/office/drawing/2014/main" xmlns="" id="{FC70E597-775E-4342-860A-076466229AB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52517" y="2188817"/>
            <a:ext cx="5739483" cy="45940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98887357"/>
      </p:ext>
    </p:extLst>
  </p:cSld>
  <p:clrMapOvr>
    <a:masterClrMapping/>
  </p:clrMapOvr>
  <mc:AlternateContent xmlns:mc="http://schemas.openxmlformats.org/markup-compatibility/2006" xmlns:p14="http://schemas.microsoft.com/office/powerpoint/2010/main">
    <mc:Choice Requires="p14">
      <p:transition spd="slow" p14:dur="3000">
        <p:randomBar dir="vert"/>
      </p:transition>
    </mc:Choice>
    <mc:Fallback xmlns="">
      <p:transition spd="slow">
        <p:randomBar dir="ver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D4B589F7-266A-42A1-8515-2510C0B7A828}"/>
              </a:ext>
            </a:extLst>
          </p:cNvPr>
          <p:cNvSpPr>
            <a:spLocks noGrp="1"/>
          </p:cNvSpPr>
          <p:nvPr>
            <p:ph type="ctrTitle"/>
          </p:nvPr>
        </p:nvSpPr>
        <p:spPr>
          <a:xfrm>
            <a:off x="923971" y="337193"/>
            <a:ext cx="7766936" cy="3413171"/>
          </a:xfrm>
        </p:spPr>
        <p:txBody>
          <a:bodyPr/>
          <a:lstStyle/>
          <a:p>
            <a:r>
              <a:rPr lang="en-US" sz="800" dirty="0">
                <a:solidFill>
                  <a:srgbClr val="393F3F"/>
                </a:solidFill>
                <a:latin typeface="Source Sans Pro" panose="020B0503030403020204" pitchFamily="34" charset="0"/>
              </a:rPr>
              <a:t>VV</a:t>
            </a:r>
            <a:endParaRPr lang="ru-RU" sz="800" dirty="0"/>
          </a:p>
        </p:txBody>
      </p:sp>
      <p:sp>
        <p:nvSpPr>
          <p:cNvPr id="3" name="Подзаголовок 2">
            <a:extLst>
              <a:ext uri="{FF2B5EF4-FFF2-40B4-BE49-F238E27FC236}">
                <a16:creationId xmlns:a16="http://schemas.microsoft.com/office/drawing/2014/main" xmlns="" id="{93DD55AA-937A-443E-A6CE-F1A49B5983E4}"/>
              </a:ext>
            </a:extLst>
          </p:cNvPr>
          <p:cNvSpPr>
            <a:spLocks noGrp="1"/>
          </p:cNvSpPr>
          <p:nvPr>
            <p:ph type="subTitle" idx="1"/>
          </p:nvPr>
        </p:nvSpPr>
        <p:spPr>
          <a:xfrm>
            <a:off x="781878" y="1"/>
            <a:ext cx="11410122" cy="6679096"/>
          </a:xfrm>
        </p:spPr>
        <p:txBody>
          <a:bodyPr/>
          <a:lstStyle/>
          <a:p>
            <a:pPr algn="ctr"/>
            <a:r>
              <a:rPr lang="en-US" sz="2000" b="0" i="0" dirty="0" err="1">
                <a:solidFill>
                  <a:srgbClr val="002060"/>
                </a:solidFill>
                <a:effectLst/>
                <a:latin typeface="Times New Roman" panose="02020603050405020304" pitchFamily="18" charset="0"/>
                <a:cs typeface="Times New Roman" panose="02020603050405020304" pitchFamily="18" charset="0"/>
              </a:rPr>
              <a:t>Yopiq</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sitrus</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o'simliklar</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uchun</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g'amxo'rlik</a:t>
            </a:r>
            <a:endParaRPr lang="en-US" sz="2000" b="0" i="0" dirty="0">
              <a:solidFill>
                <a:srgbClr val="002060"/>
              </a:solidFill>
              <a:effectLst/>
              <a:latin typeface="Times New Roman" panose="02020603050405020304" pitchFamily="18" charset="0"/>
              <a:cs typeface="Times New Roman" panose="02020603050405020304" pitchFamily="18" charset="0"/>
            </a:endParaRPr>
          </a:p>
          <a:p>
            <a:pPr algn="l"/>
            <a:r>
              <a:rPr lang="en-US" sz="2000" b="0" i="0" dirty="0" err="1">
                <a:solidFill>
                  <a:srgbClr val="002060"/>
                </a:solidFill>
                <a:effectLst/>
                <a:latin typeface="Times New Roman" panose="02020603050405020304" pitchFamily="18" charset="0"/>
                <a:cs typeface="Times New Roman" panose="02020603050405020304" pitchFamily="18" charset="0"/>
              </a:rPr>
              <a:t>Sizning</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derazangizdagi</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janubiy</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mehmon</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sizning</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uyingizda</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bo'lgani</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singari</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quyidagi</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qoidalarga</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rioya</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qilish</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kerak</a:t>
            </a:r>
            <a:r>
              <a:rPr lang="en-US" sz="2000" b="0" i="0" dirty="0">
                <a:solidFill>
                  <a:srgbClr val="002060"/>
                </a:solidFill>
                <a:effectLst/>
                <a:latin typeface="Times New Roman" panose="02020603050405020304" pitchFamily="18" charset="0"/>
                <a:cs typeface="Times New Roman" panose="02020603050405020304" pitchFamily="18" charset="0"/>
              </a:rPr>
              <a:t>:</a:t>
            </a:r>
          </a:p>
          <a:p>
            <a:pPr algn="l"/>
            <a:r>
              <a:rPr lang="en-US" sz="2000" b="0" i="0" dirty="0">
                <a:solidFill>
                  <a:srgbClr val="002060"/>
                </a:solidFill>
                <a:effectLst/>
                <a:latin typeface="Times New Roman" panose="02020603050405020304" pitchFamily="18" charset="0"/>
                <a:cs typeface="Times New Roman" panose="02020603050405020304" pitchFamily="18" charset="0"/>
              </a:rPr>
              <a:t>1. </a:t>
            </a:r>
            <a:r>
              <a:rPr lang="en-US" sz="2000" b="1" i="0" dirty="0">
                <a:solidFill>
                  <a:srgbClr val="002060"/>
                </a:solidFill>
                <a:effectLst/>
                <a:latin typeface="Times New Roman" panose="02020603050405020304" pitchFamily="18" charset="0"/>
                <a:cs typeface="Times New Roman" panose="02020603050405020304" pitchFamily="18" charset="0"/>
              </a:rPr>
              <a:t>Nur</a:t>
            </a:r>
            <a:r>
              <a:rPr lang="en-US" sz="2000" b="0" i="0" dirty="0">
                <a:solidFill>
                  <a:srgbClr val="002060"/>
                </a:solidFill>
                <a:effectLst/>
                <a:latin typeface="Times New Roman" panose="02020603050405020304" pitchFamily="18" charset="0"/>
                <a:cs typeface="Times New Roman" panose="02020603050405020304" pitchFamily="18" charset="0"/>
              </a:rPr>
              <a:t> - </a:t>
            </a:r>
            <a:r>
              <a:rPr lang="en-US" sz="2000" b="0" i="0" dirty="0" err="1">
                <a:solidFill>
                  <a:srgbClr val="002060"/>
                </a:solidFill>
                <a:effectLst/>
                <a:latin typeface="Times New Roman" panose="02020603050405020304" pitchFamily="18" charset="0"/>
                <a:cs typeface="Times New Roman" panose="02020603050405020304" pitchFamily="18" charset="0"/>
              </a:rPr>
              <a:t>eng</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uzoq</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muddatli</a:t>
            </a:r>
            <a:r>
              <a:rPr lang="en-US" sz="2000" b="0" i="0" dirty="0">
                <a:solidFill>
                  <a:srgbClr val="002060"/>
                </a:solidFill>
                <a:effectLst/>
                <a:latin typeface="Times New Roman" panose="02020603050405020304" pitchFamily="18" charset="0"/>
                <a:cs typeface="Times New Roman" panose="02020603050405020304" pitchFamily="18" charset="0"/>
              </a:rPr>
              <a:t> (12 </a:t>
            </a:r>
            <a:r>
              <a:rPr lang="en-US" sz="2000" b="0" i="0" dirty="0" err="1">
                <a:solidFill>
                  <a:srgbClr val="002060"/>
                </a:solidFill>
                <a:effectLst/>
                <a:latin typeface="Times New Roman" panose="02020603050405020304" pitchFamily="18" charset="0"/>
                <a:cs typeface="Times New Roman" panose="02020603050405020304" pitchFamily="18" charset="0"/>
              </a:rPr>
              <a:t>soatlik</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nur</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kunida</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eng</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yaxshi</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sitrus</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hissi</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Shuning</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uchun</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yozda</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ular</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sun'iy</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ravishda</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soyalanishi</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qishda</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esa</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qo'shimcha</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ravishda</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yoritilishi</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kerak</a:t>
            </a:r>
            <a:r>
              <a:rPr lang="en-US" sz="2000" b="0" i="0" dirty="0">
                <a:solidFill>
                  <a:srgbClr val="002060"/>
                </a:solidFill>
                <a:effectLst/>
                <a:latin typeface="Times New Roman" panose="02020603050405020304" pitchFamily="18" charset="0"/>
                <a:cs typeface="Times New Roman" panose="02020603050405020304" pitchFamily="18" charset="0"/>
              </a:rPr>
              <a:t>.</a:t>
            </a:r>
          </a:p>
          <a:p>
            <a:pPr algn="l"/>
            <a:r>
              <a:rPr lang="en-US" sz="2000" b="0" i="0" dirty="0">
                <a:solidFill>
                  <a:srgbClr val="002060"/>
                </a:solidFill>
                <a:effectLst/>
                <a:latin typeface="Times New Roman" panose="02020603050405020304" pitchFamily="18" charset="0"/>
                <a:cs typeface="Times New Roman" panose="02020603050405020304" pitchFamily="18" charset="0"/>
              </a:rPr>
              <a:t>2. </a:t>
            </a:r>
            <a:r>
              <a:rPr lang="en-US" sz="2000" b="1" i="0" dirty="0" err="1">
                <a:solidFill>
                  <a:srgbClr val="002060"/>
                </a:solidFill>
                <a:effectLst/>
                <a:latin typeface="Times New Roman" panose="02020603050405020304" pitchFamily="18" charset="0"/>
                <a:cs typeface="Times New Roman" panose="02020603050405020304" pitchFamily="18" charset="0"/>
              </a:rPr>
              <a:t>Harorat</a:t>
            </a:r>
            <a:r>
              <a:rPr lang="en-US" sz="2000" b="0" i="0" dirty="0">
                <a:solidFill>
                  <a:srgbClr val="002060"/>
                </a:solidFill>
                <a:effectLst/>
                <a:latin typeface="Times New Roman" panose="02020603050405020304" pitchFamily="18" charset="0"/>
                <a:cs typeface="Times New Roman" panose="02020603050405020304" pitchFamily="18" charset="0"/>
              </a:rPr>
              <a:t> - </a:t>
            </a:r>
            <a:r>
              <a:rPr lang="en-US" sz="2000" b="0" i="0" dirty="0" err="1">
                <a:solidFill>
                  <a:srgbClr val="002060"/>
                </a:solidFill>
                <a:effectLst/>
                <a:latin typeface="Times New Roman" panose="02020603050405020304" pitchFamily="18" charset="0"/>
                <a:cs typeface="Times New Roman" panose="02020603050405020304" pitchFamily="18" charset="0"/>
              </a:rPr>
              <a:t>yopiq</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sitrus</a:t>
            </a:r>
            <a:r>
              <a:rPr lang="en-US" sz="2000" b="0" i="0" dirty="0">
                <a:solidFill>
                  <a:srgbClr val="002060"/>
                </a:solidFill>
                <a:effectLst/>
                <a:latin typeface="Times New Roman" panose="02020603050405020304" pitchFamily="18" charset="0"/>
                <a:cs typeface="Times New Roman" panose="02020603050405020304" pitchFamily="18" charset="0"/>
              </a:rPr>
              <a:t> 17-22 ° </a:t>
            </a:r>
            <a:r>
              <a:rPr lang="en-US" sz="2000" b="0" i="0" dirty="0" err="1">
                <a:solidFill>
                  <a:srgbClr val="002060"/>
                </a:solidFill>
                <a:effectLst/>
                <a:latin typeface="Times New Roman" panose="02020603050405020304" pitchFamily="18" charset="0"/>
                <a:cs typeface="Times New Roman" panose="02020603050405020304" pitchFamily="18" charset="0"/>
              </a:rPr>
              <a:t>uchun</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eng</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munosib</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harorat</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Yuqori</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haroratda</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o'simliklar</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bezovtalikni</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boshdan</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kechiradi</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sariq</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rangga</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aylanadi</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va</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barglarni</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yo'qotadi</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Qish</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mavsumida</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sitrus</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mevalari</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eng</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yaxshi</a:t>
            </a:r>
            <a:r>
              <a:rPr lang="en-US" sz="2000" b="0" i="0" dirty="0">
                <a:solidFill>
                  <a:srgbClr val="002060"/>
                </a:solidFill>
                <a:effectLst/>
                <a:latin typeface="Times New Roman" panose="02020603050405020304" pitchFamily="18" charset="0"/>
                <a:cs typeface="Times New Roman" panose="02020603050405020304" pitchFamily="18" charset="0"/>
              </a:rPr>
              <a:t> 10-14 ° S </a:t>
            </a:r>
            <a:r>
              <a:rPr lang="en-US" sz="2000" b="0" i="0" dirty="0" err="1">
                <a:solidFill>
                  <a:srgbClr val="002060"/>
                </a:solidFill>
                <a:effectLst/>
                <a:latin typeface="Times New Roman" panose="02020603050405020304" pitchFamily="18" charset="0"/>
                <a:cs typeface="Times New Roman" panose="02020603050405020304" pitchFamily="18" charset="0"/>
              </a:rPr>
              <a:t>haroratda</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saqlanadi</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bu</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esa</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ularga</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qo'shimcha</a:t>
            </a:r>
            <a:r>
              <a:rPr lang="en-US" sz="2000" b="0" i="0" dirty="0">
                <a:solidFill>
                  <a:srgbClr val="002060"/>
                </a:solidFill>
                <a:effectLst/>
                <a:latin typeface="Times New Roman" panose="02020603050405020304" pitchFamily="18" charset="0"/>
                <a:cs typeface="Times New Roman" panose="02020603050405020304" pitchFamily="18" charset="0"/>
              </a:rPr>
              <a:t> dam </a:t>
            </a:r>
            <a:r>
              <a:rPr lang="en-US" sz="2000" b="0" i="0" dirty="0" err="1">
                <a:solidFill>
                  <a:srgbClr val="002060"/>
                </a:solidFill>
                <a:effectLst/>
                <a:latin typeface="Times New Roman" panose="02020603050405020304" pitchFamily="18" charset="0"/>
                <a:cs typeface="Times New Roman" panose="02020603050405020304" pitchFamily="18" charset="0"/>
              </a:rPr>
              <a:t>olishni</a:t>
            </a:r>
            <a:r>
              <a:rPr lang="en-US" sz="2000" b="0" i="0" dirty="0">
                <a:solidFill>
                  <a:srgbClr val="002060"/>
                </a:solidFill>
                <a:effectLst/>
                <a:latin typeface="Times New Roman" panose="02020603050405020304" pitchFamily="18" charset="0"/>
                <a:cs typeface="Times New Roman" panose="02020603050405020304" pitchFamily="18" charset="0"/>
              </a:rPr>
              <a:t> talab </a:t>
            </a:r>
            <a:r>
              <a:rPr lang="en-US" sz="2000" b="0" i="0" dirty="0" err="1">
                <a:solidFill>
                  <a:srgbClr val="002060"/>
                </a:solidFill>
                <a:effectLst/>
                <a:latin typeface="Times New Roman" panose="02020603050405020304" pitchFamily="18" charset="0"/>
                <a:cs typeface="Times New Roman" panose="02020603050405020304" pitchFamily="18" charset="0"/>
              </a:rPr>
              <a:t>qilmasdan</a:t>
            </a:r>
            <a:r>
              <a:rPr lang="en-US" sz="2000" b="0" i="0" dirty="0">
                <a:solidFill>
                  <a:srgbClr val="002060"/>
                </a:solidFill>
                <a:effectLst/>
                <a:latin typeface="Times New Roman" panose="02020603050405020304" pitchFamily="18" charset="0"/>
                <a:cs typeface="Times New Roman" panose="02020603050405020304" pitchFamily="18" charset="0"/>
              </a:rPr>
              <a:t> dam </a:t>
            </a:r>
            <a:r>
              <a:rPr lang="en-US" sz="2000" b="0" i="0" dirty="0" err="1">
                <a:solidFill>
                  <a:srgbClr val="002060"/>
                </a:solidFill>
                <a:effectLst/>
                <a:latin typeface="Times New Roman" panose="02020603050405020304" pitchFamily="18" charset="0"/>
                <a:cs typeface="Times New Roman" panose="02020603050405020304" pitchFamily="18" charset="0"/>
              </a:rPr>
              <a:t>olish</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holatiga</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o'tishga</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yordam</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beradi</a:t>
            </a:r>
            <a:r>
              <a:rPr lang="en-US" sz="2000" b="0" i="0" dirty="0">
                <a:solidFill>
                  <a:srgbClr val="002060"/>
                </a:solidFill>
                <a:effectLst/>
                <a:latin typeface="Times New Roman" panose="02020603050405020304" pitchFamily="18" charset="0"/>
                <a:cs typeface="Times New Roman" panose="02020603050405020304" pitchFamily="18" charset="0"/>
              </a:rPr>
              <a:t>.</a:t>
            </a:r>
          </a:p>
          <a:p>
            <a:pPr algn="l"/>
            <a:r>
              <a:rPr lang="en-US" sz="2000" b="0" i="0" dirty="0">
                <a:solidFill>
                  <a:srgbClr val="002060"/>
                </a:solidFill>
                <a:effectLst/>
                <a:latin typeface="Times New Roman" panose="02020603050405020304" pitchFamily="18" charset="0"/>
                <a:cs typeface="Times New Roman" panose="02020603050405020304" pitchFamily="18" charset="0"/>
              </a:rPr>
              <a:t>3. </a:t>
            </a:r>
            <a:r>
              <a:rPr lang="en-US" sz="2000" b="1" i="0" dirty="0" err="1">
                <a:solidFill>
                  <a:srgbClr val="002060"/>
                </a:solidFill>
                <a:effectLst/>
                <a:latin typeface="Times New Roman" panose="02020603050405020304" pitchFamily="18" charset="0"/>
                <a:cs typeface="Times New Roman" panose="02020603050405020304" pitchFamily="18" charset="0"/>
              </a:rPr>
              <a:t>Suvni</a:t>
            </a:r>
            <a:r>
              <a:rPr lang="en-US" sz="2000" b="1" i="0" dirty="0">
                <a:solidFill>
                  <a:srgbClr val="002060"/>
                </a:solidFill>
                <a:effectLst/>
                <a:latin typeface="Times New Roman" panose="02020603050405020304" pitchFamily="18" charset="0"/>
                <a:cs typeface="Times New Roman" panose="02020603050405020304" pitchFamily="18" charset="0"/>
              </a:rPr>
              <a:t> </a:t>
            </a:r>
            <a:r>
              <a:rPr lang="en-US" sz="2000" b="1" i="0" dirty="0" err="1">
                <a:solidFill>
                  <a:srgbClr val="002060"/>
                </a:solidFill>
                <a:effectLst/>
                <a:latin typeface="Times New Roman" panose="02020603050405020304" pitchFamily="18" charset="0"/>
                <a:cs typeface="Times New Roman" panose="02020603050405020304" pitchFamily="18" charset="0"/>
              </a:rPr>
              <a:t>sug'orish</a:t>
            </a:r>
            <a:r>
              <a:rPr lang="en-US" sz="2000" b="0" i="0" dirty="0">
                <a:solidFill>
                  <a:srgbClr val="002060"/>
                </a:solidFill>
                <a:effectLst/>
                <a:latin typeface="Times New Roman" panose="02020603050405020304" pitchFamily="18" charset="0"/>
                <a:cs typeface="Times New Roman" panose="02020603050405020304" pitchFamily="18" charset="0"/>
              </a:rPr>
              <a:t> - </a:t>
            </a:r>
            <a:r>
              <a:rPr lang="en-US" sz="2000" b="0" i="0" dirty="0" err="1">
                <a:solidFill>
                  <a:srgbClr val="002060"/>
                </a:solidFill>
                <a:effectLst/>
                <a:latin typeface="Times New Roman" panose="02020603050405020304" pitchFamily="18" charset="0"/>
                <a:cs typeface="Times New Roman" panose="02020603050405020304" pitchFamily="18" charset="0"/>
              </a:rPr>
              <a:t>suvning</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sitrusi</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erning</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yuqori</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qatlami</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qozonda</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quriganda</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bo'lishi</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kerak</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O'simliklar</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qurib</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ketmasligi</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juda</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muhim</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bu</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barglari</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va</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urug'lari</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bilan</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dalolat</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beradi</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va</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quyiladi</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Sug'orish</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uchun</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suv</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xona</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haroratida</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bo'lishi</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kerak</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har</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doim</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bir</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necha</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tomchi</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sirka</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qo'shib</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qo'yilgan</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holda</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turish</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kerak</a:t>
            </a:r>
            <a:r>
              <a:rPr lang="en-US" sz="2000" b="0" i="0" dirty="0">
                <a:solidFill>
                  <a:srgbClr val="002060"/>
                </a:solidFill>
                <a:effectLst/>
                <a:latin typeface="Times New Roman" panose="02020603050405020304" pitchFamily="18" charset="0"/>
                <a:cs typeface="Times New Roman" panose="02020603050405020304" pitchFamily="18" charset="0"/>
              </a:rPr>
              <a:t>.</a:t>
            </a:r>
          </a:p>
          <a:p>
            <a:pPr algn="l"/>
            <a:r>
              <a:rPr lang="en-US" sz="2000" b="0" i="0" dirty="0">
                <a:solidFill>
                  <a:srgbClr val="002060"/>
                </a:solidFill>
                <a:effectLst/>
                <a:latin typeface="Times New Roman" panose="02020603050405020304" pitchFamily="18" charset="0"/>
                <a:cs typeface="Times New Roman" panose="02020603050405020304" pitchFamily="18" charset="0"/>
              </a:rPr>
              <a:t>4. </a:t>
            </a:r>
            <a:r>
              <a:rPr lang="en-US" sz="2000" b="1" i="0" dirty="0" err="1">
                <a:solidFill>
                  <a:srgbClr val="002060"/>
                </a:solidFill>
                <a:effectLst/>
                <a:latin typeface="Times New Roman" panose="02020603050405020304" pitchFamily="18" charset="0"/>
                <a:cs typeface="Times New Roman" panose="02020603050405020304" pitchFamily="18" charset="0"/>
              </a:rPr>
              <a:t>Tuproq</a:t>
            </a:r>
            <a:r>
              <a:rPr lang="en-US" sz="2000" b="0" i="0" dirty="0">
                <a:solidFill>
                  <a:srgbClr val="002060"/>
                </a:solidFill>
                <a:effectLst/>
                <a:latin typeface="Times New Roman" panose="02020603050405020304" pitchFamily="18" charset="0"/>
                <a:cs typeface="Times New Roman" panose="02020603050405020304" pitchFamily="18" charset="0"/>
              </a:rPr>
              <a:t> - </a:t>
            </a:r>
            <a:r>
              <a:rPr lang="en-US" sz="2000" b="0" i="0" dirty="0" err="1">
                <a:solidFill>
                  <a:srgbClr val="002060"/>
                </a:solidFill>
                <a:effectLst/>
                <a:latin typeface="Times New Roman" panose="02020603050405020304" pitchFamily="18" charset="0"/>
                <a:cs typeface="Times New Roman" panose="02020603050405020304" pitchFamily="18" charset="0"/>
              </a:rPr>
              <a:t>yopiq</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tsitrus</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o'simliklarining</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qulayligi</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va</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to'liq</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rivojlanishi</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uchun</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tuproq</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neytral</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kislotalik</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va</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engil</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tarkibga</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ega</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bo'lishi</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kerak</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Tuproqning</a:t>
            </a:r>
            <a:r>
              <a:rPr lang="en-US" sz="2000" b="0" i="0" dirty="0">
                <a:solidFill>
                  <a:srgbClr val="002060"/>
                </a:solidFill>
                <a:effectLst/>
                <a:latin typeface="Times New Roman" panose="02020603050405020304" pitchFamily="18" charset="0"/>
                <a:cs typeface="Times New Roman" panose="02020603050405020304" pitchFamily="18" charset="0"/>
              </a:rPr>
              <a:t> ideal </a:t>
            </a:r>
            <a:r>
              <a:rPr lang="en-US" sz="2000" b="0" i="0" dirty="0" err="1">
                <a:solidFill>
                  <a:srgbClr val="002060"/>
                </a:solidFill>
                <a:effectLst/>
                <a:latin typeface="Times New Roman" panose="02020603050405020304" pitchFamily="18" charset="0"/>
                <a:cs typeface="Times New Roman" panose="02020603050405020304" pitchFamily="18" charset="0"/>
              </a:rPr>
              <a:t>tarkibi</a:t>
            </a:r>
            <a:r>
              <a:rPr lang="en-US" sz="2000" b="0" i="0" dirty="0">
                <a:solidFill>
                  <a:srgbClr val="002060"/>
                </a:solidFill>
                <a:effectLst/>
                <a:latin typeface="Times New Roman" panose="02020603050405020304" pitchFamily="18" charset="0"/>
                <a:cs typeface="Times New Roman" panose="02020603050405020304" pitchFamily="18" charset="0"/>
              </a:rPr>
              <a:t> </a:t>
            </a:r>
            <a:r>
              <a:rPr lang="en-US" sz="2000" b="0" i="0" dirty="0" err="1">
                <a:solidFill>
                  <a:srgbClr val="002060"/>
                </a:solidFill>
                <a:effectLst/>
                <a:latin typeface="Times New Roman" panose="02020603050405020304" pitchFamily="18" charset="0"/>
                <a:cs typeface="Times New Roman" panose="02020603050405020304" pitchFamily="18" charset="0"/>
              </a:rPr>
              <a:t>quyidagicha</a:t>
            </a:r>
            <a:r>
              <a:rPr lang="en-US" sz="2000" b="0" i="0" dirty="0">
                <a:solidFill>
                  <a:srgbClr val="002060"/>
                </a:solidFill>
                <a:effectLst/>
                <a:latin typeface="Times New Roman" panose="02020603050405020304" pitchFamily="18" charset="0"/>
                <a:cs typeface="Times New Roman" panose="02020603050405020304" pitchFamily="18" charset="0"/>
              </a:rPr>
              <a:t>:</a:t>
            </a:r>
          </a:p>
          <a:p>
            <a:endParaRPr lang="ru-RU" dirty="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xmlns="" id="{28A7AF53-5A05-41C4-B52A-76A31E6906A0}"/>
              </a:ext>
            </a:extLst>
          </p:cNvPr>
          <p:cNvSpPr txBox="1"/>
          <p:nvPr/>
        </p:nvSpPr>
        <p:spPr>
          <a:xfrm>
            <a:off x="781878" y="5320478"/>
            <a:ext cx="5999922" cy="1200329"/>
          </a:xfrm>
          <a:prstGeom prst="rect">
            <a:avLst/>
          </a:prstGeom>
          <a:noFill/>
        </p:spPr>
        <p:txBody>
          <a:bodyPr wrap="square">
            <a:spAutoFit/>
          </a:bodyPr>
          <a:lstStyle/>
          <a:p>
            <a:pPr algn="l">
              <a:buFont typeface="Arial" panose="020B0604020202020204" pitchFamily="34" charset="0"/>
              <a:buChar char="•"/>
            </a:pPr>
            <a:r>
              <a:rPr lang="en-US" b="0" i="0" dirty="0" err="1">
                <a:solidFill>
                  <a:srgbClr val="002060"/>
                </a:solidFill>
                <a:effectLst/>
                <a:latin typeface="Times New Roman" panose="02020603050405020304" pitchFamily="18" charset="0"/>
                <a:cs typeface="Times New Roman" panose="02020603050405020304" pitchFamily="18" charset="0"/>
              </a:rPr>
              <a:t>qum</a:t>
            </a:r>
            <a:r>
              <a:rPr lang="en-US" b="0" i="0" dirty="0">
                <a:solidFill>
                  <a:srgbClr val="002060"/>
                </a:solidFill>
                <a:effectLst/>
                <a:latin typeface="Times New Roman" panose="02020603050405020304" pitchFamily="18" charset="0"/>
                <a:cs typeface="Times New Roman" panose="02020603050405020304" pitchFamily="18" charset="0"/>
              </a:rPr>
              <a:t> </a:t>
            </a:r>
            <a:r>
              <a:rPr lang="en-US" b="0" i="0" dirty="0" err="1">
                <a:solidFill>
                  <a:srgbClr val="002060"/>
                </a:solidFill>
                <a:effectLst/>
                <a:latin typeface="Times New Roman" panose="02020603050405020304" pitchFamily="18" charset="0"/>
                <a:cs typeface="Times New Roman" panose="02020603050405020304" pitchFamily="18" charset="0"/>
              </a:rPr>
              <a:t>daryosi</a:t>
            </a:r>
            <a:r>
              <a:rPr lang="en-US" b="0" i="0" dirty="0">
                <a:solidFill>
                  <a:srgbClr val="002060"/>
                </a:solidFill>
                <a:effectLst/>
                <a:latin typeface="Times New Roman" panose="02020603050405020304" pitchFamily="18" charset="0"/>
                <a:cs typeface="Times New Roman" panose="02020603050405020304" pitchFamily="18" charset="0"/>
              </a:rPr>
              <a:t> - 1 </a:t>
            </a:r>
            <a:r>
              <a:rPr lang="en-US" b="0" i="0" dirty="0" err="1">
                <a:solidFill>
                  <a:srgbClr val="002060"/>
                </a:solidFill>
                <a:effectLst/>
                <a:latin typeface="Times New Roman" panose="02020603050405020304" pitchFamily="18" charset="0"/>
                <a:cs typeface="Times New Roman" panose="02020603050405020304" pitchFamily="18" charset="0"/>
              </a:rPr>
              <a:t>qism</a:t>
            </a:r>
            <a:r>
              <a:rPr lang="en-US" b="0" i="0" dirty="0">
                <a:solidFill>
                  <a:srgbClr val="002060"/>
                </a:solidFill>
                <a:effectLst/>
                <a:latin typeface="Times New Roman" panose="02020603050405020304" pitchFamily="18" charset="0"/>
                <a:cs typeface="Times New Roman" panose="02020603050405020304" pitchFamily="18" charset="0"/>
              </a:rPr>
              <a:t>;</a:t>
            </a:r>
          </a:p>
          <a:p>
            <a:pPr algn="l">
              <a:buFont typeface="Arial" panose="020B0604020202020204" pitchFamily="34" charset="0"/>
              <a:buChar char="•"/>
            </a:pPr>
            <a:r>
              <a:rPr lang="en-US" b="0" i="0" dirty="0" err="1">
                <a:solidFill>
                  <a:srgbClr val="002060"/>
                </a:solidFill>
                <a:effectLst/>
                <a:latin typeface="Times New Roman" panose="02020603050405020304" pitchFamily="18" charset="0"/>
                <a:cs typeface="Times New Roman" panose="02020603050405020304" pitchFamily="18" charset="0"/>
              </a:rPr>
              <a:t>gumus</a:t>
            </a:r>
            <a:r>
              <a:rPr lang="en-US" b="0" i="0" dirty="0">
                <a:solidFill>
                  <a:srgbClr val="002060"/>
                </a:solidFill>
                <a:effectLst/>
                <a:latin typeface="Times New Roman" panose="02020603050405020304" pitchFamily="18" charset="0"/>
                <a:cs typeface="Times New Roman" panose="02020603050405020304" pitchFamily="18" charset="0"/>
              </a:rPr>
              <a:t> - 1 </a:t>
            </a:r>
            <a:r>
              <a:rPr lang="en-US" b="0" i="0" dirty="0" err="1">
                <a:solidFill>
                  <a:srgbClr val="002060"/>
                </a:solidFill>
                <a:effectLst/>
                <a:latin typeface="Times New Roman" panose="02020603050405020304" pitchFamily="18" charset="0"/>
                <a:cs typeface="Times New Roman" panose="02020603050405020304" pitchFamily="18" charset="0"/>
              </a:rPr>
              <a:t>qism</a:t>
            </a:r>
            <a:r>
              <a:rPr lang="en-US" b="0" i="0" dirty="0">
                <a:solidFill>
                  <a:srgbClr val="002060"/>
                </a:solidFill>
                <a:effectLst/>
                <a:latin typeface="Times New Roman" panose="02020603050405020304" pitchFamily="18" charset="0"/>
                <a:cs typeface="Times New Roman" panose="02020603050405020304" pitchFamily="18" charset="0"/>
              </a:rPr>
              <a:t>;</a:t>
            </a:r>
          </a:p>
          <a:p>
            <a:pPr algn="l">
              <a:buFont typeface="Arial" panose="020B0604020202020204" pitchFamily="34" charset="0"/>
              <a:buChar char="•"/>
            </a:pPr>
            <a:r>
              <a:rPr lang="en-US" b="0" i="0" dirty="0" err="1">
                <a:solidFill>
                  <a:srgbClr val="002060"/>
                </a:solidFill>
                <a:effectLst/>
                <a:latin typeface="Times New Roman" panose="02020603050405020304" pitchFamily="18" charset="0"/>
                <a:cs typeface="Times New Roman" panose="02020603050405020304" pitchFamily="18" charset="0"/>
              </a:rPr>
              <a:t>tuproq</a:t>
            </a:r>
            <a:r>
              <a:rPr lang="en-US" b="0" i="0" dirty="0">
                <a:solidFill>
                  <a:srgbClr val="002060"/>
                </a:solidFill>
                <a:effectLst/>
                <a:latin typeface="Times New Roman" panose="02020603050405020304" pitchFamily="18" charset="0"/>
                <a:cs typeface="Times New Roman" panose="02020603050405020304" pitchFamily="18" charset="0"/>
              </a:rPr>
              <a:t> </a:t>
            </a:r>
            <a:r>
              <a:rPr lang="en-US" b="0" i="0" dirty="0" err="1">
                <a:solidFill>
                  <a:srgbClr val="002060"/>
                </a:solidFill>
                <a:effectLst/>
                <a:latin typeface="Times New Roman" panose="02020603050405020304" pitchFamily="18" charset="0"/>
                <a:cs typeface="Times New Roman" panose="02020603050405020304" pitchFamily="18" charset="0"/>
              </a:rPr>
              <a:t>erlari</a:t>
            </a:r>
            <a:r>
              <a:rPr lang="en-US" b="0" i="0" dirty="0">
                <a:solidFill>
                  <a:srgbClr val="002060"/>
                </a:solidFill>
                <a:effectLst/>
                <a:latin typeface="Times New Roman" panose="02020603050405020304" pitchFamily="18" charset="0"/>
                <a:cs typeface="Times New Roman" panose="02020603050405020304" pitchFamily="18" charset="0"/>
              </a:rPr>
              <a:t> - 2 </a:t>
            </a:r>
            <a:r>
              <a:rPr lang="en-US" b="0" i="0" dirty="0" err="1">
                <a:solidFill>
                  <a:srgbClr val="002060"/>
                </a:solidFill>
                <a:effectLst/>
                <a:latin typeface="Times New Roman" panose="02020603050405020304" pitchFamily="18" charset="0"/>
                <a:cs typeface="Times New Roman" panose="02020603050405020304" pitchFamily="18" charset="0"/>
              </a:rPr>
              <a:t>qism</a:t>
            </a:r>
            <a:r>
              <a:rPr lang="en-US" b="0" i="0" dirty="0">
                <a:solidFill>
                  <a:srgbClr val="002060"/>
                </a:solidFill>
                <a:effectLst/>
                <a:latin typeface="Times New Roman" panose="02020603050405020304" pitchFamily="18" charset="0"/>
                <a:cs typeface="Times New Roman" panose="02020603050405020304" pitchFamily="18" charset="0"/>
              </a:rPr>
              <a:t>;</a:t>
            </a:r>
          </a:p>
          <a:p>
            <a:pPr algn="l">
              <a:buFont typeface="Arial" panose="020B0604020202020204" pitchFamily="34" charset="0"/>
              <a:buChar char="•"/>
            </a:pPr>
            <a:r>
              <a:rPr lang="en-US" b="0" i="0" dirty="0" err="1">
                <a:solidFill>
                  <a:srgbClr val="002060"/>
                </a:solidFill>
                <a:effectLst/>
                <a:latin typeface="Times New Roman" panose="02020603050405020304" pitchFamily="18" charset="0"/>
                <a:cs typeface="Times New Roman" panose="02020603050405020304" pitchFamily="18" charset="0"/>
              </a:rPr>
              <a:t>bargli</a:t>
            </a:r>
            <a:r>
              <a:rPr lang="en-US" b="0" i="0" dirty="0">
                <a:solidFill>
                  <a:srgbClr val="002060"/>
                </a:solidFill>
                <a:effectLst/>
                <a:latin typeface="Times New Roman" panose="02020603050405020304" pitchFamily="18" charset="0"/>
                <a:cs typeface="Times New Roman" panose="02020603050405020304" pitchFamily="18" charset="0"/>
              </a:rPr>
              <a:t> </a:t>
            </a:r>
            <a:r>
              <a:rPr lang="en-US" b="0" i="0" dirty="0" err="1">
                <a:solidFill>
                  <a:srgbClr val="002060"/>
                </a:solidFill>
                <a:effectLst/>
                <a:latin typeface="Times New Roman" panose="02020603050405020304" pitchFamily="18" charset="0"/>
                <a:cs typeface="Times New Roman" panose="02020603050405020304" pitchFamily="18" charset="0"/>
              </a:rPr>
              <a:t>quruqlik</a:t>
            </a:r>
            <a:r>
              <a:rPr lang="en-US" b="0" i="0" dirty="0">
                <a:solidFill>
                  <a:srgbClr val="002060"/>
                </a:solidFill>
                <a:effectLst/>
                <a:latin typeface="Times New Roman" panose="02020603050405020304" pitchFamily="18" charset="0"/>
                <a:cs typeface="Times New Roman" panose="02020603050405020304" pitchFamily="18" charset="0"/>
              </a:rPr>
              <a:t> - 1 </a:t>
            </a:r>
            <a:r>
              <a:rPr lang="en-US" b="0" i="0" dirty="0" err="1">
                <a:solidFill>
                  <a:srgbClr val="002060"/>
                </a:solidFill>
                <a:effectLst/>
                <a:latin typeface="Times New Roman" panose="02020603050405020304" pitchFamily="18" charset="0"/>
                <a:cs typeface="Times New Roman" panose="02020603050405020304" pitchFamily="18" charset="0"/>
              </a:rPr>
              <a:t>qism</a:t>
            </a:r>
            <a:r>
              <a:rPr lang="en-US" b="0" i="0" dirty="0">
                <a:solidFill>
                  <a:srgbClr val="002060"/>
                </a:solidFill>
                <a:effectLst/>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824311681"/>
      </p:ext>
    </p:extLst>
  </p:cSld>
  <p:clrMapOvr>
    <a:masterClrMapping/>
  </p:clrMapOvr>
  <mc:AlternateContent xmlns:mc="http://schemas.openxmlformats.org/markup-compatibility/2006" xmlns:p14="http://schemas.microsoft.com/office/powerpoint/2010/main">
    <mc:Choice Requires="p14">
      <p:transition spd="slow" p14:dur="3000">
        <p:randomBar dir="vert"/>
      </p:transition>
    </mc:Choice>
    <mc:Fallback xmlns="">
      <p:transition spd="slow">
        <p:randomBar dir="ver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66907A7E-19A8-4420-BE46-1CF1C4B688F4}"/>
              </a:ext>
            </a:extLst>
          </p:cNvPr>
          <p:cNvSpPr>
            <a:spLocks noGrp="1"/>
          </p:cNvSpPr>
          <p:nvPr>
            <p:ph type="title"/>
          </p:nvPr>
        </p:nvSpPr>
        <p:spPr>
          <a:xfrm>
            <a:off x="0" y="143691"/>
            <a:ext cx="12037512" cy="3497943"/>
          </a:xfrm>
        </p:spPr>
        <p:txBody>
          <a:bodyPr>
            <a:normAutofit/>
          </a:bodyPr>
          <a:lstStyle/>
          <a:p>
            <a:r>
              <a:rPr lang="en-US" sz="1800" b="1" i="0" dirty="0">
                <a:solidFill>
                  <a:srgbClr val="002060"/>
                </a:solidFill>
                <a:effectLst/>
                <a:latin typeface="Times New Roman" panose="02020603050405020304" pitchFamily="18" charset="0"/>
                <a:cs typeface="Times New Roman" panose="02020603050405020304" pitchFamily="18" charset="0"/>
              </a:rPr>
              <a:t>    </a:t>
            </a:r>
            <a:r>
              <a:rPr lang="en-US" sz="1800" b="1" i="0" dirty="0" err="1">
                <a:solidFill>
                  <a:srgbClr val="002060"/>
                </a:solidFill>
                <a:effectLst/>
                <a:latin typeface="Times New Roman" panose="02020603050405020304" pitchFamily="18" charset="0"/>
                <a:cs typeface="Times New Roman" panose="02020603050405020304" pitchFamily="18" charset="0"/>
              </a:rPr>
              <a:t>Sitrusni</a:t>
            </a:r>
            <a:r>
              <a:rPr lang="en-US" sz="1800" b="0" i="0" dirty="0">
                <a:solidFill>
                  <a:srgbClr val="002060"/>
                </a:solidFill>
                <a:effectLst/>
                <a:latin typeface="Times New Roman" panose="02020603050405020304" pitchFamily="18" charset="0"/>
                <a:cs typeface="Times New Roman" panose="02020603050405020304" pitchFamily="18" charset="0"/>
              </a:rPr>
              <a:t> </a:t>
            </a:r>
            <a:r>
              <a:rPr lang="en-US" sz="1800" b="0" i="0" dirty="0" err="1">
                <a:solidFill>
                  <a:srgbClr val="002060"/>
                </a:solidFill>
                <a:effectLst/>
                <a:latin typeface="Times New Roman" panose="02020603050405020304" pitchFamily="18" charset="0"/>
                <a:cs typeface="Times New Roman" panose="02020603050405020304" pitchFamily="18" charset="0"/>
              </a:rPr>
              <a:t>uyda</a:t>
            </a:r>
            <a:r>
              <a:rPr lang="en-US" sz="1800" b="0" i="0" dirty="0">
                <a:solidFill>
                  <a:srgbClr val="002060"/>
                </a:solidFill>
                <a:effectLst/>
                <a:latin typeface="Times New Roman" panose="02020603050405020304" pitchFamily="18" charset="0"/>
                <a:cs typeface="Times New Roman" panose="02020603050405020304" pitchFamily="18" charset="0"/>
              </a:rPr>
              <a:t> </a:t>
            </a:r>
            <a:r>
              <a:rPr lang="en-US" sz="1800" i="0" dirty="0" err="1">
                <a:solidFill>
                  <a:srgbClr val="002060"/>
                </a:solidFill>
                <a:effectLst/>
                <a:latin typeface="Times New Roman" panose="02020603050405020304" pitchFamily="18" charset="0"/>
                <a:cs typeface="Times New Roman" panose="02020603050405020304" pitchFamily="18" charset="0"/>
              </a:rPr>
              <a:t>ko'chirib</a:t>
            </a:r>
            <a:r>
              <a:rPr lang="en-US" sz="1800" b="0" i="0" dirty="0">
                <a:solidFill>
                  <a:srgbClr val="002060"/>
                </a:solidFill>
                <a:effectLst/>
                <a:latin typeface="Times New Roman" panose="02020603050405020304" pitchFamily="18" charset="0"/>
                <a:cs typeface="Times New Roman" panose="02020603050405020304" pitchFamily="18" charset="0"/>
              </a:rPr>
              <a:t> </a:t>
            </a:r>
            <a:r>
              <a:rPr lang="en-US" sz="1800" b="0" i="0" dirty="0" err="1">
                <a:solidFill>
                  <a:srgbClr val="002060"/>
                </a:solidFill>
                <a:effectLst/>
                <a:latin typeface="Times New Roman" panose="02020603050405020304" pitchFamily="18" charset="0"/>
                <a:cs typeface="Times New Roman" panose="02020603050405020304" pitchFamily="18" charset="0"/>
              </a:rPr>
              <a:t>o'tkazish</a:t>
            </a:r>
            <a:r>
              <a:rPr lang="en-US" sz="1800" b="0" i="0" dirty="0">
                <a:solidFill>
                  <a:srgbClr val="002060"/>
                </a:solidFill>
                <a:effectLst/>
                <a:latin typeface="Times New Roman" panose="02020603050405020304" pitchFamily="18" charset="0"/>
                <a:cs typeface="Times New Roman" panose="02020603050405020304" pitchFamily="18" charset="0"/>
              </a:rPr>
              <a:t> - </a:t>
            </a:r>
            <a:r>
              <a:rPr lang="en-US" sz="1800" b="0" i="0" dirty="0" err="1">
                <a:solidFill>
                  <a:srgbClr val="002060"/>
                </a:solidFill>
                <a:effectLst/>
                <a:latin typeface="Times New Roman" panose="02020603050405020304" pitchFamily="18" charset="0"/>
                <a:cs typeface="Times New Roman" panose="02020603050405020304" pitchFamily="18" charset="0"/>
              </a:rPr>
              <a:t>sizning</a:t>
            </a:r>
            <a:r>
              <a:rPr lang="en-US" sz="1800" b="0" i="0" dirty="0">
                <a:solidFill>
                  <a:srgbClr val="002060"/>
                </a:solidFill>
                <a:effectLst/>
                <a:latin typeface="Times New Roman" panose="02020603050405020304" pitchFamily="18" charset="0"/>
                <a:cs typeface="Times New Roman" panose="02020603050405020304" pitchFamily="18" charset="0"/>
              </a:rPr>
              <a:t> </a:t>
            </a:r>
            <a:r>
              <a:rPr lang="en-US" sz="1800" b="0" i="0" dirty="0" err="1">
                <a:solidFill>
                  <a:srgbClr val="002060"/>
                </a:solidFill>
                <a:effectLst/>
                <a:latin typeface="Times New Roman" panose="02020603050405020304" pitchFamily="18" charset="0"/>
                <a:cs typeface="Times New Roman" panose="02020603050405020304" pitchFamily="18" charset="0"/>
              </a:rPr>
              <a:t>o'simlikka</a:t>
            </a:r>
            <a:r>
              <a:rPr lang="en-US" sz="1800" b="0" i="0" dirty="0">
                <a:solidFill>
                  <a:srgbClr val="002060"/>
                </a:solidFill>
                <a:effectLst/>
                <a:latin typeface="Times New Roman" panose="02020603050405020304" pitchFamily="18" charset="0"/>
                <a:cs typeface="Times New Roman" panose="02020603050405020304" pitchFamily="18" charset="0"/>
              </a:rPr>
              <a:t> </a:t>
            </a:r>
            <a:r>
              <a:rPr lang="en-US" sz="1800" b="0" i="0" dirty="0" err="1">
                <a:solidFill>
                  <a:srgbClr val="002060"/>
                </a:solidFill>
                <a:effectLst/>
                <a:latin typeface="Times New Roman" panose="02020603050405020304" pitchFamily="18" charset="0"/>
                <a:cs typeface="Times New Roman" panose="02020603050405020304" pitchFamily="18" charset="0"/>
              </a:rPr>
              <a:t>transplantatsiya</a:t>
            </a:r>
            <a:r>
              <a:rPr lang="en-US" sz="1800" b="0" i="0" dirty="0">
                <a:solidFill>
                  <a:srgbClr val="002060"/>
                </a:solidFill>
                <a:effectLst/>
                <a:latin typeface="Times New Roman" panose="02020603050405020304" pitchFamily="18" charset="0"/>
                <a:cs typeface="Times New Roman" panose="02020603050405020304" pitchFamily="18" charset="0"/>
              </a:rPr>
              <a:t> </a:t>
            </a:r>
            <a:r>
              <a:rPr lang="en-US" sz="1800" b="0" i="0" dirty="0" err="1">
                <a:solidFill>
                  <a:srgbClr val="002060"/>
                </a:solidFill>
                <a:effectLst/>
                <a:latin typeface="Times New Roman" panose="02020603050405020304" pitchFamily="18" charset="0"/>
                <a:cs typeface="Times New Roman" panose="02020603050405020304" pitchFamily="18" charset="0"/>
              </a:rPr>
              <a:t>kerak</a:t>
            </a:r>
            <a:r>
              <a:rPr lang="en-US" sz="1800" b="0" i="0" dirty="0">
                <a:solidFill>
                  <a:srgbClr val="002060"/>
                </a:solidFill>
                <a:effectLst/>
                <a:latin typeface="Times New Roman" panose="02020603050405020304" pitchFamily="18" charset="0"/>
                <a:cs typeface="Times New Roman" panose="02020603050405020304" pitchFamily="18" charset="0"/>
              </a:rPr>
              <a:t> </a:t>
            </a:r>
            <a:r>
              <a:rPr lang="en-US" sz="1800" b="0" i="0" dirty="0" err="1">
                <a:solidFill>
                  <a:srgbClr val="002060"/>
                </a:solidFill>
                <a:effectLst/>
                <a:latin typeface="Times New Roman" panose="02020603050405020304" pitchFamily="18" charset="0"/>
                <a:cs typeface="Times New Roman" panose="02020603050405020304" pitchFamily="18" charset="0"/>
              </a:rPr>
              <a:t>yoki</a:t>
            </a:r>
            <a:r>
              <a:rPr lang="en-US" sz="1800" b="0" i="0" dirty="0">
                <a:solidFill>
                  <a:srgbClr val="002060"/>
                </a:solidFill>
                <a:effectLst/>
                <a:latin typeface="Times New Roman" panose="02020603050405020304" pitchFamily="18" charset="0"/>
                <a:cs typeface="Times New Roman" panose="02020603050405020304" pitchFamily="18" charset="0"/>
              </a:rPr>
              <a:t> </a:t>
            </a:r>
            <a:r>
              <a:rPr lang="en-US" sz="1800" b="0" i="0" dirty="0" err="1">
                <a:solidFill>
                  <a:srgbClr val="002060"/>
                </a:solidFill>
                <a:effectLst/>
                <a:latin typeface="Times New Roman" panose="02020603050405020304" pitchFamily="18" charset="0"/>
                <a:cs typeface="Times New Roman" panose="02020603050405020304" pitchFamily="18" charset="0"/>
              </a:rPr>
              <a:t>yo'qligini</a:t>
            </a:r>
            <a:r>
              <a:rPr lang="en-US" sz="1800" b="0" i="0" dirty="0">
                <a:solidFill>
                  <a:srgbClr val="002060"/>
                </a:solidFill>
                <a:effectLst/>
                <a:latin typeface="Times New Roman" panose="02020603050405020304" pitchFamily="18" charset="0"/>
                <a:cs typeface="Times New Roman" panose="02020603050405020304" pitchFamily="18" charset="0"/>
              </a:rPr>
              <a:t> </a:t>
            </a:r>
            <a:r>
              <a:rPr lang="en-US" sz="1800" b="0" i="0" dirty="0" err="1">
                <a:solidFill>
                  <a:srgbClr val="002060"/>
                </a:solidFill>
                <a:effectLst/>
                <a:latin typeface="Times New Roman" panose="02020603050405020304" pitchFamily="18" charset="0"/>
                <a:cs typeface="Times New Roman" panose="02020603050405020304" pitchFamily="18" charset="0"/>
              </a:rPr>
              <a:t>aniqlash</a:t>
            </a:r>
            <a:r>
              <a:rPr lang="en-US" sz="1800" b="0" i="0" dirty="0">
                <a:solidFill>
                  <a:srgbClr val="002060"/>
                </a:solidFill>
                <a:effectLst/>
                <a:latin typeface="Times New Roman" panose="02020603050405020304" pitchFamily="18" charset="0"/>
                <a:cs typeface="Times New Roman" panose="02020603050405020304" pitchFamily="18" charset="0"/>
              </a:rPr>
              <a:t> </a:t>
            </a:r>
            <a:r>
              <a:rPr lang="en-US" sz="1800" b="0" i="0" dirty="0" err="1">
                <a:solidFill>
                  <a:srgbClr val="002060"/>
                </a:solidFill>
                <a:effectLst/>
                <a:latin typeface="Times New Roman" panose="02020603050405020304" pitchFamily="18" charset="0"/>
                <a:cs typeface="Times New Roman" panose="02020603050405020304" pitchFamily="18" charset="0"/>
              </a:rPr>
              <a:t>uchun</a:t>
            </a:r>
            <a:r>
              <a:rPr lang="en-US" sz="1800" b="0" i="0" dirty="0">
                <a:solidFill>
                  <a:srgbClr val="002060"/>
                </a:solidFill>
                <a:effectLst/>
                <a:latin typeface="Times New Roman" panose="02020603050405020304" pitchFamily="18" charset="0"/>
                <a:cs typeface="Times New Roman" panose="02020603050405020304" pitchFamily="18" charset="0"/>
              </a:rPr>
              <a:t> </a:t>
            </a:r>
            <a:r>
              <a:rPr lang="en-US" sz="1800" b="0" i="0" dirty="0" err="1">
                <a:solidFill>
                  <a:srgbClr val="002060"/>
                </a:solidFill>
                <a:effectLst/>
                <a:latin typeface="Times New Roman" panose="02020603050405020304" pitchFamily="18" charset="0"/>
                <a:cs typeface="Times New Roman" panose="02020603050405020304" pitchFamily="18" charset="0"/>
              </a:rPr>
              <a:t>siz</a:t>
            </a:r>
            <a:r>
              <a:rPr lang="en-US" sz="1800" b="0" i="0" dirty="0">
                <a:solidFill>
                  <a:srgbClr val="002060"/>
                </a:solidFill>
                <a:effectLst/>
                <a:latin typeface="Times New Roman" panose="02020603050405020304" pitchFamily="18" charset="0"/>
                <a:cs typeface="Times New Roman" panose="02020603050405020304" pitchFamily="18" charset="0"/>
              </a:rPr>
              <a:t> </a:t>
            </a:r>
            <a:r>
              <a:rPr lang="en-US" sz="1800" b="0" i="0" dirty="0" err="1">
                <a:solidFill>
                  <a:srgbClr val="002060"/>
                </a:solidFill>
                <a:effectLst/>
                <a:latin typeface="Times New Roman" panose="02020603050405020304" pitchFamily="18" charset="0"/>
                <a:cs typeface="Times New Roman" panose="02020603050405020304" pitchFamily="18" charset="0"/>
              </a:rPr>
              <a:t>kutishingizga</a:t>
            </a:r>
            <a:r>
              <a:rPr lang="en-US" sz="1800" b="0" i="0" dirty="0">
                <a:solidFill>
                  <a:srgbClr val="002060"/>
                </a:solidFill>
                <a:effectLst/>
                <a:latin typeface="Times New Roman" panose="02020603050405020304" pitchFamily="18" charset="0"/>
                <a:cs typeface="Times New Roman" panose="02020603050405020304" pitchFamily="18" charset="0"/>
              </a:rPr>
              <a:t> </a:t>
            </a:r>
            <a:r>
              <a:rPr lang="en-US" sz="1800" b="0" i="0" dirty="0" err="1">
                <a:solidFill>
                  <a:srgbClr val="002060"/>
                </a:solidFill>
                <a:effectLst/>
                <a:latin typeface="Times New Roman" panose="02020603050405020304" pitchFamily="18" charset="0"/>
                <a:cs typeface="Times New Roman" panose="02020603050405020304" pitchFamily="18" charset="0"/>
              </a:rPr>
              <a:t>to'g'ri</a:t>
            </a:r>
            <a:r>
              <a:rPr lang="en-US" sz="1800" b="0" i="0" dirty="0">
                <a:solidFill>
                  <a:srgbClr val="002060"/>
                </a:solidFill>
                <a:effectLst/>
                <a:latin typeface="Times New Roman" panose="02020603050405020304" pitchFamily="18" charset="0"/>
                <a:cs typeface="Times New Roman" panose="02020603050405020304" pitchFamily="18" charset="0"/>
              </a:rPr>
              <a:t> </a:t>
            </a:r>
            <a:r>
              <a:rPr lang="en-US" sz="1800" b="0" i="0" dirty="0" err="1">
                <a:solidFill>
                  <a:srgbClr val="002060"/>
                </a:solidFill>
                <a:effectLst/>
                <a:latin typeface="Times New Roman" panose="02020603050405020304" pitchFamily="18" charset="0"/>
                <a:cs typeface="Times New Roman" panose="02020603050405020304" pitchFamily="18" charset="0"/>
              </a:rPr>
              <a:t>keladi</a:t>
            </a:r>
            <a:r>
              <a:rPr lang="en-US" sz="1800" b="0" i="0" dirty="0">
                <a:solidFill>
                  <a:srgbClr val="002060"/>
                </a:solidFill>
                <a:effectLst/>
                <a:latin typeface="Times New Roman" panose="02020603050405020304" pitchFamily="18" charset="0"/>
                <a:cs typeface="Times New Roman" panose="02020603050405020304" pitchFamily="18" charset="0"/>
              </a:rPr>
              <a:t>, </a:t>
            </a:r>
            <a:r>
              <a:rPr lang="en-US" sz="1800" b="0" i="0" dirty="0" err="1">
                <a:solidFill>
                  <a:srgbClr val="002060"/>
                </a:solidFill>
                <a:effectLst/>
                <a:latin typeface="Times New Roman" panose="02020603050405020304" pitchFamily="18" charset="0"/>
                <a:cs typeface="Times New Roman" panose="02020603050405020304" pitchFamily="18" charset="0"/>
              </a:rPr>
              <a:t>ildizlarning</a:t>
            </a:r>
            <a:r>
              <a:rPr lang="en-US" sz="1800" b="0" i="0" dirty="0">
                <a:solidFill>
                  <a:srgbClr val="002060"/>
                </a:solidFill>
                <a:effectLst/>
                <a:latin typeface="Times New Roman" panose="02020603050405020304" pitchFamily="18" charset="0"/>
                <a:cs typeface="Times New Roman" panose="02020603050405020304" pitchFamily="18" charset="0"/>
              </a:rPr>
              <a:t> </a:t>
            </a:r>
            <a:r>
              <a:rPr lang="en-US" sz="1800" b="0" i="0" dirty="0" err="1">
                <a:solidFill>
                  <a:srgbClr val="002060"/>
                </a:solidFill>
                <a:effectLst/>
                <a:latin typeface="Times New Roman" panose="02020603050405020304" pitchFamily="18" charset="0"/>
                <a:cs typeface="Times New Roman" panose="02020603050405020304" pitchFamily="18" charset="0"/>
              </a:rPr>
              <a:t>qanchalik</a:t>
            </a:r>
            <a:r>
              <a:rPr lang="en-US" sz="1800" b="0" i="0" dirty="0">
                <a:solidFill>
                  <a:srgbClr val="002060"/>
                </a:solidFill>
                <a:effectLst/>
                <a:latin typeface="Times New Roman" panose="02020603050405020304" pitchFamily="18" charset="0"/>
                <a:cs typeface="Times New Roman" panose="02020603050405020304" pitchFamily="18" charset="0"/>
              </a:rPr>
              <a:t> </a:t>
            </a:r>
            <a:r>
              <a:rPr lang="en-US" sz="1800" b="0" i="0" dirty="0" err="1">
                <a:solidFill>
                  <a:srgbClr val="002060"/>
                </a:solidFill>
                <a:effectLst/>
                <a:latin typeface="Times New Roman" panose="02020603050405020304" pitchFamily="18" charset="0"/>
                <a:cs typeface="Times New Roman" panose="02020603050405020304" pitchFamily="18" charset="0"/>
              </a:rPr>
              <a:t>ko'payishi</a:t>
            </a:r>
            <a:r>
              <a:rPr lang="en-US" sz="1800" b="0" i="0" dirty="0">
                <a:solidFill>
                  <a:srgbClr val="002060"/>
                </a:solidFill>
                <a:effectLst/>
                <a:latin typeface="Times New Roman" panose="02020603050405020304" pitchFamily="18" charset="0"/>
                <a:cs typeface="Times New Roman" panose="02020603050405020304" pitchFamily="18" charset="0"/>
              </a:rPr>
              <a:t> </a:t>
            </a:r>
            <a:r>
              <a:rPr lang="en-US" sz="1800" b="0" i="0" dirty="0" err="1">
                <a:solidFill>
                  <a:srgbClr val="002060"/>
                </a:solidFill>
                <a:effectLst/>
                <a:latin typeface="Times New Roman" panose="02020603050405020304" pitchFamily="18" charset="0"/>
                <a:cs typeface="Times New Roman" panose="02020603050405020304" pitchFamily="18" charset="0"/>
              </a:rPr>
              <a:t>mumkin</a:t>
            </a:r>
            <a:r>
              <a:rPr lang="en-US" sz="1800" b="0" i="0" dirty="0">
                <a:solidFill>
                  <a:srgbClr val="002060"/>
                </a:solidFill>
                <a:effectLst/>
                <a:latin typeface="Times New Roman" panose="02020603050405020304" pitchFamily="18" charset="0"/>
                <a:cs typeface="Times New Roman" panose="02020603050405020304" pitchFamily="18" charset="0"/>
              </a:rPr>
              <a:t>. </a:t>
            </a:r>
            <a:r>
              <a:rPr lang="en-US" sz="1800" b="0" i="0" dirty="0" err="1">
                <a:solidFill>
                  <a:srgbClr val="002060"/>
                </a:solidFill>
                <a:effectLst/>
                <a:latin typeface="Times New Roman" panose="02020603050405020304" pitchFamily="18" charset="0"/>
                <a:cs typeface="Times New Roman" panose="02020603050405020304" pitchFamily="18" charset="0"/>
              </a:rPr>
              <a:t>Naqlli</a:t>
            </a:r>
            <a:r>
              <a:rPr lang="en-US" sz="1800" b="0" i="0" dirty="0">
                <a:solidFill>
                  <a:srgbClr val="002060"/>
                </a:solidFill>
                <a:effectLst/>
                <a:latin typeface="Times New Roman" panose="02020603050405020304" pitchFamily="18" charset="0"/>
                <a:cs typeface="Times New Roman" panose="02020603050405020304" pitchFamily="18" charset="0"/>
              </a:rPr>
              <a:t> </a:t>
            </a:r>
            <a:r>
              <a:rPr lang="en-US" sz="1800" b="0" i="0" dirty="0" err="1">
                <a:solidFill>
                  <a:srgbClr val="002060"/>
                </a:solidFill>
                <a:effectLst/>
                <a:latin typeface="Times New Roman" panose="02020603050405020304" pitchFamily="18" charset="0"/>
                <a:cs typeface="Times New Roman" panose="02020603050405020304" pitchFamily="18" charset="0"/>
              </a:rPr>
              <a:t>tsitrus</a:t>
            </a:r>
            <a:r>
              <a:rPr lang="en-US" sz="1800" b="0" i="0" dirty="0">
                <a:solidFill>
                  <a:srgbClr val="002060"/>
                </a:solidFill>
                <a:effectLst/>
                <a:latin typeface="Times New Roman" panose="02020603050405020304" pitchFamily="18" charset="0"/>
                <a:cs typeface="Times New Roman" panose="02020603050405020304" pitchFamily="18" charset="0"/>
              </a:rPr>
              <a:t> </a:t>
            </a:r>
            <a:r>
              <a:rPr lang="en-US" sz="1800" b="0" i="0" dirty="0" err="1">
                <a:solidFill>
                  <a:srgbClr val="002060"/>
                </a:solidFill>
                <a:effectLst/>
                <a:latin typeface="Times New Roman" panose="02020603050405020304" pitchFamily="18" charset="0"/>
                <a:cs typeface="Times New Roman" panose="02020603050405020304" pitchFamily="18" charset="0"/>
              </a:rPr>
              <a:t>mevasi</a:t>
            </a:r>
            <a:r>
              <a:rPr lang="en-US" sz="1800" b="0" i="0" dirty="0">
                <a:solidFill>
                  <a:srgbClr val="002060"/>
                </a:solidFill>
                <a:effectLst/>
                <a:latin typeface="Times New Roman" panose="02020603050405020304" pitchFamily="18" charset="0"/>
                <a:cs typeface="Times New Roman" panose="02020603050405020304" pitchFamily="18" charset="0"/>
              </a:rPr>
              <a:t> </a:t>
            </a:r>
            <a:r>
              <a:rPr lang="en-US" sz="1800" b="0" i="0" dirty="0" err="1">
                <a:solidFill>
                  <a:srgbClr val="002060"/>
                </a:solidFill>
                <a:effectLst/>
                <a:latin typeface="Times New Roman" panose="02020603050405020304" pitchFamily="18" charset="0"/>
                <a:cs typeface="Times New Roman" panose="02020603050405020304" pitchFamily="18" charset="0"/>
              </a:rPr>
              <a:t>faqat</a:t>
            </a:r>
            <a:r>
              <a:rPr lang="en-US" sz="1800" b="0" i="0" dirty="0">
                <a:solidFill>
                  <a:srgbClr val="002060"/>
                </a:solidFill>
                <a:effectLst/>
                <a:latin typeface="Times New Roman" panose="02020603050405020304" pitchFamily="18" charset="0"/>
                <a:cs typeface="Times New Roman" panose="02020603050405020304" pitchFamily="18" charset="0"/>
              </a:rPr>
              <a:t> </a:t>
            </a:r>
            <a:r>
              <a:rPr lang="en-US" sz="1800" b="0" i="0" dirty="0" err="1">
                <a:solidFill>
                  <a:srgbClr val="002060"/>
                </a:solidFill>
                <a:effectLst/>
                <a:latin typeface="Times New Roman" panose="02020603050405020304" pitchFamily="18" charset="0"/>
                <a:cs typeface="Times New Roman" panose="02020603050405020304" pitchFamily="18" charset="0"/>
              </a:rPr>
              <a:t>ildizlari</a:t>
            </a:r>
            <a:r>
              <a:rPr lang="en-US" sz="1800" b="0" i="0" dirty="0">
                <a:solidFill>
                  <a:srgbClr val="002060"/>
                </a:solidFill>
                <a:effectLst/>
                <a:latin typeface="Times New Roman" panose="02020603050405020304" pitchFamily="18" charset="0"/>
                <a:cs typeface="Times New Roman" panose="02020603050405020304" pitchFamily="18" charset="0"/>
              </a:rPr>
              <a:t> </a:t>
            </a:r>
            <a:r>
              <a:rPr lang="en-US" sz="1800" b="0" i="0" dirty="0" err="1">
                <a:solidFill>
                  <a:srgbClr val="002060"/>
                </a:solidFill>
                <a:effectLst/>
                <a:latin typeface="Times New Roman" panose="02020603050405020304" pitchFamily="18" charset="0"/>
                <a:cs typeface="Times New Roman" panose="02020603050405020304" pitchFamily="18" charset="0"/>
              </a:rPr>
              <a:t>potda</a:t>
            </a:r>
            <a:r>
              <a:rPr lang="en-US" sz="1800" b="0" i="0" dirty="0">
                <a:solidFill>
                  <a:srgbClr val="002060"/>
                </a:solidFill>
                <a:effectLst/>
                <a:latin typeface="Times New Roman" panose="02020603050405020304" pitchFamily="18" charset="0"/>
                <a:cs typeface="Times New Roman" panose="02020603050405020304" pitchFamily="18" charset="0"/>
              </a:rPr>
              <a:t> </a:t>
            </a:r>
            <a:r>
              <a:rPr lang="en-US" sz="1800" b="0" i="0" dirty="0" err="1">
                <a:solidFill>
                  <a:srgbClr val="002060"/>
                </a:solidFill>
                <a:effectLst/>
                <a:latin typeface="Times New Roman" panose="02020603050405020304" pitchFamily="18" charset="0"/>
                <a:cs typeface="Times New Roman" panose="02020603050405020304" pitchFamily="18" charset="0"/>
              </a:rPr>
              <a:t>joylashgan</a:t>
            </a:r>
            <a:r>
              <a:rPr lang="en-US" sz="1800" b="0" i="0" dirty="0">
                <a:solidFill>
                  <a:srgbClr val="002060"/>
                </a:solidFill>
                <a:effectLst/>
                <a:latin typeface="Times New Roman" panose="02020603050405020304" pitchFamily="18" charset="0"/>
                <a:cs typeface="Times New Roman" panose="02020603050405020304" pitchFamily="18" charset="0"/>
              </a:rPr>
              <a:t> </a:t>
            </a:r>
            <a:r>
              <a:rPr lang="en-US" sz="1800" b="0" i="0" dirty="0" err="1">
                <a:solidFill>
                  <a:srgbClr val="002060"/>
                </a:solidFill>
                <a:effectLst/>
                <a:latin typeface="Times New Roman" panose="02020603050405020304" pitchFamily="18" charset="0"/>
                <a:cs typeface="Times New Roman" panose="02020603050405020304" pitchFamily="18" charset="0"/>
              </a:rPr>
              <a:t>barcha</a:t>
            </a:r>
            <a:r>
              <a:rPr lang="en-US" sz="1800" b="0" i="0" dirty="0">
                <a:solidFill>
                  <a:srgbClr val="002060"/>
                </a:solidFill>
                <a:effectLst/>
                <a:latin typeface="Times New Roman" panose="02020603050405020304" pitchFamily="18" charset="0"/>
                <a:cs typeface="Times New Roman" panose="02020603050405020304" pitchFamily="18" charset="0"/>
              </a:rPr>
              <a:t> </a:t>
            </a:r>
            <a:r>
              <a:rPr lang="en-US" sz="1800" b="0" i="0" dirty="0" err="1">
                <a:solidFill>
                  <a:srgbClr val="002060"/>
                </a:solidFill>
                <a:effectLst/>
                <a:latin typeface="Times New Roman" panose="02020603050405020304" pitchFamily="18" charset="0"/>
                <a:cs typeface="Times New Roman" panose="02020603050405020304" pitchFamily="18" charset="0"/>
              </a:rPr>
              <a:t>sopol</a:t>
            </a:r>
            <a:r>
              <a:rPr lang="en-US" sz="1800" b="0" i="0" dirty="0">
                <a:solidFill>
                  <a:srgbClr val="002060"/>
                </a:solidFill>
                <a:effectLst/>
                <a:latin typeface="Times New Roman" panose="02020603050405020304" pitchFamily="18" charset="0"/>
                <a:cs typeface="Times New Roman" panose="02020603050405020304" pitchFamily="18" charset="0"/>
              </a:rPr>
              <a:t> </a:t>
            </a:r>
            <a:r>
              <a:rPr lang="en-US" sz="1800" b="0" i="0" dirty="0" err="1">
                <a:solidFill>
                  <a:srgbClr val="002060"/>
                </a:solidFill>
                <a:effectLst/>
                <a:latin typeface="Times New Roman" panose="02020603050405020304" pitchFamily="18" charset="0"/>
                <a:cs typeface="Times New Roman" panose="02020603050405020304" pitchFamily="18" charset="0"/>
              </a:rPr>
              <a:t>idishlarni</a:t>
            </a:r>
            <a:r>
              <a:rPr lang="en-US" sz="4000" b="0" i="0" dirty="0">
                <a:solidFill>
                  <a:srgbClr val="002060"/>
                </a:solidFill>
                <a:effectLst/>
                <a:latin typeface="Times New Roman" panose="02020603050405020304" pitchFamily="18" charset="0"/>
                <a:cs typeface="Times New Roman" panose="02020603050405020304" pitchFamily="18" charset="0"/>
              </a:rPr>
              <a:t> </a:t>
            </a:r>
            <a:r>
              <a:rPr lang="en-US" sz="1800" b="0" i="0" dirty="0" err="1">
                <a:solidFill>
                  <a:srgbClr val="002060"/>
                </a:solidFill>
                <a:effectLst/>
                <a:latin typeface="Times New Roman" panose="02020603050405020304" pitchFamily="18" charset="0"/>
                <a:cs typeface="Times New Roman" panose="02020603050405020304" pitchFamily="18" charset="0"/>
              </a:rPr>
              <a:t>butunlay</a:t>
            </a:r>
            <a:r>
              <a:rPr lang="en-US" sz="1800" b="0" i="0" dirty="0">
                <a:solidFill>
                  <a:srgbClr val="002060"/>
                </a:solidFill>
                <a:effectLst/>
                <a:latin typeface="Times New Roman" panose="02020603050405020304" pitchFamily="18" charset="0"/>
                <a:cs typeface="Times New Roman" panose="02020603050405020304" pitchFamily="18" charset="0"/>
              </a:rPr>
              <a:t> </a:t>
            </a:r>
            <a:r>
              <a:rPr lang="en-US" sz="1800" b="0" i="0" dirty="0" err="1">
                <a:solidFill>
                  <a:srgbClr val="002060"/>
                </a:solidFill>
                <a:effectLst/>
                <a:latin typeface="Times New Roman" panose="02020603050405020304" pitchFamily="18" charset="0"/>
                <a:cs typeface="Times New Roman" panose="02020603050405020304" pitchFamily="18" charset="0"/>
              </a:rPr>
              <a:t>to'ldirganda</a:t>
            </a:r>
            <a:r>
              <a:rPr lang="en-US" sz="1800" b="0" i="0" dirty="0">
                <a:solidFill>
                  <a:srgbClr val="002060"/>
                </a:solidFill>
                <a:effectLst/>
                <a:latin typeface="Times New Roman" panose="02020603050405020304" pitchFamily="18" charset="0"/>
                <a:cs typeface="Times New Roman" panose="02020603050405020304" pitchFamily="18" charset="0"/>
              </a:rPr>
              <a:t> </a:t>
            </a:r>
            <a:r>
              <a:rPr lang="en-US" sz="1800" b="0" i="0" dirty="0" err="1">
                <a:solidFill>
                  <a:srgbClr val="002060"/>
                </a:solidFill>
                <a:effectLst/>
                <a:latin typeface="Times New Roman" panose="02020603050405020304" pitchFamily="18" charset="0"/>
                <a:cs typeface="Times New Roman" panose="02020603050405020304" pitchFamily="18" charset="0"/>
              </a:rPr>
              <a:t>bo'lishi</a:t>
            </a:r>
            <a:r>
              <a:rPr lang="en-US" sz="1800" b="0" i="0" dirty="0">
                <a:solidFill>
                  <a:srgbClr val="002060"/>
                </a:solidFill>
                <a:effectLst/>
                <a:latin typeface="Times New Roman" panose="02020603050405020304" pitchFamily="18" charset="0"/>
                <a:cs typeface="Times New Roman" panose="02020603050405020304" pitchFamily="18" charset="0"/>
              </a:rPr>
              <a:t> </a:t>
            </a:r>
            <a:r>
              <a:rPr lang="en-US" sz="1800" b="0" i="0" dirty="0" err="1">
                <a:solidFill>
                  <a:srgbClr val="002060"/>
                </a:solidFill>
                <a:effectLst/>
                <a:latin typeface="Times New Roman" panose="02020603050405020304" pitchFamily="18" charset="0"/>
                <a:cs typeface="Times New Roman" panose="02020603050405020304" pitchFamily="18" charset="0"/>
              </a:rPr>
              <a:t>kerak</a:t>
            </a:r>
            <a:r>
              <a:rPr lang="en-US" sz="1800" b="0" i="0" dirty="0">
                <a:solidFill>
                  <a:srgbClr val="002060"/>
                </a:solidFill>
                <a:effectLst/>
                <a:latin typeface="Times New Roman" panose="02020603050405020304" pitchFamily="18" charset="0"/>
                <a:cs typeface="Times New Roman" panose="02020603050405020304" pitchFamily="18" charset="0"/>
              </a:rPr>
              <a:t>. </a:t>
            </a:r>
            <a:r>
              <a:rPr lang="en-US" sz="1800" b="0" i="0" dirty="0" err="1">
                <a:solidFill>
                  <a:srgbClr val="002060"/>
                </a:solidFill>
                <a:effectLst/>
                <a:latin typeface="Times New Roman" panose="02020603050405020304" pitchFamily="18" charset="0"/>
                <a:cs typeface="Times New Roman" panose="02020603050405020304" pitchFamily="18" charset="0"/>
              </a:rPr>
              <a:t>Yangi</a:t>
            </a:r>
            <a:r>
              <a:rPr lang="en-US" sz="1800" b="0" i="0" dirty="0">
                <a:solidFill>
                  <a:srgbClr val="002060"/>
                </a:solidFill>
                <a:effectLst/>
                <a:latin typeface="Times New Roman" panose="02020603050405020304" pitchFamily="18" charset="0"/>
                <a:cs typeface="Times New Roman" panose="02020603050405020304" pitchFamily="18" charset="0"/>
              </a:rPr>
              <a:t> pot 2-3 </a:t>
            </a:r>
            <a:r>
              <a:rPr lang="en-US" sz="1800" b="0" i="0" dirty="0" err="1">
                <a:solidFill>
                  <a:srgbClr val="002060"/>
                </a:solidFill>
                <a:effectLst/>
                <a:latin typeface="Times New Roman" panose="02020603050405020304" pitchFamily="18" charset="0"/>
                <a:cs typeface="Times New Roman" panose="02020603050405020304" pitchFamily="18" charset="0"/>
              </a:rPr>
              <a:t>sm</a:t>
            </a:r>
            <a:r>
              <a:rPr lang="en-US" sz="1800" b="0" i="0" dirty="0">
                <a:solidFill>
                  <a:srgbClr val="002060"/>
                </a:solidFill>
                <a:effectLst/>
                <a:latin typeface="Times New Roman" panose="02020603050405020304" pitchFamily="18" charset="0"/>
                <a:cs typeface="Times New Roman" panose="02020603050405020304" pitchFamily="18" charset="0"/>
              </a:rPr>
              <a:t> </a:t>
            </a:r>
            <a:r>
              <a:rPr lang="en-US" sz="1800" b="0" i="0" dirty="0" err="1">
                <a:solidFill>
                  <a:srgbClr val="002060"/>
                </a:solidFill>
                <a:effectLst/>
                <a:latin typeface="Times New Roman" panose="02020603050405020304" pitchFamily="18" charset="0"/>
                <a:cs typeface="Times New Roman" panose="02020603050405020304" pitchFamily="18" charset="0"/>
              </a:rPr>
              <a:t>kerak</a:t>
            </a:r>
            <a:r>
              <a:rPr lang="en-US" sz="1800" b="0" i="0" dirty="0">
                <a:solidFill>
                  <a:srgbClr val="002060"/>
                </a:solidFill>
                <a:effectLst/>
                <a:latin typeface="Times New Roman" panose="02020603050405020304" pitchFamily="18" charset="0"/>
                <a:cs typeface="Times New Roman" panose="02020603050405020304" pitchFamily="18" charset="0"/>
              </a:rPr>
              <a:t>. </a:t>
            </a:r>
            <a:r>
              <a:rPr lang="en-US" sz="1800" b="0" i="0" dirty="0" err="1">
                <a:solidFill>
                  <a:srgbClr val="002060"/>
                </a:solidFill>
                <a:effectLst/>
                <a:latin typeface="Times New Roman" panose="02020603050405020304" pitchFamily="18" charset="0"/>
                <a:cs typeface="Times New Roman" panose="02020603050405020304" pitchFamily="18" charset="0"/>
              </a:rPr>
              <a:t>Odatda</a:t>
            </a:r>
            <a:r>
              <a:rPr lang="en-US" sz="1800" b="0" i="0" dirty="0">
                <a:solidFill>
                  <a:srgbClr val="002060"/>
                </a:solidFill>
                <a:effectLst/>
                <a:latin typeface="Times New Roman" panose="02020603050405020304" pitchFamily="18" charset="0"/>
                <a:cs typeface="Times New Roman" panose="02020603050405020304" pitchFamily="18" charset="0"/>
              </a:rPr>
              <a:t> </a:t>
            </a:r>
            <a:r>
              <a:rPr lang="en-US" sz="1800" b="0" i="0" dirty="0" err="1">
                <a:solidFill>
                  <a:srgbClr val="002060"/>
                </a:solidFill>
                <a:effectLst/>
                <a:latin typeface="Times New Roman" panose="02020603050405020304" pitchFamily="18" charset="0"/>
                <a:cs typeface="Times New Roman" panose="02020603050405020304" pitchFamily="18" charset="0"/>
              </a:rPr>
              <a:t>fevral</a:t>
            </a:r>
            <a:r>
              <a:rPr lang="en-US" sz="1800" b="0" i="0" dirty="0">
                <a:solidFill>
                  <a:srgbClr val="002060"/>
                </a:solidFill>
                <a:effectLst/>
                <a:latin typeface="Times New Roman" panose="02020603050405020304" pitchFamily="18" charset="0"/>
                <a:cs typeface="Times New Roman" panose="02020603050405020304" pitchFamily="18" charset="0"/>
              </a:rPr>
              <a:t>-mart </a:t>
            </a:r>
            <a:r>
              <a:rPr lang="en-US" sz="1800" b="0" i="0" dirty="0" err="1">
                <a:solidFill>
                  <a:srgbClr val="002060"/>
                </a:solidFill>
                <a:effectLst/>
                <a:latin typeface="Times New Roman" panose="02020603050405020304" pitchFamily="18" charset="0"/>
                <a:cs typeface="Times New Roman" panose="02020603050405020304" pitchFamily="18" charset="0"/>
              </a:rPr>
              <a:t>oylarida</a:t>
            </a:r>
            <a:r>
              <a:rPr lang="en-US" sz="1800" dirty="0">
                <a:solidFill>
                  <a:srgbClr val="002060"/>
                </a:solidFill>
                <a:latin typeface="Times New Roman" panose="02020603050405020304" pitchFamily="18" charset="0"/>
                <a:cs typeface="Times New Roman" panose="02020603050405020304" pitchFamily="18" charset="0"/>
              </a:rPr>
              <a:t> </a:t>
            </a:r>
            <a:r>
              <a:rPr lang="en-US" sz="1800" dirty="0" err="1">
                <a:solidFill>
                  <a:srgbClr val="002060"/>
                </a:solidFill>
                <a:latin typeface="Times New Roman" panose="02020603050405020304" pitchFamily="18" charset="0"/>
                <a:cs typeface="Times New Roman" panose="02020603050405020304" pitchFamily="18" charset="0"/>
              </a:rPr>
              <a:t>transplantatsiya</a:t>
            </a:r>
            <a:r>
              <a:rPr lang="ru-RU" sz="1800" dirty="0">
                <a:solidFill>
                  <a:srgbClr val="002060"/>
                </a:solidFill>
                <a:latin typeface="Times New Roman" panose="02020603050405020304" pitchFamily="18" charset="0"/>
                <a:cs typeface="Times New Roman" panose="02020603050405020304" pitchFamily="18" charset="0"/>
              </a:rPr>
              <a:t> </a:t>
            </a:r>
            <a:r>
              <a:rPr lang="en-US" sz="1800" dirty="0" err="1">
                <a:solidFill>
                  <a:srgbClr val="002060"/>
                </a:solidFill>
                <a:latin typeface="Times New Roman" panose="02020603050405020304" pitchFamily="18" charset="0"/>
                <a:cs typeface="Times New Roman" panose="02020603050405020304" pitchFamily="18" charset="0"/>
              </a:rPr>
              <a:t>diametrdagi</a:t>
            </a:r>
            <a:r>
              <a:rPr lang="en-US" sz="1800" dirty="0">
                <a:solidFill>
                  <a:srgbClr val="002060"/>
                </a:solidFill>
                <a:latin typeface="Times New Roman" panose="02020603050405020304" pitchFamily="18" charset="0"/>
                <a:cs typeface="Times New Roman" panose="02020603050405020304" pitchFamily="18" charset="0"/>
              </a:rPr>
              <a:t> </a:t>
            </a:r>
            <a:r>
              <a:rPr lang="en-US" sz="1800" dirty="0" err="1">
                <a:solidFill>
                  <a:srgbClr val="002060"/>
                </a:solidFill>
                <a:latin typeface="Times New Roman" panose="02020603050405020304" pitchFamily="18" charset="0"/>
                <a:cs typeface="Times New Roman" panose="02020603050405020304" pitchFamily="18" charset="0"/>
              </a:rPr>
              <a:t>oldingi</a:t>
            </a:r>
            <a:r>
              <a:rPr lang="en-US" sz="1800" dirty="0">
                <a:solidFill>
                  <a:srgbClr val="002060"/>
                </a:solidFill>
                <a:latin typeface="Times New Roman" panose="02020603050405020304" pitchFamily="18" charset="0"/>
                <a:cs typeface="Times New Roman" panose="02020603050405020304" pitchFamily="18" charset="0"/>
              </a:rPr>
              <a:t> </a:t>
            </a:r>
            <a:r>
              <a:rPr lang="en-US" sz="1800" dirty="0" err="1">
                <a:solidFill>
                  <a:srgbClr val="002060"/>
                </a:solidFill>
                <a:latin typeface="Times New Roman" panose="02020603050405020304" pitchFamily="18" charset="0"/>
                <a:cs typeface="Times New Roman" panose="02020603050405020304" pitchFamily="18" charset="0"/>
              </a:rPr>
              <a:t>potga</a:t>
            </a:r>
            <a:r>
              <a:rPr lang="en-US" sz="1800" dirty="0">
                <a:solidFill>
                  <a:srgbClr val="002060"/>
                </a:solidFill>
                <a:latin typeface="Times New Roman" panose="02020603050405020304" pitchFamily="18" charset="0"/>
                <a:cs typeface="Times New Roman" panose="02020603050405020304" pitchFamily="18" charset="0"/>
              </a:rPr>
              <a:t> </a:t>
            </a:r>
            <a:r>
              <a:rPr lang="en-US" sz="1800" dirty="0" err="1">
                <a:solidFill>
                  <a:srgbClr val="002060"/>
                </a:solidFill>
                <a:latin typeface="Times New Roman" panose="02020603050405020304" pitchFamily="18" charset="0"/>
                <a:cs typeface="Times New Roman" panose="02020603050405020304" pitchFamily="18" charset="0"/>
              </a:rPr>
              <a:t>nisbatan</a:t>
            </a:r>
            <a:r>
              <a:rPr lang="en-US" sz="1800" dirty="0">
                <a:solidFill>
                  <a:srgbClr val="002060"/>
                </a:solidFill>
                <a:latin typeface="Times New Roman" panose="02020603050405020304" pitchFamily="18" charset="0"/>
                <a:cs typeface="Times New Roman" panose="02020603050405020304" pitchFamily="18" charset="0"/>
              </a:rPr>
              <a:t> </a:t>
            </a:r>
            <a:r>
              <a:rPr lang="en-US" sz="1800" dirty="0" err="1">
                <a:solidFill>
                  <a:srgbClr val="002060"/>
                </a:solidFill>
                <a:latin typeface="Times New Roman" panose="02020603050405020304" pitchFamily="18" charset="0"/>
                <a:cs typeface="Times New Roman" panose="02020603050405020304" pitchFamily="18" charset="0"/>
              </a:rPr>
              <a:t>katta</a:t>
            </a:r>
            <a:r>
              <a:rPr lang="en-US" sz="1800" dirty="0">
                <a:solidFill>
                  <a:srgbClr val="002060"/>
                </a:solidFill>
                <a:latin typeface="Times New Roman" panose="02020603050405020304" pitchFamily="18" charset="0"/>
                <a:cs typeface="Times New Roman" panose="02020603050405020304" pitchFamily="18" charset="0"/>
              </a:rPr>
              <a:t> </a:t>
            </a:r>
            <a:r>
              <a:rPr lang="en-US" sz="1800" dirty="0" err="1">
                <a:solidFill>
                  <a:srgbClr val="002060"/>
                </a:solidFill>
                <a:latin typeface="Times New Roman" panose="02020603050405020304" pitchFamily="18" charset="0"/>
                <a:cs typeface="Times New Roman" panose="02020603050405020304" pitchFamily="18" charset="0"/>
              </a:rPr>
              <a:t>bo'lishi</a:t>
            </a:r>
            <a:r>
              <a:rPr lang="en-US" sz="1800" dirty="0">
                <a:solidFill>
                  <a:srgbClr val="002060"/>
                </a:solidFill>
                <a:latin typeface="Times New Roman" panose="02020603050405020304" pitchFamily="18" charset="0"/>
                <a:cs typeface="Times New Roman" panose="02020603050405020304" pitchFamily="18" charset="0"/>
              </a:rPr>
              <a:t>  </a:t>
            </a:r>
            <a:r>
              <a:rPr lang="en-US" sz="1800" b="0" i="0" dirty="0" err="1">
                <a:solidFill>
                  <a:srgbClr val="002060"/>
                </a:solidFill>
                <a:effectLst/>
                <a:latin typeface="Times New Roman" panose="02020603050405020304" pitchFamily="18" charset="0"/>
                <a:cs typeface="Times New Roman" panose="02020603050405020304" pitchFamily="18" charset="0"/>
              </a:rPr>
              <a:t>qilish</a:t>
            </a:r>
            <a:r>
              <a:rPr lang="en-US" sz="1800" b="0" i="0" dirty="0">
                <a:solidFill>
                  <a:srgbClr val="002060"/>
                </a:solidFill>
                <a:effectLst/>
                <a:latin typeface="Times New Roman" panose="02020603050405020304" pitchFamily="18" charset="0"/>
                <a:cs typeface="Times New Roman" panose="02020603050405020304" pitchFamily="18" charset="0"/>
              </a:rPr>
              <a:t> </a:t>
            </a:r>
            <a:r>
              <a:rPr lang="en-US" sz="1800" b="0" i="0" dirty="0" err="1">
                <a:solidFill>
                  <a:srgbClr val="002060"/>
                </a:solidFill>
                <a:effectLst/>
                <a:latin typeface="Times New Roman" panose="02020603050405020304" pitchFamily="18" charset="0"/>
                <a:cs typeface="Times New Roman" panose="02020603050405020304" pitchFamily="18" charset="0"/>
              </a:rPr>
              <a:t>orqali</a:t>
            </a:r>
            <a:r>
              <a:rPr lang="en-US" sz="1800" b="0" i="0" dirty="0">
                <a:solidFill>
                  <a:srgbClr val="002060"/>
                </a:solidFill>
                <a:effectLst/>
                <a:latin typeface="Times New Roman" panose="02020603050405020304" pitchFamily="18" charset="0"/>
                <a:cs typeface="Times New Roman" panose="02020603050405020304" pitchFamily="18" charset="0"/>
              </a:rPr>
              <a:t> </a:t>
            </a:r>
            <a:r>
              <a:rPr lang="en-US" sz="1800" b="0" i="0" dirty="0" err="1">
                <a:solidFill>
                  <a:srgbClr val="002060"/>
                </a:solidFill>
                <a:effectLst/>
                <a:latin typeface="Times New Roman" panose="02020603050405020304" pitchFamily="18" charset="0"/>
                <a:cs typeface="Times New Roman" panose="02020603050405020304" pitchFamily="18" charset="0"/>
              </a:rPr>
              <a:t>yopiq</a:t>
            </a:r>
            <a:r>
              <a:rPr lang="en-US" sz="1800" b="0" i="0" dirty="0">
                <a:solidFill>
                  <a:srgbClr val="002060"/>
                </a:solidFill>
                <a:effectLst/>
                <a:latin typeface="Times New Roman" panose="02020603050405020304" pitchFamily="18" charset="0"/>
                <a:cs typeface="Times New Roman" panose="02020603050405020304" pitchFamily="18" charset="0"/>
              </a:rPr>
              <a:t> </a:t>
            </a:r>
            <a:r>
              <a:rPr lang="en-US" sz="1800" b="0" i="0" dirty="0" err="1">
                <a:solidFill>
                  <a:srgbClr val="002060"/>
                </a:solidFill>
                <a:effectLst/>
                <a:latin typeface="Times New Roman" panose="02020603050405020304" pitchFamily="18" charset="0"/>
                <a:cs typeface="Times New Roman" panose="02020603050405020304" pitchFamily="18" charset="0"/>
              </a:rPr>
              <a:t>sitrus</a:t>
            </a:r>
            <a:r>
              <a:rPr lang="en-US" sz="1800" b="0" i="0" dirty="0">
                <a:solidFill>
                  <a:srgbClr val="002060"/>
                </a:solidFill>
                <a:effectLst/>
                <a:latin typeface="Times New Roman" panose="02020603050405020304" pitchFamily="18" charset="0"/>
                <a:cs typeface="Times New Roman" panose="02020603050405020304" pitchFamily="18" charset="0"/>
              </a:rPr>
              <a:t> </a:t>
            </a:r>
            <a:r>
              <a:rPr lang="en-US" sz="1800" b="0" i="0" dirty="0" err="1">
                <a:solidFill>
                  <a:srgbClr val="002060"/>
                </a:solidFill>
                <a:effectLst/>
                <a:latin typeface="Times New Roman" panose="02020603050405020304" pitchFamily="18" charset="0"/>
                <a:cs typeface="Times New Roman" panose="02020603050405020304" pitchFamily="18" charset="0"/>
              </a:rPr>
              <a:t>mevasini</a:t>
            </a:r>
            <a:r>
              <a:rPr lang="en-US" sz="1800" b="0" i="0" dirty="0">
                <a:solidFill>
                  <a:srgbClr val="002060"/>
                </a:solidFill>
                <a:effectLst/>
                <a:latin typeface="Times New Roman" panose="02020603050405020304" pitchFamily="18" charset="0"/>
                <a:cs typeface="Times New Roman" panose="02020603050405020304" pitchFamily="18" charset="0"/>
              </a:rPr>
              <a:t> </a:t>
            </a:r>
            <a:r>
              <a:rPr lang="en-US" sz="1800" b="0" i="0" dirty="0" err="1">
                <a:solidFill>
                  <a:srgbClr val="002060"/>
                </a:solidFill>
                <a:effectLst/>
                <a:latin typeface="Times New Roman" panose="02020603050405020304" pitchFamily="18" charset="0"/>
                <a:cs typeface="Times New Roman" panose="02020603050405020304" pitchFamily="18" charset="0"/>
              </a:rPr>
              <a:t>transplantatsiya</a:t>
            </a:r>
            <a:r>
              <a:rPr lang="en-US" sz="1800" b="0" i="0" dirty="0">
                <a:solidFill>
                  <a:srgbClr val="002060"/>
                </a:solidFill>
                <a:effectLst/>
                <a:latin typeface="Times New Roman" panose="02020603050405020304" pitchFamily="18" charset="0"/>
                <a:cs typeface="Times New Roman" panose="02020603050405020304" pitchFamily="18" charset="0"/>
              </a:rPr>
              <a:t> </a:t>
            </a:r>
            <a:r>
              <a:rPr lang="en-US" sz="1800" b="0" i="0" dirty="0" err="1">
                <a:solidFill>
                  <a:srgbClr val="002060"/>
                </a:solidFill>
                <a:effectLst/>
                <a:latin typeface="Times New Roman" panose="02020603050405020304" pitchFamily="18" charset="0"/>
                <a:cs typeface="Times New Roman" panose="02020603050405020304" pitchFamily="18" charset="0"/>
              </a:rPr>
              <a:t>qilish</a:t>
            </a:r>
            <a:r>
              <a:rPr lang="en-US" sz="1800" b="0" i="0" dirty="0">
                <a:solidFill>
                  <a:srgbClr val="002060"/>
                </a:solidFill>
                <a:effectLst/>
                <a:latin typeface="Times New Roman" panose="02020603050405020304" pitchFamily="18" charset="0"/>
                <a:cs typeface="Times New Roman" panose="02020603050405020304" pitchFamily="18" charset="0"/>
              </a:rPr>
              <a:t>.</a:t>
            </a:r>
            <a:br>
              <a:rPr lang="en-US" sz="1800" b="0" i="0" dirty="0">
                <a:solidFill>
                  <a:srgbClr val="002060"/>
                </a:solidFill>
                <a:effectLst/>
                <a:latin typeface="Times New Roman" panose="02020603050405020304" pitchFamily="18" charset="0"/>
                <a:cs typeface="Times New Roman" panose="02020603050405020304" pitchFamily="18" charset="0"/>
              </a:rPr>
            </a:br>
            <a:r>
              <a:rPr lang="en-US" sz="1800" i="0" dirty="0" err="1">
                <a:solidFill>
                  <a:srgbClr val="002060"/>
                </a:solidFill>
                <a:effectLst/>
                <a:latin typeface="Times New Roman" panose="02020603050405020304" pitchFamily="18" charset="0"/>
                <a:cs typeface="Times New Roman" panose="02020603050405020304" pitchFamily="18" charset="0"/>
              </a:rPr>
              <a:t>Uydagi</a:t>
            </a:r>
            <a:r>
              <a:rPr lang="en-US" sz="1800" i="0" dirty="0">
                <a:solidFill>
                  <a:srgbClr val="002060"/>
                </a:solidFill>
                <a:effectLst/>
                <a:latin typeface="Times New Roman" panose="02020603050405020304" pitchFamily="18" charset="0"/>
                <a:cs typeface="Times New Roman" panose="02020603050405020304" pitchFamily="18" charset="0"/>
              </a:rPr>
              <a:t> </a:t>
            </a:r>
            <a:r>
              <a:rPr lang="en-US" sz="1800" i="0" dirty="0" err="1">
                <a:solidFill>
                  <a:srgbClr val="002060"/>
                </a:solidFill>
                <a:effectLst/>
                <a:latin typeface="Times New Roman" panose="02020603050405020304" pitchFamily="18" charset="0"/>
                <a:cs typeface="Times New Roman" panose="02020603050405020304" pitchFamily="18" charset="0"/>
              </a:rPr>
              <a:t>sitrus</a:t>
            </a:r>
            <a:r>
              <a:rPr lang="en-US" sz="1800" i="0" dirty="0">
                <a:solidFill>
                  <a:srgbClr val="002060"/>
                </a:solidFill>
                <a:effectLst/>
                <a:latin typeface="Times New Roman" panose="02020603050405020304" pitchFamily="18" charset="0"/>
                <a:cs typeface="Times New Roman" panose="02020603050405020304" pitchFamily="18" charset="0"/>
              </a:rPr>
              <a:t> </a:t>
            </a:r>
            <a:r>
              <a:rPr lang="en-US" sz="1800" i="0" dirty="0" err="1">
                <a:solidFill>
                  <a:srgbClr val="002060"/>
                </a:solidFill>
                <a:effectLst/>
                <a:latin typeface="Times New Roman" panose="02020603050405020304" pitchFamily="18" charset="0"/>
                <a:cs typeface="Times New Roman" panose="02020603050405020304" pitchFamily="18" charset="0"/>
              </a:rPr>
              <a:t>kasalliklari</a:t>
            </a:r>
            <a:r>
              <a:rPr lang="en-US" sz="1800" i="0" dirty="0">
                <a:solidFill>
                  <a:srgbClr val="002060"/>
                </a:solidFill>
                <a:effectLst/>
                <a:latin typeface="Times New Roman" panose="02020603050405020304" pitchFamily="18" charset="0"/>
                <a:cs typeface="Times New Roman" panose="02020603050405020304" pitchFamily="18" charset="0"/>
              </a:rPr>
              <a:t> </a:t>
            </a:r>
            <a:r>
              <a:rPr lang="en-US" sz="1800" b="0" i="0" dirty="0">
                <a:solidFill>
                  <a:srgbClr val="002060"/>
                </a:solidFill>
                <a:effectLst/>
                <a:latin typeface="Times New Roman" panose="02020603050405020304" pitchFamily="18" charset="0"/>
                <a:cs typeface="Times New Roman" panose="02020603050405020304" pitchFamily="18" charset="0"/>
              </a:rPr>
              <a:t>:</a:t>
            </a:r>
            <a:br>
              <a:rPr lang="en-US" sz="1800" b="0" i="0" dirty="0">
                <a:solidFill>
                  <a:srgbClr val="002060"/>
                </a:solidFill>
                <a:effectLst/>
                <a:latin typeface="Times New Roman" panose="02020603050405020304" pitchFamily="18" charset="0"/>
                <a:cs typeface="Times New Roman" panose="02020603050405020304" pitchFamily="18" charset="0"/>
              </a:rPr>
            </a:br>
            <a:r>
              <a:rPr lang="en-US" sz="1800" b="0" i="0" dirty="0" err="1">
                <a:solidFill>
                  <a:srgbClr val="002060"/>
                </a:solidFill>
                <a:effectLst/>
                <a:latin typeface="Times New Roman" panose="02020603050405020304" pitchFamily="18" charset="0"/>
                <a:cs typeface="Times New Roman" panose="02020603050405020304" pitchFamily="18" charset="0"/>
              </a:rPr>
              <a:t>Antraknoz</a:t>
            </a:r>
            <a:r>
              <a:rPr lang="en-US" sz="1800" b="0" i="0" dirty="0">
                <a:solidFill>
                  <a:srgbClr val="002060"/>
                </a:solidFill>
                <a:effectLst/>
                <a:latin typeface="Times New Roman" panose="02020603050405020304" pitchFamily="18" charset="0"/>
                <a:cs typeface="Times New Roman" panose="02020603050405020304" pitchFamily="18" charset="0"/>
              </a:rPr>
              <a:t> - </a:t>
            </a:r>
            <a:r>
              <a:rPr lang="en-US" sz="1800" b="0" i="0" dirty="0" err="1">
                <a:solidFill>
                  <a:srgbClr val="002060"/>
                </a:solidFill>
                <a:effectLst/>
                <a:latin typeface="Times New Roman" panose="02020603050405020304" pitchFamily="18" charset="0"/>
                <a:cs typeface="Times New Roman" panose="02020603050405020304" pitchFamily="18" charset="0"/>
              </a:rPr>
              <a:t>patojenik</a:t>
            </a:r>
            <a:r>
              <a:rPr lang="en-US" sz="1800" b="0" i="0" dirty="0">
                <a:solidFill>
                  <a:srgbClr val="002060"/>
                </a:solidFill>
                <a:effectLst/>
                <a:latin typeface="Times New Roman" panose="02020603050405020304" pitchFamily="18" charset="0"/>
                <a:cs typeface="Times New Roman" panose="02020603050405020304" pitchFamily="18" charset="0"/>
              </a:rPr>
              <a:t> </a:t>
            </a:r>
            <a:r>
              <a:rPr lang="en-US" sz="1800" b="0" i="0" dirty="0" err="1">
                <a:solidFill>
                  <a:srgbClr val="002060"/>
                </a:solidFill>
                <a:effectLst/>
                <a:latin typeface="Times New Roman" panose="02020603050405020304" pitchFamily="18" charset="0"/>
                <a:cs typeface="Times New Roman" panose="02020603050405020304" pitchFamily="18" charset="0"/>
              </a:rPr>
              <a:t>qo'ziqorinni</a:t>
            </a:r>
            <a:r>
              <a:rPr lang="en-US" sz="1800" b="0" i="0" dirty="0">
                <a:solidFill>
                  <a:srgbClr val="002060"/>
                </a:solidFill>
                <a:effectLst/>
                <a:latin typeface="Times New Roman" panose="02020603050405020304" pitchFamily="18" charset="0"/>
                <a:cs typeface="Times New Roman" panose="02020603050405020304" pitchFamily="18" charset="0"/>
              </a:rPr>
              <a:t> </a:t>
            </a:r>
            <a:r>
              <a:rPr lang="en-US" sz="1800" b="0" i="0" dirty="0" err="1">
                <a:solidFill>
                  <a:srgbClr val="002060"/>
                </a:solidFill>
                <a:effectLst/>
                <a:latin typeface="Times New Roman" panose="02020603050405020304" pitchFamily="18" charset="0"/>
                <a:cs typeface="Times New Roman" panose="02020603050405020304" pitchFamily="18" charset="0"/>
              </a:rPr>
              <a:t>yo'qotishidan</a:t>
            </a:r>
            <a:r>
              <a:rPr lang="en-US" sz="1800" b="0" i="0" dirty="0">
                <a:solidFill>
                  <a:srgbClr val="002060"/>
                </a:solidFill>
                <a:effectLst/>
                <a:latin typeface="Times New Roman" panose="02020603050405020304" pitchFamily="18" charset="0"/>
                <a:cs typeface="Times New Roman" panose="02020603050405020304" pitchFamily="18" charset="0"/>
              </a:rPr>
              <a:t> </a:t>
            </a:r>
            <a:r>
              <a:rPr lang="en-US" sz="1800" b="0" i="0" dirty="0" err="1">
                <a:solidFill>
                  <a:srgbClr val="002060"/>
                </a:solidFill>
                <a:effectLst/>
                <a:latin typeface="Times New Roman" panose="02020603050405020304" pitchFamily="18" charset="0"/>
                <a:cs typeface="Times New Roman" panose="02020603050405020304" pitchFamily="18" charset="0"/>
              </a:rPr>
              <a:t>kelib</a:t>
            </a:r>
            <a:r>
              <a:rPr lang="en-US" sz="1800" b="0" i="0" dirty="0">
                <a:solidFill>
                  <a:srgbClr val="002060"/>
                </a:solidFill>
                <a:effectLst/>
                <a:latin typeface="Times New Roman" panose="02020603050405020304" pitchFamily="18" charset="0"/>
                <a:cs typeface="Times New Roman" panose="02020603050405020304" pitchFamily="18" charset="0"/>
              </a:rPr>
              <a:t> </a:t>
            </a:r>
            <a:r>
              <a:rPr lang="en-US" sz="1800" b="0" i="0" dirty="0" err="1">
                <a:solidFill>
                  <a:srgbClr val="002060"/>
                </a:solidFill>
                <a:effectLst/>
                <a:latin typeface="Times New Roman" panose="02020603050405020304" pitchFamily="18" charset="0"/>
                <a:cs typeface="Times New Roman" panose="02020603050405020304" pitchFamily="18" charset="0"/>
              </a:rPr>
              <a:t>chiqadi</a:t>
            </a:r>
            <a:r>
              <a:rPr lang="en-US" sz="1800" b="0" i="0" dirty="0">
                <a:solidFill>
                  <a:srgbClr val="002060"/>
                </a:solidFill>
                <a:effectLst/>
                <a:latin typeface="Times New Roman" panose="02020603050405020304" pitchFamily="18" charset="0"/>
                <a:cs typeface="Times New Roman" panose="02020603050405020304" pitchFamily="18" charset="0"/>
              </a:rPr>
              <a:t>, </a:t>
            </a:r>
            <a:r>
              <a:rPr lang="en-US" sz="1800" b="0" i="0" dirty="0" err="1">
                <a:solidFill>
                  <a:srgbClr val="002060"/>
                </a:solidFill>
                <a:effectLst/>
                <a:latin typeface="Times New Roman" panose="02020603050405020304" pitchFamily="18" charset="0"/>
                <a:cs typeface="Times New Roman" panose="02020603050405020304" pitchFamily="18" charset="0"/>
              </a:rPr>
              <a:t>bu</a:t>
            </a:r>
            <a:r>
              <a:rPr lang="en-US" sz="1800" b="0" i="0" dirty="0">
                <a:solidFill>
                  <a:srgbClr val="002060"/>
                </a:solidFill>
                <a:effectLst/>
                <a:latin typeface="Times New Roman" panose="02020603050405020304" pitchFamily="18" charset="0"/>
                <a:cs typeface="Times New Roman" panose="02020603050405020304" pitchFamily="18" charset="0"/>
              </a:rPr>
              <a:t> </a:t>
            </a:r>
            <a:r>
              <a:rPr lang="en-US" sz="1800" b="0" i="0" dirty="0" err="1">
                <a:solidFill>
                  <a:srgbClr val="002060"/>
                </a:solidFill>
                <a:effectLst/>
                <a:latin typeface="Times New Roman" panose="02020603050405020304" pitchFamily="18" charset="0"/>
                <a:cs typeface="Times New Roman" panose="02020603050405020304" pitchFamily="18" charset="0"/>
              </a:rPr>
              <a:t>esa</a:t>
            </a:r>
            <a:r>
              <a:rPr lang="en-US" sz="1800" b="0" i="0" dirty="0">
                <a:solidFill>
                  <a:srgbClr val="002060"/>
                </a:solidFill>
                <a:effectLst/>
                <a:latin typeface="Times New Roman" panose="02020603050405020304" pitchFamily="18" charset="0"/>
                <a:cs typeface="Times New Roman" panose="02020603050405020304" pitchFamily="18" charset="0"/>
              </a:rPr>
              <a:t> </a:t>
            </a:r>
            <a:r>
              <a:rPr lang="en-US" sz="1800" b="0" i="0" dirty="0" err="1">
                <a:solidFill>
                  <a:srgbClr val="002060"/>
                </a:solidFill>
                <a:effectLst/>
                <a:latin typeface="Times New Roman" panose="02020603050405020304" pitchFamily="18" charset="0"/>
                <a:cs typeface="Times New Roman" panose="02020603050405020304" pitchFamily="18" charset="0"/>
              </a:rPr>
              <a:t>sabab</a:t>
            </a:r>
            <a:r>
              <a:rPr lang="en-US" sz="1800" b="0" i="0" dirty="0">
                <a:solidFill>
                  <a:srgbClr val="002060"/>
                </a:solidFill>
                <a:effectLst/>
                <a:latin typeface="Times New Roman" panose="02020603050405020304" pitchFamily="18" charset="0"/>
                <a:cs typeface="Times New Roman" panose="02020603050405020304" pitchFamily="18" charset="0"/>
              </a:rPr>
              <a:t> </a:t>
            </a:r>
            <a:r>
              <a:rPr lang="en-US" sz="1800" b="0" i="0" dirty="0" err="1">
                <a:solidFill>
                  <a:srgbClr val="002060"/>
                </a:solidFill>
                <a:effectLst/>
                <a:latin typeface="Times New Roman" panose="02020603050405020304" pitchFamily="18" charset="0"/>
                <a:cs typeface="Times New Roman" panose="02020603050405020304" pitchFamily="18" charset="0"/>
              </a:rPr>
              <a:t>bo'ladi</a:t>
            </a:r>
            <a:r>
              <a:rPr lang="en-US" sz="1600" b="0" i="0" dirty="0">
                <a:solidFill>
                  <a:srgbClr val="393F3F"/>
                </a:solidFill>
                <a:effectLst/>
                <a:latin typeface="Times New Roman" panose="02020603050405020304" pitchFamily="18" charset="0"/>
                <a:cs typeface="Times New Roman" panose="02020603050405020304" pitchFamily="18" charset="0"/>
              </a:rPr>
              <a:t/>
            </a:r>
            <a:br>
              <a:rPr lang="en-US" sz="1600" b="0" i="0" dirty="0">
                <a:solidFill>
                  <a:srgbClr val="393F3F"/>
                </a:solidFill>
                <a:effectLst/>
                <a:latin typeface="Times New Roman" panose="02020603050405020304" pitchFamily="18" charset="0"/>
                <a:cs typeface="Times New Roman" panose="02020603050405020304" pitchFamily="18" charset="0"/>
              </a:rPr>
            </a:br>
            <a:endParaRPr lang="ru-RU" sz="1600" dirty="0">
              <a:latin typeface="Times New Roman" panose="02020603050405020304" pitchFamily="18" charset="0"/>
              <a:cs typeface="Times New Roman" panose="02020603050405020304" pitchFamily="18" charset="0"/>
            </a:endParaRPr>
          </a:p>
        </p:txBody>
      </p:sp>
      <p:pic>
        <p:nvPicPr>
          <p:cNvPr id="2050" name="Picture 2" descr="uyda joylashgan tsitrus o'simliklar">
            <a:extLst>
              <a:ext uri="{FF2B5EF4-FFF2-40B4-BE49-F238E27FC236}">
                <a16:creationId xmlns:a16="http://schemas.microsoft.com/office/drawing/2014/main" xmlns="" id="{05434CED-80FC-4283-9E1E-D4577D9DEB8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0446" y="2547257"/>
            <a:ext cx="9378504" cy="41670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4423665"/>
      </p:ext>
    </p:extLst>
  </p:cSld>
  <p:clrMapOvr>
    <a:masterClrMapping/>
  </p:clrMapOvr>
  <mc:AlternateContent xmlns:mc="http://schemas.openxmlformats.org/markup-compatibility/2006" xmlns:p14="http://schemas.microsoft.com/office/powerpoint/2010/main">
    <mc:Choice Requires="p14">
      <p:transition spd="slow" p14:dur="3000">
        <p:randomBar dir="vert"/>
      </p:transition>
    </mc:Choice>
    <mc:Fallback xmlns="">
      <p:transition spd="slow">
        <p:randomBar dir="ver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9A85BC9A-DDC9-40FC-9B62-580A831174A7}"/>
              </a:ext>
            </a:extLst>
          </p:cNvPr>
          <p:cNvSpPr>
            <a:spLocks noGrp="1"/>
          </p:cNvSpPr>
          <p:nvPr>
            <p:ph type="title"/>
          </p:nvPr>
        </p:nvSpPr>
        <p:spPr>
          <a:xfrm>
            <a:off x="227415" y="78198"/>
            <a:ext cx="9383310" cy="1166948"/>
          </a:xfrm>
        </p:spPr>
        <p:txBody>
          <a:bodyPr>
            <a:noAutofit/>
          </a:bodyPr>
          <a:lstStyle/>
          <a:p>
            <a:r>
              <a:rPr lang="en-US" sz="1800" b="0" i="0" dirty="0" err="1">
                <a:solidFill>
                  <a:schemeClr val="tx1"/>
                </a:solidFill>
                <a:effectLst/>
                <a:latin typeface="Times New Roman" panose="02020603050405020304" pitchFamily="18" charset="0"/>
                <a:cs typeface="Times New Roman" panose="02020603050405020304" pitchFamily="18" charset="0"/>
              </a:rPr>
              <a:t>Prezident</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Shavkat</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Mirziyoyev</a:t>
            </a:r>
            <a:r>
              <a:rPr lang="en-US" sz="1800" b="0" i="0" dirty="0">
                <a:solidFill>
                  <a:schemeClr val="tx1"/>
                </a:solidFill>
                <a:effectLst/>
                <a:latin typeface="Times New Roman" panose="02020603050405020304" pitchFamily="18" charset="0"/>
                <a:cs typeface="Times New Roman" panose="02020603050405020304" pitchFamily="18" charset="0"/>
              </a:rPr>
              <a:t> 19 </a:t>
            </a:r>
            <a:r>
              <a:rPr lang="en-US" sz="1800" b="0" i="0" dirty="0" err="1">
                <a:solidFill>
                  <a:schemeClr val="tx1"/>
                </a:solidFill>
                <a:effectLst/>
                <a:latin typeface="Times New Roman" panose="02020603050405020304" pitchFamily="18" charset="0"/>
                <a:cs typeface="Times New Roman" panose="02020603050405020304" pitchFamily="18" charset="0"/>
              </a:rPr>
              <a:t>fevral</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kuni</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O‘zbekistonda</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limonchilik</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tarmog‘ini</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rivojlantirish</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bo‘yicha</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chora-tadbirlar</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smtClean="0">
                <a:solidFill>
                  <a:schemeClr val="tx1"/>
                </a:solidFill>
                <a:effectLst/>
                <a:latin typeface="Times New Roman" panose="02020603050405020304" pitchFamily="18" charset="0"/>
                <a:cs typeface="Times New Roman" panose="02020603050405020304" pitchFamily="18" charset="0"/>
              </a:rPr>
              <a:t>to‘g‘risidagi</a:t>
            </a:r>
            <a:r>
              <a:rPr lang="en-US" sz="1800" b="0" i="0" dirty="0" smtClean="0">
                <a:solidFill>
                  <a:schemeClr val="tx1"/>
                </a:solidFill>
                <a:effectLst/>
                <a:latin typeface="Times New Roman" panose="02020603050405020304" pitchFamily="18" charset="0"/>
                <a:cs typeface="Times New Roman" panose="02020603050405020304" pitchFamily="18" charset="0"/>
              </a:rPr>
              <a:t> </a:t>
            </a:r>
            <a:r>
              <a:rPr lang="en-US" sz="1800" b="0" i="0" dirty="0" err="1" smtClean="0">
                <a:solidFill>
                  <a:schemeClr val="tx1"/>
                </a:solidFill>
                <a:effectLst/>
                <a:latin typeface="Times New Roman" panose="02020603050405020304" pitchFamily="18" charset="0"/>
                <a:cs typeface="Times New Roman" panose="02020603050405020304" pitchFamily="18" charset="0"/>
              </a:rPr>
              <a:t>qarori</a:t>
            </a:r>
            <a:r>
              <a:rPr lang="en-US" sz="1800" dirty="0" err="1" smtClean="0">
                <a:solidFill>
                  <a:schemeClr val="tx1"/>
                </a:solidFill>
                <a:latin typeface="Times New Roman" panose="02020603050405020304" pitchFamily="18" charset="0"/>
                <a:cs typeface="Times New Roman" panose="02020603050405020304" pitchFamily="18" charset="0"/>
              </a:rPr>
              <a:t>ni</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smtClean="0">
                <a:solidFill>
                  <a:schemeClr val="tx1"/>
                </a:solidFill>
                <a:effectLst/>
                <a:latin typeface="Times New Roman" panose="02020603050405020304" pitchFamily="18" charset="0"/>
                <a:cs typeface="Times New Roman" panose="02020603050405020304" pitchFamily="18" charset="0"/>
              </a:rPr>
              <a:t>imzoladi</a:t>
            </a:r>
            <a:r>
              <a:rPr lang="en-US" sz="1800" b="0" i="0" dirty="0">
                <a:solidFill>
                  <a:schemeClr val="tx1"/>
                </a:solidFill>
                <a:effectLst/>
                <a:latin typeface="Times New Roman" panose="02020603050405020304" pitchFamily="18" charset="0"/>
                <a:cs typeface="Times New Roman" panose="02020603050405020304" pitchFamily="18" charset="0"/>
              </a:rPr>
              <a:t>.</a:t>
            </a:r>
            <a:br>
              <a:rPr lang="en-US" sz="1800" b="0" i="0" dirty="0">
                <a:solidFill>
                  <a:schemeClr val="tx1"/>
                </a:solidFill>
                <a:effectLst/>
                <a:latin typeface="Times New Roman" panose="02020603050405020304" pitchFamily="18" charset="0"/>
                <a:cs typeface="Times New Roman" panose="02020603050405020304" pitchFamily="18" charset="0"/>
              </a:rPr>
            </a:br>
            <a:r>
              <a:rPr lang="en-US" sz="1800" b="0" i="0" dirty="0" err="1">
                <a:solidFill>
                  <a:schemeClr val="tx1"/>
                </a:solidFill>
                <a:effectLst/>
                <a:latin typeface="Times New Roman" panose="02020603050405020304" pitchFamily="18" charset="0"/>
                <a:cs typeface="Times New Roman" panose="02020603050405020304" pitchFamily="18" charset="0"/>
              </a:rPr>
              <a:t>Hujjatda</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qayd</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etilishicha</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respublikada</a:t>
            </a:r>
            <a:r>
              <a:rPr lang="en-US" sz="1800" b="0" i="0" dirty="0">
                <a:solidFill>
                  <a:schemeClr val="tx1"/>
                </a:solidFill>
                <a:effectLst/>
                <a:latin typeface="Times New Roman" panose="02020603050405020304" pitchFamily="18" charset="0"/>
                <a:cs typeface="Times New Roman" panose="02020603050405020304" pitchFamily="18" charset="0"/>
              </a:rPr>
              <a:t> 2018−2019 </a:t>
            </a:r>
            <a:r>
              <a:rPr lang="en-US" sz="1800" b="0" i="0" dirty="0" err="1">
                <a:solidFill>
                  <a:schemeClr val="tx1"/>
                </a:solidFill>
                <a:effectLst/>
                <a:latin typeface="Times New Roman" panose="02020603050405020304" pitchFamily="18" charset="0"/>
                <a:cs typeface="Times New Roman" panose="02020603050405020304" pitchFamily="18" charset="0"/>
              </a:rPr>
              <a:t>yillarda</a:t>
            </a:r>
            <a:r>
              <a:rPr lang="en-US" sz="1800" b="0" i="0" dirty="0">
                <a:solidFill>
                  <a:schemeClr val="tx1"/>
                </a:solidFill>
                <a:effectLst/>
                <a:latin typeface="Times New Roman" panose="02020603050405020304" pitchFamily="18" charset="0"/>
                <a:cs typeface="Times New Roman" panose="02020603050405020304" pitchFamily="18" charset="0"/>
              </a:rPr>
              <a:t> 46 million AQSH </a:t>
            </a:r>
            <a:r>
              <a:rPr lang="en-US" sz="1800" b="0" i="0" dirty="0" err="1">
                <a:solidFill>
                  <a:schemeClr val="tx1"/>
                </a:solidFill>
                <a:effectLst/>
                <a:latin typeface="Times New Roman" panose="02020603050405020304" pitchFamily="18" charset="0"/>
                <a:cs typeface="Times New Roman" panose="02020603050405020304" pitchFamily="18" charset="0"/>
              </a:rPr>
              <a:t>dollari</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miqdoridagi</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xorijiy</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kredit</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liniyalari</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jalb</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qilinib</a:t>
            </a:r>
            <a:r>
              <a:rPr lang="en-US" sz="1800" b="0" i="0" dirty="0">
                <a:solidFill>
                  <a:schemeClr val="tx1"/>
                </a:solidFill>
                <a:effectLst/>
                <a:latin typeface="Times New Roman" panose="02020603050405020304" pitchFamily="18" charset="0"/>
                <a:cs typeface="Times New Roman" panose="02020603050405020304" pitchFamily="18" charset="0"/>
              </a:rPr>
              <a:t>, 730 </a:t>
            </a:r>
            <a:r>
              <a:rPr lang="en-US" sz="1800" b="0" i="0" dirty="0" err="1">
                <a:solidFill>
                  <a:schemeClr val="tx1"/>
                </a:solidFill>
                <a:effectLst/>
                <a:latin typeface="Times New Roman" panose="02020603050405020304" pitchFamily="18" charset="0"/>
                <a:cs typeface="Times New Roman" panose="02020603050405020304" pitchFamily="18" charset="0"/>
              </a:rPr>
              <a:t>gektar</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maydonda</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zamonaviy</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limonzorlar</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barpo</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etildi</a:t>
            </a:r>
            <a:r>
              <a:rPr lang="en-US" sz="1800" b="0" i="0" dirty="0">
                <a:solidFill>
                  <a:schemeClr val="tx1"/>
                </a:solidFill>
                <a:effectLst/>
                <a:latin typeface="Times New Roman" panose="02020603050405020304" pitchFamily="18" charset="0"/>
                <a:cs typeface="Times New Roman" panose="02020603050405020304" pitchFamily="18" charset="0"/>
              </a:rPr>
              <a:t>, limon </a:t>
            </a:r>
            <a:r>
              <a:rPr lang="en-US" sz="1800" b="0" i="0" dirty="0" err="1">
                <a:solidFill>
                  <a:schemeClr val="tx1"/>
                </a:solidFill>
                <a:effectLst/>
                <a:latin typeface="Times New Roman" panose="02020603050405020304" pitchFamily="18" charset="0"/>
                <a:cs typeface="Times New Roman" panose="02020603050405020304" pitchFamily="18" charset="0"/>
              </a:rPr>
              <a:t>yetishtiriladigan</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issiqxonalar</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umumiy</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maydoni</a:t>
            </a:r>
            <a:r>
              <a:rPr lang="en-US" sz="1800" b="0" i="0" dirty="0">
                <a:solidFill>
                  <a:schemeClr val="tx1"/>
                </a:solidFill>
                <a:effectLst/>
                <a:latin typeface="Times New Roman" panose="02020603050405020304" pitchFamily="18" charset="0"/>
                <a:cs typeface="Times New Roman" panose="02020603050405020304" pitchFamily="18" charset="0"/>
              </a:rPr>
              <a:t> 1221 </a:t>
            </a:r>
            <a:r>
              <a:rPr lang="en-US" sz="1800" b="0" i="0" dirty="0" err="1">
                <a:solidFill>
                  <a:schemeClr val="tx1"/>
                </a:solidFill>
                <a:effectLst/>
                <a:latin typeface="Times New Roman" panose="02020603050405020304" pitchFamily="18" charset="0"/>
                <a:cs typeface="Times New Roman" panose="02020603050405020304" pitchFamily="18" charset="0"/>
              </a:rPr>
              <a:t>gektarga</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yetkazildi</a:t>
            </a:r>
            <a:r>
              <a:rPr lang="en-US" sz="1800" b="0" i="0" dirty="0">
                <a:solidFill>
                  <a:schemeClr val="tx1"/>
                </a:solidFill>
                <a:effectLst/>
                <a:latin typeface="Times New Roman" panose="02020603050405020304" pitchFamily="18" charset="0"/>
                <a:cs typeface="Times New Roman" panose="02020603050405020304" pitchFamily="18" charset="0"/>
              </a:rPr>
              <a:t>.</a:t>
            </a:r>
            <a:br>
              <a:rPr lang="en-US" sz="1800" b="0" i="0" dirty="0">
                <a:solidFill>
                  <a:schemeClr val="tx1"/>
                </a:solidFill>
                <a:effectLst/>
                <a:latin typeface="Times New Roman" panose="02020603050405020304" pitchFamily="18" charset="0"/>
                <a:cs typeface="Times New Roman" panose="02020603050405020304" pitchFamily="18" charset="0"/>
              </a:rPr>
            </a:br>
            <a:endParaRPr lang="ru-RU" sz="1800" dirty="0">
              <a:solidFill>
                <a:schemeClr val="tx1"/>
              </a:solidFill>
              <a:latin typeface="Times New Roman" panose="02020603050405020304" pitchFamily="18" charset="0"/>
              <a:cs typeface="Times New Roman" panose="02020603050405020304" pitchFamily="18" charset="0"/>
            </a:endParaRPr>
          </a:p>
        </p:txBody>
      </p:sp>
      <p:pic>
        <p:nvPicPr>
          <p:cNvPr id="3078" name="Picture 6">
            <a:extLst>
              <a:ext uri="{FF2B5EF4-FFF2-40B4-BE49-F238E27FC236}">
                <a16:creationId xmlns:a16="http://schemas.microsoft.com/office/drawing/2014/main" xmlns="" id="{75718349-C9C2-4F51-9721-8E2723D7F743}"/>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4502" y="2460172"/>
            <a:ext cx="9778533" cy="4271554"/>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a:extLst>
              <a:ext uri="{FF2B5EF4-FFF2-40B4-BE49-F238E27FC236}">
                <a16:creationId xmlns:a16="http://schemas.microsoft.com/office/drawing/2014/main" xmlns="" id="{768C8A42-BE50-4BB1-B6C6-FB73F59DBA11}"/>
              </a:ext>
            </a:extLst>
          </p:cNvPr>
          <p:cNvSpPr txBox="1"/>
          <p:nvPr/>
        </p:nvSpPr>
        <p:spPr>
          <a:xfrm>
            <a:off x="212009" y="1540873"/>
            <a:ext cx="8353696" cy="923330"/>
          </a:xfrm>
          <a:prstGeom prst="rect">
            <a:avLst/>
          </a:prstGeom>
          <a:noFill/>
        </p:spPr>
        <p:txBody>
          <a:bodyPr wrap="square">
            <a:spAutoFit/>
          </a:bodyPr>
          <a:lstStyle/>
          <a:p>
            <a:pPr algn="l"/>
            <a:r>
              <a:rPr lang="en-US" b="0" i="0" dirty="0" err="1">
                <a:solidFill>
                  <a:srgbClr val="000000"/>
                </a:solidFill>
                <a:effectLst/>
                <a:latin typeface="Times New Roman" panose="02020603050405020304" pitchFamily="18" charset="0"/>
                <a:cs typeface="Times New Roman" panose="02020603050405020304" pitchFamily="18" charset="0"/>
              </a:rPr>
              <a:t>Bog‘dorchilik</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uzumchilik</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va</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vinochilik</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ilmiy-tadqiqot</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instituti</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huzurida</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Sitrus</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subtropik</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va</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tropik</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o‘simliklar</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ilmiy-amaliy</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markazi</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tashkil</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etiladi</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Limonchilik</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sohasidagi</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loyihalarni</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moliyalashtirish</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uchun</a:t>
            </a:r>
            <a:r>
              <a:rPr lang="en-US" b="0" i="0" dirty="0">
                <a:solidFill>
                  <a:srgbClr val="000000"/>
                </a:solidFill>
                <a:effectLst/>
                <a:latin typeface="Times New Roman" panose="02020603050405020304" pitchFamily="18" charset="0"/>
                <a:cs typeface="Times New Roman" panose="02020603050405020304" pitchFamily="18" charset="0"/>
              </a:rPr>
              <a:t> 100 </a:t>
            </a:r>
            <a:r>
              <a:rPr lang="en-US" b="0" i="0" dirty="0" err="1">
                <a:solidFill>
                  <a:srgbClr val="000000"/>
                </a:solidFill>
                <a:effectLst/>
                <a:latin typeface="Times New Roman" panose="02020603050405020304" pitchFamily="18" charset="0"/>
                <a:cs typeface="Times New Roman" panose="02020603050405020304" pitchFamily="18" charset="0"/>
              </a:rPr>
              <a:t>mln</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dollarlik</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kredit</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jalb</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qilinadi</a:t>
            </a:r>
            <a:r>
              <a:rPr lang="en-US" b="0" i="0" dirty="0">
                <a:solidFill>
                  <a:srgbClr val="000000"/>
                </a:solidFill>
                <a:effectLst/>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812922186"/>
      </p:ext>
    </p:extLst>
  </p:cSld>
  <p:clrMapOvr>
    <a:masterClrMapping/>
  </p:clrMapOvr>
  <mc:AlternateContent xmlns:mc="http://schemas.openxmlformats.org/markup-compatibility/2006" xmlns:p14="http://schemas.microsoft.com/office/powerpoint/2010/main">
    <mc:Choice Requires="p14">
      <p:transition spd="slow" p14:dur="3000">
        <p:randomBar dir="vert"/>
      </p:transition>
    </mc:Choice>
    <mc:Fallback xmlns="">
      <p:transition spd="slow">
        <p:randomBar dir="ver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35B8FDCA-AED7-4740-AE9C-2E437051B5A7}"/>
              </a:ext>
            </a:extLst>
          </p:cNvPr>
          <p:cNvSpPr>
            <a:spLocks noGrp="1"/>
          </p:cNvSpPr>
          <p:nvPr>
            <p:ph type="title"/>
          </p:nvPr>
        </p:nvSpPr>
        <p:spPr>
          <a:xfrm>
            <a:off x="941670" y="115837"/>
            <a:ext cx="8596668" cy="2044751"/>
          </a:xfrm>
        </p:spPr>
        <p:txBody>
          <a:bodyPr>
            <a:normAutofit/>
          </a:bodyPr>
          <a:lstStyle/>
          <a:p>
            <a:r>
              <a:rPr lang="en-US" sz="1800" b="0" i="0" dirty="0">
                <a:solidFill>
                  <a:schemeClr val="tx1"/>
                </a:solidFill>
                <a:effectLst/>
                <a:latin typeface="Times New Roman" panose="02020603050405020304" pitchFamily="18" charset="0"/>
                <a:cs typeface="Times New Roman" panose="02020603050405020304" pitchFamily="18" charset="0"/>
              </a:rPr>
              <a:t>«Shu </a:t>
            </a:r>
            <a:r>
              <a:rPr lang="en-US" sz="1800" b="0" i="0" dirty="0" err="1">
                <a:solidFill>
                  <a:schemeClr val="tx1"/>
                </a:solidFill>
                <a:effectLst/>
                <a:latin typeface="Times New Roman" panose="02020603050405020304" pitchFamily="18" charset="0"/>
                <a:cs typeface="Times New Roman" panose="02020603050405020304" pitchFamily="18" charset="0"/>
              </a:rPr>
              <a:t>bilan</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birga</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innovatsion</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texnologiyalar</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asosida</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yangi</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serhosil</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va</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jahon</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bozorida</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raqobatbardosh</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bo‘lgan</a:t>
            </a:r>
            <a:r>
              <a:rPr lang="en-US" sz="1800" b="0" i="0" dirty="0">
                <a:solidFill>
                  <a:schemeClr val="tx1"/>
                </a:solidFill>
                <a:effectLst/>
                <a:latin typeface="Times New Roman" panose="02020603050405020304" pitchFamily="18" charset="0"/>
                <a:cs typeface="Times New Roman" panose="02020603050405020304" pitchFamily="18" charset="0"/>
              </a:rPr>
              <a:t> limon </a:t>
            </a:r>
            <a:r>
              <a:rPr lang="en-US" sz="1800" b="0" i="0" dirty="0" err="1">
                <a:solidFill>
                  <a:schemeClr val="tx1"/>
                </a:solidFill>
                <a:effectLst/>
                <a:latin typeface="Times New Roman" panose="02020603050405020304" pitchFamily="18" charset="0"/>
                <a:cs typeface="Times New Roman" panose="02020603050405020304" pitchFamily="18" charset="0"/>
              </a:rPr>
              <a:t>navlarini</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yaratishga</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yetarli</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e’tibor</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berilmayotganligi</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sifatli</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axborot-konsalting</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xizmatlarini</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ko‘rsatish</a:t>
            </a:r>
            <a:r>
              <a:rPr lang="en-US" sz="1800" b="0" i="0" dirty="0">
                <a:solidFill>
                  <a:schemeClr val="tx1"/>
                </a:solidFill>
                <a:effectLst/>
                <a:latin typeface="Times New Roman" panose="02020603050405020304" pitchFamily="18" charset="0"/>
                <a:cs typeface="Times New Roman" panose="02020603050405020304" pitchFamily="18" charset="0"/>
              </a:rPr>
              <a:t> talab </a:t>
            </a:r>
            <a:r>
              <a:rPr lang="en-US" sz="1800" b="0" i="0" dirty="0" err="1">
                <a:solidFill>
                  <a:schemeClr val="tx1"/>
                </a:solidFill>
                <a:effectLst/>
                <a:latin typeface="Times New Roman" panose="02020603050405020304" pitchFamily="18" charset="0"/>
                <a:cs typeface="Times New Roman" panose="02020603050405020304" pitchFamily="18" charset="0"/>
              </a:rPr>
              <a:t>darajasida</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yo‘lga</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qo‘yilmaganligi</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kooperatsiya</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munosabatlari</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to‘liq</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shakllanmaganligi</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oqibatida</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sohadagi</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mavjud</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imkoniyatlardan</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800" b="0" i="0" dirty="0" err="1">
                <a:solidFill>
                  <a:schemeClr val="tx1"/>
                </a:solidFill>
                <a:effectLst/>
                <a:latin typeface="Times New Roman" panose="02020603050405020304" pitchFamily="18" charset="0"/>
                <a:cs typeface="Times New Roman" panose="02020603050405020304" pitchFamily="18" charset="0"/>
              </a:rPr>
              <a:t>samarali</a:t>
            </a:r>
            <a:r>
              <a:rPr lang="en-US" sz="1800" b="0" i="0" dirty="0">
                <a:solidFill>
                  <a:schemeClr val="tx1"/>
                </a:solidFill>
                <a:effectLst/>
                <a:latin typeface="Times New Roman" panose="02020603050405020304" pitchFamily="18" charset="0"/>
                <a:cs typeface="Times New Roman" panose="02020603050405020304" pitchFamily="18" charset="0"/>
              </a:rPr>
              <a:t> </a:t>
            </a:r>
            <a:r>
              <a:rPr lang="en-US" sz="1600" b="0" i="0" dirty="0" err="1">
                <a:solidFill>
                  <a:schemeClr val="tx1"/>
                </a:solidFill>
                <a:effectLst/>
                <a:latin typeface="Times New Roman" panose="02020603050405020304" pitchFamily="18" charset="0"/>
                <a:cs typeface="Times New Roman" panose="02020603050405020304" pitchFamily="18" charset="0"/>
              </a:rPr>
              <a:t>foydalanilmayapti</a:t>
            </a:r>
            <a:r>
              <a:rPr lang="en-US" sz="1600" b="0" i="0" dirty="0">
                <a:solidFill>
                  <a:schemeClr val="tx1"/>
                </a:solidFill>
                <a:effectLst/>
                <a:latin typeface="Times New Roman" panose="02020603050405020304" pitchFamily="18" charset="0"/>
                <a:cs typeface="Times New Roman" panose="02020603050405020304" pitchFamily="18" charset="0"/>
              </a:rPr>
              <a:t>», — </a:t>
            </a:r>
            <a:r>
              <a:rPr lang="en-US" sz="1600" b="0" i="0" dirty="0" err="1">
                <a:solidFill>
                  <a:schemeClr val="tx1"/>
                </a:solidFill>
                <a:effectLst/>
                <a:latin typeface="Times New Roman" panose="02020603050405020304" pitchFamily="18" charset="0"/>
                <a:cs typeface="Times New Roman" panose="02020603050405020304" pitchFamily="18" charset="0"/>
              </a:rPr>
              <a:t>deyiladi</a:t>
            </a:r>
            <a:r>
              <a:rPr lang="en-US" sz="1600" b="0" i="0" dirty="0">
                <a:solidFill>
                  <a:schemeClr val="tx1"/>
                </a:solidFill>
                <a:effectLst/>
                <a:latin typeface="Times New Roman" panose="02020603050405020304" pitchFamily="18" charset="0"/>
                <a:cs typeface="Times New Roman" panose="02020603050405020304" pitchFamily="18" charset="0"/>
              </a:rPr>
              <a:t> </a:t>
            </a:r>
            <a:r>
              <a:rPr lang="en-US" sz="1600" b="0" i="0" dirty="0" err="1">
                <a:solidFill>
                  <a:schemeClr val="tx1"/>
                </a:solidFill>
                <a:effectLst/>
                <a:latin typeface="Times New Roman" panose="02020603050405020304" pitchFamily="18" charset="0"/>
                <a:cs typeface="Times New Roman" panose="02020603050405020304" pitchFamily="18" charset="0"/>
              </a:rPr>
              <a:t>qarorda</a:t>
            </a:r>
            <a:r>
              <a:rPr lang="en-US" sz="1600" b="0" i="0" dirty="0">
                <a:solidFill>
                  <a:schemeClr val="tx1"/>
                </a:solidFill>
                <a:effectLst/>
                <a:latin typeface="Times New Roman" panose="02020603050405020304" pitchFamily="18" charset="0"/>
                <a:cs typeface="Times New Roman" panose="02020603050405020304" pitchFamily="18" charset="0"/>
              </a:rPr>
              <a:t> </a:t>
            </a:r>
            <a:endParaRPr lang="ru-RU" dirty="0">
              <a:solidFill>
                <a:schemeClr val="tx1"/>
              </a:solidFill>
              <a:latin typeface="Times New Roman" panose="02020603050405020304" pitchFamily="18" charset="0"/>
              <a:cs typeface="Times New Roman" panose="02020603050405020304" pitchFamily="18" charset="0"/>
            </a:endParaRPr>
          </a:p>
        </p:txBody>
      </p:sp>
      <p:sp>
        <p:nvSpPr>
          <p:cNvPr id="3" name="Объект 2">
            <a:extLst>
              <a:ext uri="{FF2B5EF4-FFF2-40B4-BE49-F238E27FC236}">
                <a16:creationId xmlns:a16="http://schemas.microsoft.com/office/drawing/2014/main" xmlns="" id="{20F13775-3BED-487B-B99C-B8DC819566A5}"/>
              </a:ext>
            </a:extLst>
          </p:cNvPr>
          <p:cNvSpPr>
            <a:spLocks noGrp="1"/>
          </p:cNvSpPr>
          <p:nvPr>
            <p:ph idx="1"/>
          </p:nvPr>
        </p:nvSpPr>
        <p:spPr>
          <a:xfrm>
            <a:off x="706807" y="2160588"/>
            <a:ext cx="8596668" cy="4304400"/>
          </a:xfrm>
        </p:spPr>
        <p:txBody>
          <a:bodyPr>
            <a:normAutofit/>
          </a:bodyPr>
          <a:lstStyle/>
          <a:p>
            <a:pPr algn="l"/>
            <a:r>
              <a:rPr lang="en-US" b="0" i="0" dirty="0">
                <a:solidFill>
                  <a:srgbClr val="000000"/>
                </a:solidFill>
                <a:effectLst/>
                <a:latin typeface="Times New Roman" panose="02020603050405020304" pitchFamily="18" charset="0"/>
                <a:cs typeface="Times New Roman" panose="02020603050405020304" pitchFamily="18" charset="0"/>
              </a:rPr>
              <a:t>«Limon </a:t>
            </a:r>
            <a:r>
              <a:rPr lang="en-US" b="0" i="0" dirty="0" err="1">
                <a:solidFill>
                  <a:srgbClr val="000000"/>
                </a:solidFill>
                <a:effectLst/>
                <a:latin typeface="Times New Roman" panose="02020603050405020304" pitchFamily="18" charset="0"/>
                <a:cs typeface="Times New Roman" panose="02020603050405020304" pitchFamily="18" charset="0"/>
              </a:rPr>
              <a:t>yetishtiruvchilar</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va</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eksport</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qiluvchilar</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uyushmasi</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nomi</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Sitrus</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subtropik</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va</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tropik</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o‘simlik</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yetishtiruvchilar</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va</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eksport</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qiluvchilar</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uyushmasi</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etib</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o‘zgartirildi</a:t>
            </a:r>
            <a:r>
              <a:rPr lang="en-US" b="0" i="0" dirty="0">
                <a:solidFill>
                  <a:srgbClr val="000000"/>
                </a:solidFill>
                <a:effectLst/>
                <a:latin typeface="Times New Roman" panose="02020603050405020304" pitchFamily="18" charset="0"/>
                <a:cs typeface="Times New Roman" panose="02020603050405020304" pitchFamily="18" charset="0"/>
              </a:rPr>
              <a:t>.</a:t>
            </a:r>
          </a:p>
          <a:p>
            <a:pPr algn="l"/>
            <a:r>
              <a:rPr lang="en-US" b="0" i="0" dirty="0" err="1">
                <a:solidFill>
                  <a:srgbClr val="000000"/>
                </a:solidFill>
                <a:effectLst/>
                <a:latin typeface="Times New Roman" panose="02020603050405020304" pitchFamily="18" charset="0"/>
                <a:cs typeface="Times New Roman" panose="02020603050405020304" pitchFamily="18" charset="0"/>
              </a:rPr>
              <a:t>Tajriba</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tariqasida</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Akademik</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M.Mirzayev</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nomidagi</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bog‘dorchilik</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uzumchilik</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va</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vinochilik</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ilmiy-tadqiqot</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instituti</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huzurida</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Uyushma</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ishtirokida</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davlat-xususiy</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sheriklik</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shartlari</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asosida</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mas’uliyati</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cheklangan</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jamiyati</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shaklidagi</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Sitrus</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subtropik</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va</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tropik</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o‘simliklar</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ilmiy-amaliy</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markazini</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keyingi</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o‘rinlarda</a:t>
            </a:r>
            <a:r>
              <a:rPr lang="en-US" b="0" i="0" dirty="0">
                <a:solidFill>
                  <a:srgbClr val="000000"/>
                </a:solidFill>
                <a:effectLst/>
                <a:latin typeface="Times New Roman" panose="02020603050405020304" pitchFamily="18" charset="0"/>
                <a:cs typeface="Times New Roman" panose="02020603050405020304" pitchFamily="18" charset="0"/>
              </a:rPr>
              <a:t> — Markaz) </a:t>
            </a:r>
            <a:r>
              <a:rPr lang="en-US" b="0" i="0" dirty="0" err="1">
                <a:solidFill>
                  <a:srgbClr val="000000"/>
                </a:solidFill>
                <a:effectLst/>
                <a:latin typeface="Times New Roman" panose="02020603050405020304" pitchFamily="18" charset="0"/>
                <a:cs typeface="Times New Roman" panose="02020603050405020304" pitchFamily="18" charset="0"/>
              </a:rPr>
              <a:t>tashkil</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smtClean="0">
                <a:solidFill>
                  <a:srgbClr val="000000"/>
                </a:solidFill>
                <a:effectLst/>
                <a:latin typeface="Times New Roman" panose="02020603050405020304" pitchFamily="18" charset="0"/>
                <a:cs typeface="Times New Roman" panose="02020603050405020304" pitchFamily="18" charset="0"/>
              </a:rPr>
              <a:t>etiladi</a:t>
            </a:r>
            <a:r>
              <a:rPr lang="en-US" b="0" i="0" dirty="0" smtClean="0">
                <a:solidFill>
                  <a:srgbClr val="000000"/>
                </a:solidFill>
                <a:effectLst/>
                <a:latin typeface="Times New Roman" panose="02020603050405020304" pitchFamily="18" charset="0"/>
                <a:cs typeface="Times New Roman" panose="02020603050405020304" pitchFamily="18" charset="0"/>
              </a:rPr>
              <a:t>.</a:t>
            </a:r>
          </a:p>
          <a:p>
            <a:pPr algn="l"/>
            <a:r>
              <a:rPr lang="en-US" b="0" i="0" dirty="0" err="1" smtClean="0">
                <a:solidFill>
                  <a:srgbClr val="000000"/>
                </a:solidFill>
                <a:effectLst/>
                <a:latin typeface="Times New Roman" panose="02020603050405020304" pitchFamily="18" charset="0"/>
                <a:cs typeface="Times New Roman" panose="02020603050405020304" pitchFamily="18" charset="0"/>
              </a:rPr>
              <a:t>Markazning</a:t>
            </a:r>
            <a:r>
              <a:rPr lang="en-US" b="0" i="0" dirty="0" smtClean="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asosiy</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vazifalarkooperatsiya</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shartlari</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asosida</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sitrus</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subtropik</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va</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tropik</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o‘simliklar</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plantatsiyalarini</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tashkil</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etish</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bo‘yicha</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tavsiyalarni</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ishlab</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chiqish</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hamda</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mahsulot</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yetishtiruvchilarga</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smtClean="0">
                <a:solidFill>
                  <a:srgbClr val="000000"/>
                </a:solidFill>
                <a:effectLst/>
                <a:latin typeface="Times New Roman" panose="02020603050405020304" pitchFamily="18" charset="0"/>
                <a:cs typeface="Times New Roman" panose="02020603050405020304" pitchFamily="18" charset="0"/>
              </a:rPr>
              <a:t>yetkazish</a:t>
            </a:r>
            <a:r>
              <a:rPr lang="en-US" b="0" i="0" dirty="0" smtClean="0">
                <a:solidFill>
                  <a:srgbClr val="000000"/>
                </a:solidFill>
                <a:effectLst/>
                <a:latin typeface="Times New Roman" panose="02020603050405020304" pitchFamily="18" charset="0"/>
                <a:cs typeface="Times New Roman" panose="02020603050405020304" pitchFamily="18" charset="0"/>
              </a:rPr>
              <a:t>;</a:t>
            </a:r>
          </a:p>
          <a:p>
            <a:pPr algn="l"/>
            <a:r>
              <a:rPr lang="en-US" b="0" i="0" dirty="0" err="1" smtClean="0">
                <a:solidFill>
                  <a:srgbClr val="000000"/>
                </a:solidFill>
                <a:effectLst/>
                <a:latin typeface="Times New Roman" panose="02020603050405020304" pitchFamily="18" charset="0"/>
                <a:cs typeface="Times New Roman" panose="02020603050405020304" pitchFamily="18" charset="0"/>
              </a:rPr>
              <a:t>sertifikatlangan</a:t>
            </a:r>
            <a:r>
              <a:rPr lang="en-US" b="0" i="0" dirty="0" smtClean="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va</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kafolatlangan</a:t>
            </a:r>
            <a:r>
              <a:rPr lang="en-US" b="0" i="0" dirty="0">
                <a:solidFill>
                  <a:srgbClr val="000000"/>
                </a:solidFill>
                <a:effectLst/>
                <a:latin typeface="Times New Roman" panose="02020603050405020304" pitchFamily="18" charset="0"/>
                <a:cs typeface="Times New Roman" panose="02020603050405020304" pitchFamily="18" charset="0"/>
              </a:rPr>
              <a:t> limon </a:t>
            </a:r>
            <a:r>
              <a:rPr lang="en-US" b="0" i="0" dirty="0" err="1">
                <a:solidFill>
                  <a:srgbClr val="000000"/>
                </a:solidFill>
                <a:effectLst/>
                <a:latin typeface="Times New Roman" panose="02020603050405020304" pitchFamily="18" charset="0"/>
                <a:cs typeface="Times New Roman" panose="02020603050405020304" pitchFamily="18" charset="0"/>
              </a:rPr>
              <a:t>ko‘chatlarini</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yetishtirish</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bo‘yicha</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maxsus</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ko‘chatxonalarni</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tashkil</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etish</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hamda</a:t>
            </a:r>
            <a:r>
              <a:rPr lang="en-US" b="0" i="0" dirty="0">
                <a:solidFill>
                  <a:srgbClr val="000000"/>
                </a:solidFill>
                <a:effectLst/>
                <a:latin typeface="Times New Roman" panose="02020603050405020304" pitchFamily="18" charset="0"/>
                <a:cs typeface="Times New Roman" panose="02020603050405020304" pitchFamily="18" charset="0"/>
              </a:rPr>
              <a:t> limon </a:t>
            </a:r>
            <a:r>
              <a:rPr lang="en-US" b="0" i="0" dirty="0" err="1">
                <a:solidFill>
                  <a:srgbClr val="000000"/>
                </a:solidFill>
                <a:effectLst/>
                <a:latin typeface="Times New Roman" panose="02020603050405020304" pitchFamily="18" charset="0"/>
                <a:cs typeface="Times New Roman" panose="02020603050405020304" pitchFamily="18" charset="0"/>
              </a:rPr>
              <a:t>ko‘chatlarini</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yetishtiruvchi</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xo‘jaliklar</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bilan</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o‘zaro</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hamkorlikni</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yo‘lga</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qo‘yish</a:t>
            </a:r>
            <a:endParaRPr lang="en-US" b="0" i="0" dirty="0">
              <a:solidFill>
                <a:srgbClr val="00000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61082645"/>
      </p:ext>
    </p:extLst>
  </p:cSld>
  <p:clrMapOvr>
    <a:masterClrMapping/>
  </p:clrMapOvr>
  <mc:AlternateContent xmlns:mc="http://schemas.openxmlformats.org/markup-compatibility/2006" xmlns:p14="http://schemas.microsoft.com/office/powerpoint/2010/main">
    <mc:Choice Requires="p14">
      <p:transition spd="slow" p14:dur="3000">
        <p:randomBar dir="vert"/>
      </p:transition>
    </mc:Choice>
    <mc:Fallback xmlns="">
      <p:transition spd="slow">
        <p:randomBar dir="ver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6">
            <a:extLst>
              <a:ext uri="{FF2B5EF4-FFF2-40B4-BE49-F238E27FC236}">
                <a16:creationId xmlns:a16="http://schemas.microsoft.com/office/drawing/2014/main" xmlns="" id="{FA8CD985-434E-437F-B0C0-166EF554A4E2}"/>
              </a:ext>
            </a:extLst>
          </p:cNvPr>
          <p:cNvSpPr>
            <a:spLocks noGrp="1"/>
          </p:cNvSpPr>
          <p:nvPr>
            <p:ph type="title"/>
          </p:nvPr>
        </p:nvSpPr>
        <p:spPr>
          <a:xfrm>
            <a:off x="290884" y="143711"/>
            <a:ext cx="11809257" cy="2298863"/>
          </a:xfrm>
        </p:spPr>
        <p:txBody>
          <a:bodyPr>
            <a:normAutofit/>
          </a:bodyPr>
          <a:lstStyle/>
          <a:p>
            <a:pPr algn="ctr"/>
            <a:r>
              <a:rPr lang="en-US" sz="2000" b="0" i="0" dirty="0">
                <a:solidFill>
                  <a:schemeClr val="tx1"/>
                </a:solidFill>
                <a:effectLst/>
                <a:latin typeface="Times New Roman" panose="02020603050405020304" pitchFamily="18" charset="0"/>
                <a:cs typeface="Times New Roman" panose="02020603050405020304" pitchFamily="18" charset="0"/>
              </a:rPr>
              <a:t>limon </a:t>
            </a:r>
            <a:r>
              <a:rPr lang="en-US" sz="2000" b="0" i="0" dirty="0" err="1">
                <a:solidFill>
                  <a:schemeClr val="tx1"/>
                </a:solidFill>
                <a:effectLst/>
                <a:latin typeface="Times New Roman" panose="02020603050405020304" pitchFamily="18" charset="0"/>
                <a:cs typeface="Times New Roman" panose="02020603050405020304" pitchFamily="18" charset="0"/>
              </a:rPr>
              <a:t>o’zida</a:t>
            </a:r>
            <a:r>
              <a:rPr lang="en-US" sz="2000" b="0" i="0" dirty="0">
                <a:solidFill>
                  <a:schemeClr val="tx1"/>
                </a:solidFill>
                <a:effectLst/>
                <a:latin typeface="Times New Roman" panose="02020603050405020304" pitchFamily="18" charset="0"/>
                <a:cs typeface="Times New Roman" panose="02020603050405020304" pitchFamily="18" charset="0"/>
              </a:rPr>
              <a:t> </a:t>
            </a:r>
            <a:r>
              <a:rPr lang="en-US" sz="2000" b="0" i="0" dirty="0" err="1">
                <a:solidFill>
                  <a:schemeClr val="tx1"/>
                </a:solidFill>
                <a:effectLst/>
                <a:latin typeface="Times New Roman" panose="02020603050405020304" pitchFamily="18" charset="0"/>
                <a:cs typeface="Times New Roman" panose="02020603050405020304" pitchFamily="18" charset="0"/>
              </a:rPr>
              <a:t>ko’p</a:t>
            </a:r>
            <a:r>
              <a:rPr lang="en-US" sz="2000" b="0" i="0" dirty="0">
                <a:solidFill>
                  <a:schemeClr val="tx1"/>
                </a:solidFill>
                <a:effectLst/>
                <a:latin typeface="Times New Roman" panose="02020603050405020304" pitchFamily="18" charset="0"/>
                <a:cs typeface="Times New Roman" panose="02020603050405020304" pitchFamily="18" charset="0"/>
              </a:rPr>
              <a:t> </a:t>
            </a:r>
            <a:r>
              <a:rPr lang="en-US" sz="2000" b="0" i="0" dirty="0" err="1">
                <a:solidFill>
                  <a:schemeClr val="tx1"/>
                </a:solidFill>
                <a:effectLst/>
                <a:latin typeface="Times New Roman" panose="02020603050405020304" pitchFamily="18" charset="0"/>
                <a:cs typeface="Times New Roman" panose="02020603050405020304" pitchFamily="18" charset="0"/>
              </a:rPr>
              <a:t>biriktiruvchi</a:t>
            </a:r>
            <a:r>
              <a:rPr lang="en-US" sz="2000" b="0" i="0" dirty="0">
                <a:solidFill>
                  <a:schemeClr val="tx1"/>
                </a:solidFill>
                <a:effectLst/>
                <a:latin typeface="Times New Roman" panose="02020603050405020304" pitchFamily="18" charset="0"/>
                <a:cs typeface="Times New Roman" panose="02020603050405020304" pitchFamily="18" charset="0"/>
              </a:rPr>
              <a:t> </a:t>
            </a:r>
            <a:r>
              <a:rPr lang="en-US" sz="2000" b="0" i="0" dirty="0" err="1">
                <a:solidFill>
                  <a:schemeClr val="tx1"/>
                </a:solidFill>
                <a:effectLst/>
                <a:latin typeface="Times New Roman" panose="02020603050405020304" pitchFamily="18" charset="0"/>
                <a:cs typeface="Times New Roman" panose="02020603050405020304" pitchFamily="18" charset="0"/>
              </a:rPr>
              <a:t>to’qima</a:t>
            </a:r>
            <a:r>
              <a:rPr lang="en-US" sz="2000" b="0" i="0" dirty="0">
                <a:solidFill>
                  <a:schemeClr val="tx1"/>
                </a:solidFill>
                <a:effectLst/>
                <a:latin typeface="Times New Roman" panose="02020603050405020304" pitchFamily="18" charset="0"/>
                <a:cs typeface="Times New Roman" panose="02020603050405020304" pitchFamily="18" charset="0"/>
              </a:rPr>
              <a:t> </a:t>
            </a:r>
            <a:r>
              <a:rPr lang="en-US" sz="2000" b="0" i="0" dirty="0" err="1">
                <a:solidFill>
                  <a:schemeClr val="tx1"/>
                </a:solidFill>
                <a:effectLst/>
                <a:latin typeface="Times New Roman" panose="02020603050405020304" pitchFamily="18" charset="0"/>
                <a:cs typeface="Times New Roman" panose="02020603050405020304" pitchFamily="18" charset="0"/>
              </a:rPr>
              <a:t>va</a:t>
            </a:r>
            <a:r>
              <a:rPr lang="en-US" sz="2000" b="0" i="0" dirty="0">
                <a:solidFill>
                  <a:schemeClr val="tx1"/>
                </a:solidFill>
                <a:effectLst/>
                <a:latin typeface="Times New Roman" panose="02020603050405020304" pitchFamily="18" charset="0"/>
                <a:cs typeface="Times New Roman" panose="02020603050405020304" pitchFamily="18" charset="0"/>
              </a:rPr>
              <a:t> </a:t>
            </a:r>
            <a:r>
              <a:rPr lang="en-US" sz="2000" b="0" i="0" dirty="0" err="1">
                <a:solidFill>
                  <a:schemeClr val="tx1"/>
                </a:solidFill>
                <a:effectLst/>
                <a:latin typeface="Times New Roman" panose="02020603050405020304" pitchFamily="18" charset="0"/>
                <a:cs typeface="Times New Roman" panose="02020603050405020304" pitchFamily="18" charset="0"/>
              </a:rPr>
              <a:t>kislotalarni</a:t>
            </a:r>
            <a:r>
              <a:rPr lang="en-US" sz="2000" b="0" i="0" dirty="0">
                <a:solidFill>
                  <a:schemeClr val="tx1"/>
                </a:solidFill>
                <a:effectLst/>
                <a:latin typeface="Times New Roman" panose="02020603050405020304" pitchFamily="18" charset="0"/>
                <a:cs typeface="Times New Roman" panose="02020603050405020304" pitchFamily="18" charset="0"/>
              </a:rPr>
              <a:t> </a:t>
            </a:r>
            <a:r>
              <a:rPr lang="en-US" sz="2000" b="0" i="0" dirty="0" err="1">
                <a:solidFill>
                  <a:schemeClr val="tx1"/>
                </a:solidFill>
                <a:effectLst/>
                <a:latin typeface="Times New Roman" panose="02020603050405020304" pitchFamily="18" charset="0"/>
                <a:cs typeface="Times New Roman" panose="02020603050405020304" pitchFamily="18" charset="0"/>
              </a:rPr>
              <a:t>saqlab</a:t>
            </a:r>
            <a:r>
              <a:rPr lang="en-US" sz="2000" b="0" i="0" dirty="0">
                <a:solidFill>
                  <a:schemeClr val="tx1"/>
                </a:solidFill>
                <a:effectLst/>
                <a:latin typeface="Times New Roman" panose="02020603050405020304" pitchFamily="18" charset="0"/>
                <a:cs typeface="Times New Roman" panose="02020603050405020304" pitchFamily="18" charset="0"/>
              </a:rPr>
              <a:t>, </a:t>
            </a:r>
            <a:r>
              <a:rPr lang="en-US" sz="2000" b="0" i="0" dirty="0" err="1">
                <a:solidFill>
                  <a:schemeClr val="tx1"/>
                </a:solidFill>
                <a:effectLst/>
                <a:latin typeface="Times New Roman" panose="02020603050405020304" pitchFamily="18" charset="0"/>
                <a:cs typeface="Times New Roman" panose="02020603050405020304" pitchFamily="18" charset="0"/>
              </a:rPr>
              <a:t>ovqat</a:t>
            </a:r>
            <a:r>
              <a:rPr lang="en-US" sz="2000" b="0" i="0" dirty="0">
                <a:solidFill>
                  <a:schemeClr val="tx1"/>
                </a:solidFill>
                <a:effectLst/>
                <a:latin typeface="Times New Roman" panose="02020603050405020304" pitchFamily="18" charset="0"/>
                <a:cs typeface="Times New Roman" panose="02020603050405020304" pitchFamily="18" charset="0"/>
              </a:rPr>
              <a:t> </a:t>
            </a:r>
            <a:r>
              <a:rPr lang="en-US" sz="2000" b="0" i="0" dirty="0" err="1">
                <a:solidFill>
                  <a:schemeClr val="tx1"/>
                </a:solidFill>
                <a:effectLst/>
                <a:latin typeface="Times New Roman" panose="02020603050405020304" pitchFamily="18" charset="0"/>
                <a:cs typeface="Times New Roman" panose="02020603050405020304" pitchFamily="18" charset="0"/>
              </a:rPr>
              <a:t>haz</a:t>
            </a:r>
            <a:r>
              <a:rPr lang="en-US" sz="2000" b="0" i="0" dirty="0">
                <a:solidFill>
                  <a:schemeClr val="tx1"/>
                </a:solidFill>
                <a:effectLst/>
                <a:latin typeface="Times New Roman" panose="02020603050405020304" pitchFamily="18" charset="0"/>
                <a:cs typeface="Times New Roman" panose="02020603050405020304" pitchFamily="18" charset="0"/>
              </a:rPr>
              <a:t> </a:t>
            </a:r>
            <a:r>
              <a:rPr lang="en-US" sz="2000" b="0" i="0" dirty="0" err="1">
                <a:solidFill>
                  <a:schemeClr val="tx1"/>
                </a:solidFill>
                <a:effectLst/>
                <a:latin typeface="Times New Roman" panose="02020603050405020304" pitchFamily="18" charset="0"/>
                <a:cs typeface="Times New Roman" panose="02020603050405020304" pitchFamily="18" charset="0"/>
              </a:rPr>
              <a:t>qilishni</a:t>
            </a:r>
            <a:r>
              <a:rPr lang="en-US" sz="2000" b="0" i="0" dirty="0">
                <a:solidFill>
                  <a:schemeClr val="tx1"/>
                </a:solidFill>
                <a:effectLst/>
                <a:latin typeface="Times New Roman" panose="02020603050405020304" pitchFamily="18" charset="0"/>
                <a:cs typeface="Times New Roman" panose="02020603050405020304" pitchFamily="18" charset="0"/>
              </a:rPr>
              <a:t> </a:t>
            </a:r>
            <a:r>
              <a:rPr lang="en-US" sz="2000" b="0" i="0" dirty="0" err="1">
                <a:solidFill>
                  <a:schemeClr val="tx1"/>
                </a:solidFill>
                <a:effectLst/>
                <a:latin typeface="Times New Roman" panose="02020603050405020304" pitchFamily="18" charset="0"/>
                <a:cs typeface="Times New Roman" panose="02020603050405020304" pitchFamily="18" charset="0"/>
              </a:rPr>
              <a:t>yaxshilaydi</a:t>
            </a:r>
            <a:r>
              <a:rPr lang="en-US" sz="2000" b="0" i="0" dirty="0">
                <a:solidFill>
                  <a:schemeClr val="tx1"/>
                </a:solidFill>
                <a:effectLst/>
                <a:latin typeface="Times New Roman" panose="02020603050405020304" pitchFamily="18" charset="0"/>
                <a:cs typeface="Times New Roman" panose="02020603050405020304" pitchFamily="18" charset="0"/>
              </a:rPr>
              <a:t>;</a:t>
            </a:r>
            <a:br>
              <a:rPr lang="en-US" sz="2000" b="0" i="0" dirty="0">
                <a:solidFill>
                  <a:schemeClr val="tx1"/>
                </a:solidFill>
                <a:effectLst/>
                <a:latin typeface="Times New Roman" panose="02020603050405020304" pitchFamily="18" charset="0"/>
                <a:cs typeface="Times New Roman" panose="02020603050405020304" pitchFamily="18" charset="0"/>
              </a:rPr>
            </a:br>
            <a:r>
              <a:rPr lang="en-US" sz="2000" b="0" i="0" dirty="0">
                <a:solidFill>
                  <a:schemeClr val="tx1"/>
                </a:solidFill>
                <a:effectLst/>
                <a:latin typeface="Times New Roman" panose="02020603050405020304" pitchFamily="18" charset="0"/>
                <a:cs typeface="Times New Roman" panose="02020603050405020304" pitchFamily="18" charset="0"/>
              </a:rPr>
              <a:t>limon </a:t>
            </a:r>
            <a:r>
              <a:rPr lang="en-US" sz="2000" b="0" i="0" dirty="0" err="1">
                <a:solidFill>
                  <a:schemeClr val="tx1"/>
                </a:solidFill>
                <a:effectLst/>
                <a:latin typeface="Times New Roman" panose="02020603050405020304" pitchFamily="18" charset="0"/>
                <a:cs typeface="Times New Roman" panose="02020603050405020304" pitchFamily="18" charset="0"/>
              </a:rPr>
              <a:t>moddalar</a:t>
            </a:r>
            <a:r>
              <a:rPr lang="en-US" sz="2000" b="0" i="0" dirty="0">
                <a:solidFill>
                  <a:schemeClr val="tx1"/>
                </a:solidFill>
                <a:effectLst/>
                <a:latin typeface="Times New Roman" panose="02020603050405020304" pitchFamily="18" charset="0"/>
                <a:cs typeface="Times New Roman" panose="02020603050405020304" pitchFamily="18" charset="0"/>
              </a:rPr>
              <a:t> </a:t>
            </a:r>
            <a:r>
              <a:rPr lang="en-US" sz="2000" b="0" i="0" dirty="0" err="1">
                <a:solidFill>
                  <a:schemeClr val="tx1"/>
                </a:solidFill>
                <a:effectLst/>
                <a:latin typeface="Times New Roman" panose="02020603050405020304" pitchFamily="18" charset="0"/>
                <a:cs typeface="Times New Roman" panose="02020603050405020304" pitchFamily="18" charset="0"/>
              </a:rPr>
              <a:t>almashinuvini</a:t>
            </a:r>
            <a:r>
              <a:rPr lang="en-US" sz="2000" b="0" i="0" dirty="0">
                <a:solidFill>
                  <a:schemeClr val="tx1"/>
                </a:solidFill>
                <a:effectLst/>
                <a:latin typeface="Times New Roman" panose="02020603050405020304" pitchFamily="18" charset="0"/>
                <a:cs typeface="Times New Roman" panose="02020603050405020304" pitchFamily="18" charset="0"/>
              </a:rPr>
              <a:t> </a:t>
            </a:r>
            <a:r>
              <a:rPr lang="en-US" sz="2000" b="0" i="0" dirty="0" err="1">
                <a:solidFill>
                  <a:schemeClr val="tx1"/>
                </a:solidFill>
                <a:effectLst/>
                <a:latin typeface="Times New Roman" panose="02020603050405020304" pitchFamily="18" charset="0"/>
                <a:cs typeface="Times New Roman" panose="02020603050405020304" pitchFamily="18" charset="0"/>
              </a:rPr>
              <a:t>yaxshilaydi</a:t>
            </a:r>
            <a:r>
              <a:rPr lang="en-US" sz="2000" b="0" i="0" dirty="0">
                <a:solidFill>
                  <a:schemeClr val="tx1"/>
                </a:solidFill>
                <a:effectLst/>
                <a:latin typeface="Times New Roman" panose="02020603050405020304" pitchFamily="18" charset="0"/>
                <a:cs typeface="Times New Roman" panose="02020603050405020304" pitchFamily="18" charset="0"/>
              </a:rPr>
              <a:t>;</a:t>
            </a:r>
            <a:br>
              <a:rPr lang="en-US" sz="2000" b="0" i="0" dirty="0">
                <a:solidFill>
                  <a:schemeClr val="tx1"/>
                </a:solidFill>
                <a:effectLst/>
                <a:latin typeface="Times New Roman" panose="02020603050405020304" pitchFamily="18" charset="0"/>
                <a:cs typeface="Times New Roman" panose="02020603050405020304" pitchFamily="18" charset="0"/>
              </a:rPr>
            </a:br>
            <a:r>
              <a:rPr lang="en-US" sz="2000" b="0" i="0" dirty="0" err="1">
                <a:solidFill>
                  <a:schemeClr val="tx1"/>
                </a:solidFill>
                <a:effectLst/>
                <a:latin typeface="Times New Roman" panose="02020603050405020304" pitchFamily="18" charset="0"/>
                <a:cs typeface="Times New Roman" panose="02020603050405020304" pitchFamily="18" charset="0"/>
              </a:rPr>
              <a:t>o’zida</a:t>
            </a:r>
            <a:r>
              <a:rPr lang="en-US" sz="2000" b="0" i="0" dirty="0">
                <a:solidFill>
                  <a:schemeClr val="tx1"/>
                </a:solidFill>
                <a:effectLst/>
                <a:latin typeface="Times New Roman" panose="02020603050405020304" pitchFamily="18" charset="0"/>
                <a:cs typeface="Times New Roman" panose="02020603050405020304" pitchFamily="18" charset="0"/>
              </a:rPr>
              <a:t> temir </a:t>
            </a:r>
            <a:r>
              <a:rPr lang="en-US" sz="2000" b="0" i="0" dirty="0" err="1">
                <a:solidFill>
                  <a:schemeClr val="tx1"/>
                </a:solidFill>
                <a:effectLst/>
                <a:latin typeface="Times New Roman" panose="02020603050405020304" pitchFamily="18" charset="0"/>
                <a:cs typeface="Times New Roman" panose="02020603050405020304" pitchFamily="18" charset="0"/>
              </a:rPr>
              <a:t>moddasini</a:t>
            </a:r>
            <a:r>
              <a:rPr lang="en-US" sz="2000" b="0" i="0" dirty="0">
                <a:solidFill>
                  <a:schemeClr val="tx1"/>
                </a:solidFill>
                <a:effectLst/>
                <a:latin typeface="Times New Roman" panose="02020603050405020304" pitchFamily="18" charset="0"/>
                <a:cs typeface="Times New Roman" panose="02020603050405020304" pitchFamily="18" charset="0"/>
              </a:rPr>
              <a:t> </a:t>
            </a:r>
            <a:r>
              <a:rPr lang="en-US" sz="2000" b="0" i="0" dirty="0" err="1">
                <a:solidFill>
                  <a:schemeClr val="tx1"/>
                </a:solidFill>
                <a:effectLst/>
                <a:latin typeface="Times New Roman" panose="02020603050405020304" pitchFamily="18" charset="0"/>
                <a:cs typeface="Times New Roman" panose="02020603050405020304" pitchFamily="18" charset="0"/>
              </a:rPr>
              <a:t>saqlashi</a:t>
            </a:r>
            <a:r>
              <a:rPr lang="en-US" sz="2000" b="0" i="0" dirty="0">
                <a:solidFill>
                  <a:schemeClr val="tx1"/>
                </a:solidFill>
                <a:effectLst/>
                <a:latin typeface="Times New Roman" panose="02020603050405020304" pitchFamily="18" charset="0"/>
                <a:cs typeface="Times New Roman" panose="02020603050405020304" pitchFamily="18" charset="0"/>
              </a:rPr>
              <a:t> </a:t>
            </a:r>
            <a:r>
              <a:rPr lang="en-US" sz="2000" b="0" i="0" dirty="0" err="1">
                <a:solidFill>
                  <a:schemeClr val="tx1"/>
                </a:solidFill>
                <a:effectLst/>
                <a:latin typeface="Times New Roman" panose="02020603050405020304" pitchFamily="18" charset="0"/>
                <a:cs typeface="Times New Roman" panose="02020603050405020304" pitchFamily="18" charset="0"/>
              </a:rPr>
              <a:t>sabab</a:t>
            </a:r>
            <a:r>
              <a:rPr lang="en-US" sz="2000" b="0" i="0" dirty="0">
                <a:solidFill>
                  <a:schemeClr val="tx1"/>
                </a:solidFill>
                <a:effectLst/>
                <a:latin typeface="Times New Roman" panose="02020603050405020304" pitchFamily="18" charset="0"/>
                <a:cs typeface="Times New Roman" panose="02020603050405020304" pitchFamily="18" charset="0"/>
              </a:rPr>
              <a:t> ham, </a:t>
            </a:r>
            <a:r>
              <a:rPr lang="en-US" sz="2000" b="0" i="0" dirty="0" err="1">
                <a:solidFill>
                  <a:schemeClr val="tx1"/>
                </a:solidFill>
                <a:effectLst/>
                <a:latin typeface="Times New Roman" panose="02020603050405020304" pitchFamily="18" charset="0"/>
                <a:cs typeface="Times New Roman" panose="02020603050405020304" pitchFamily="18" charset="0"/>
              </a:rPr>
              <a:t>kamqonlikda</a:t>
            </a:r>
            <a:r>
              <a:rPr lang="en-US" sz="2000" b="0" i="0" dirty="0">
                <a:solidFill>
                  <a:schemeClr val="tx1"/>
                </a:solidFill>
                <a:effectLst/>
                <a:latin typeface="Times New Roman" panose="02020603050405020304" pitchFamily="18" charset="0"/>
                <a:cs typeface="Times New Roman" panose="02020603050405020304" pitchFamily="18" charset="0"/>
              </a:rPr>
              <a:t> ham </a:t>
            </a:r>
            <a:r>
              <a:rPr lang="en-US" sz="2000" b="0" i="0" dirty="0" err="1">
                <a:solidFill>
                  <a:schemeClr val="tx1"/>
                </a:solidFill>
                <a:effectLst/>
                <a:latin typeface="Times New Roman" panose="02020603050405020304" pitchFamily="18" charset="0"/>
                <a:cs typeface="Times New Roman" panose="02020603050405020304" pitchFamily="18" charset="0"/>
              </a:rPr>
              <a:t>foydalidir</a:t>
            </a:r>
            <a:r>
              <a:rPr lang="en-US" sz="2000" b="0" i="0" dirty="0">
                <a:solidFill>
                  <a:schemeClr val="tx1"/>
                </a:solidFill>
                <a:effectLst/>
                <a:latin typeface="Times New Roman" panose="02020603050405020304" pitchFamily="18" charset="0"/>
                <a:cs typeface="Times New Roman" panose="02020603050405020304" pitchFamily="18" charset="0"/>
              </a:rPr>
              <a:t>;</a:t>
            </a:r>
            <a:br>
              <a:rPr lang="en-US" sz="2000" b="0" i="0" dirty="0">
                <a:solidFill>
                  <a:schemeClr val="tx1"/>
                </a:solidFill>
                <a:effectLst/>
                <a:latin typeface="Times New Roman" panose="02020603050405020304" pitchFamily="18" charset="0"/>
                <a:cs typeface="Times New Roman" panose="02020603050405020304" pitchFamily="18" charset="0"/>
              </a:rPr>
            </a:br>
            <a:endParaRPr lang="ru-RU" sz="2000" dirty="0">
              <a:solidFill>
                <a:schemeClr val="tx1"/>
              </a:solidFill>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xmlns="" id="{CBF367E5-D73F-4FB1-BCD9-A138B187BEB8}"/>
              </a:ext>
            </a:extLst>
          </p:cNvPr>
          <p:cNvSpPr txBox="1"/>
          <p:nvPr/>
        </p:nvSpPr>
        <p:spPr>
          <a:xfrm>
            <a:off x="301553" y="1152052"/>
            <a:ext cx="11599563" cy="1015663"/>
          </a:xfrm>
          <a:prstGeom prst="rect">
            <a:avLst/>
          </a:prstGeom>
          <a:noFill/>
        </p:spPr>
        <p:txBody>
          <a:bodyPr wrap="square">
            <a:spAutoFit/>
          </a:bodyPr>
          <a:lstStyle/>
          <a:p>
            <a:pPr algn="ctr"/>
            <a:r>
              <a:rPr lang="en-US" sz="2000" b="0" i="0" dirty="0" err="1">
                <a:effectLst/>
                <a:latin typeface="Times New Roman" panose="02020603050405020304" pitchFamily="18" charset="0"/>
                <a:cs typeface="Times New Roman" panose="02020603050405020304" pitchFamily="18" charset="0"/>
              </a:rPr>
              <a:t>Shamollash</a:t>
            </a:r>
            <a:r>
              <a:rPr lang="en-US" sz="2000" b="0" i="0" dirty="0">
                <a:effectLst/>
                <a:latin typeface="Times New Roman" panose="02020603050405020304" pitchFamily="18" charset="0"/>
                <a:cs typeface="Times New Roman" panose="02020603050405020304" pitchFamily="18" charset="0"/>
              </a:rPr>
              <a:t> </a:t>
            </a:r>
            <a:r>
              <a:rPr lang="en-US" sz="2000" b="0" i="0" dirty="0" err="1">
                <a:effectLst/>
                <a:latin typeface="Times New Roman" panose="02020603050405020304" pitchFamily="18" charset="0"/>
                <a:cs typeface="Times New Roman" panose="02020603050405020304" pitchFamily="18" charset="0"/>
              </a:rPr>
              <a:t>vaqtida</a:t>
            </a:r>
            <a:r>
              <a:rPr lang="en-US" sz="2000" b="0" i="0" dirty="0">
                <a:effectLst/>
                <a:latin typeface="Times New Roman" panose="02020603050405020304" pitchFamily="18" charset="0"/>
                <a:cs typeface="Times New Roman" panose="02020603050405020304" pitchFamily="18" charset="0"/>
              </a:rPr>
              <a:t> ham </a:t>
            </a:r>
            <a:r>
              <a:rPr lang="en-US" sz="2000" b="0" i="0" dirty="0" err="1">
                <a:effectLst/>
                <a:latin typeface="Times New Roman" panose="02020603050405020304" pitchFamily="18" charset="0"/>
                <a:cs typeface="Times New Roman" panose="02020603050405020304" pitchFamily="18" charset="0"/>
              </a:rPr>
              <a:t>haddan</a:t>
            </a:r>
            <a:r>
              <a:rPr lang="en-US" sz="2000" b="0" i="0" dirty="0">
                <a:effectLst/>
                <a:latin typeface="Times New Roman" panose="02020603050405020304" pitchFamily="18" charset="0"/>
                <a:cs typeface="Times New Roman" panose="02020603050405020304" pitchFamily="18" charset="0"/>
              </a:rPr>
              <a:t> </a:t>
            </a:r>
            <a:r>
              <a:rPr lang="en-US" sz="2000" b="0" i="0" dirty="0" err="1">
                <a:effectLst/>
                <a:latin typeface="Times New Roman" panose="02020603050405020304" pitchFamily="18" charset="0"/>
                <a:cs typeface="Times New Roman" panose="02020603050405020304" pitchFamily="18" charset="0"/>
              </a:rPr>
              <a:t>ziyod</a:t>
            </a:r>
            <a:r>
              <a:rPr lang="en-US" sz="2000" b="0" i="0" dirty="0">
                <a:effectLst/>
                <a:latin typeface="Times New Roman" panose="02020603050405020304" pitchFamily="18" charset="0"/>
                <a:cs typeface="Times New Roman" panose="02020603050405020304" pitchFamily="18" charset="0"/>
              </a:rPr>
              <a:t> limon </a:t>
            </a:r>
            <a:r>
              <a:rPr lang="en-US" sz="2000" b="0" i="0" dirty="0" err="1">
                <a:effectLst/>
                <a:latin typeface="Times New Roman" panose="02020603050405020304" pitchFamily="18" charset="0"/>
                <a:cs typeface="Times New Roman" panose="02020603050405020304" pitchFamily="18" charset="0"/>
              </a:rPr>
              <a:t>iste’mol</a:t>
            </a:r>
            <a:r>
              <a:rPr lang="en-US" sz="2000" b="0" i="0" dirty="0">
                <a:effectLst/>
                <a:latin typeface="Times New Roman" panose="02020603050405020304" pitchFamily="18" charset="0"/>
                <a:cs typeface="Times New Roman" panose="02020603050405020304" pitchFamily="18" charset="0"/>
              </a:rPr>
              <a:t> </a:t>
            </a:r>
            <a:r>
              <a:rPr lang="en-US" sz="2000" b="0" i="0" dirty="0" err="1">
                <a:effectLst/>
                <a:latin typeface="Times New Roman" panose="02020603050405020304" pitchFamily="18" charset="0"/>
                <a:cs typeface="Times New Roman" panose="02020603050405020304" pitchFamily="18" charset="0"/>
              </a:rPr>
              <a:t>qilish</a:t>
            </a:r>
            <a:r>
              <a:rPr lang="en-US" sz="2000" b="0" i="0" dirty="0">
                <a:effectLst/>
                <a:latin typeface="Times New Roman" panose="02020603050405020304" pitchFamily="18" charset="0"/>
                <a:cs typeface="Times New Roman" panose="02020603050405020304" pitchFamily="18" charset="0"/>
              </a:rPr>
              <a:t> </a:t>
            </a:r>
            <a:r>
              <a:rPr lang="en-US" sz="2000" b="0" i="0" dirty="0" err="1">
                <a:effectLst/>
                <a:latin typeface="Times New Roman" panose="02020603050405020304" pitchFamily="18" charset="0"/>
                <a:cs typeface="Times New Roman" panose="02020603050405020304" pitchFamily="18" charset="0"/>
              </a:rPr>
              <a:t>mumkin</a:t>
            </a:r>
            <a:r>
              <a:rPr lang="en-US" sz="2000" b="0" i="0" dirty="0">
                <a:effectLst/>
                <a:latin typeface="Times New Roman" panose="02020603050405020304" pitchFamily="18" charset="0"/>
                <a:cs typeface="Times New Roman" panose="02020603050405020304" pitchFamily="18" charset="0"/>
              </a:rPr>
              <a:t> </a:t>
            </a:r>
            <a:r>
              <a:rPr lang="en-US" sz="2000" b="0" i="0" dirty="0" err="1">
                <a:effectLst/>
                <a:latin typeface="Times New Roman" panose="02020603050405020304" pitchFamily="18" charset="0"/>
                <a:cs typeface="Times New Roman" panose="02020603050405020304" pitchFamily="18" charset="0"/>
              </a:rPr>
              <a:t>emas</a:t>
            </a:r>
            <a:r>
              <a:rPr lang="en-US" sz="2000" b="0" i="0" dirty="0">
                <a:effectLst/>
                <a:latin typeface="Times New Roman" panose="02020603050405020304" pitchFamily="18" charset="0"/>
                <a:cs typeface="Times New Roman" panose="02020603050405020304" pitchFamily="18" charset="0"/>
              </a:rPr>
              <a:t>. U </a:t>
            </a:r>
            <a:r>
              <a:rPr lang="en-US" sz="2000" b="0" i="0" dirty="0" err="1">
                <a:effectLst/>
                <a:latin typeface="Times New Roman" panose="02020603050405020304" pitchFamily="18" charset="0"/>
                <a:cs typeface="Times New Roman" panose="02020603050405020304" pitchFamily="18" charset="0"/>
              </a:rPr>
              <a:t>oshqozon</a:t>
            </a:r>
            <a:r>
              <a:rPr lang="en-US" sz="2000" b="0" i="0" dirty="0">
                <a:effectLst/>
                <a:latin typeface="Times New Roman" panose="02020603050405020304" pitchFamily="18" charset="0"/>
                <a:cs typeface="Times New Roman" panose="02020603050405020304" pitchFamily="18" charset="0"/>
              </a:rPr>
              <a:t> </a:t>
            </a:r>
            <a:r>
              <a:rPr lang="en-US" sz="2000" b="0" i="0" dirty="0" err="1">
                <a:effectLst/>
                <a:latin typeface="Times New Roman" panose="02020603050405020304" pitchFamily="18" charset="0"/>
                <a:cs typeface="Times New Roman" panose="02020603050405020304" pitchFamily="18" charset="0"/>
              </a:rPr>
              <a:t>shilliq</a:t>
            </a:r>
            <a:r>
              <a:rPr lang="en-US" sz="2000" b="0" i="0" dirty="0">
                <a:effectLst/>
                <a:latin typeface="Times New Roman" panose="02020603050405020304" pitchFamily="18" charset="0"/>
                <a:cs typeface="Times New Roman" panose="02020603050405020304" pitchFamily="18" charset="0"/>
              </a:rPr>
              <a:t> </a:t>
            </a:r>
            <a:r>
              <a:rPr lang="en-US" sz="2000" b="0" i="0" dirty="0" err="1">
                <a:effectLst/>
                <a:latin typeface="Times New Roman" panose="02020603050405020304" pitchFamily="18" charset="0"/>
                <a:cs typeface="Times New Roman" panose="02020603050405020304" pitchFamily="18" charset="0"/>
              </a:rPr>
              <a:t>qavati</a:t>
            </a:r>
            <a:r>
              <a:rPr lang="en-US" sz="2000" b="0" i="0" dirty="0">
                <a:effectLst/>
                <a:latin typeface="Times New Roman" panose="02020603050405020304" pitchFamily="18" charset="0"/>
                <a:cs typeface="Times New Roman" panose="02020603050405020304" pitchFamily="18" charset="0"/>
              </a:rPr>
              <a:t> </a:t>
            </a:r>
            <a:r>
              <a:rPr lang="en-US" sz="2000" b="0" i="0" dirty="0" err="1">
                <a:effectLst/>
                <a:latin typeface="Times New Roman" panose="02020603050405020304" pitchFamily="18" charset="0"/>
                <a:cs typeface="Times New Roman" panose="02020603050405020304" pitchFamily="18" charset="0"/>
              </a:rPr>
              <a:t>va</a:t>
            </a:r>
            <a:r>
              <a:rPr lang="en-US" sz="2000" b="0" i="0" dirty="0">
                <a:effectLst/>
                <a:latin typeface="Times New Roman" panose="02020603050405020304" pitchFamily="18" charset="0"/>
                <a:cs typeface="Times New Roman" panose="02020603050405020304" pitchFamily="18" charset="0"/>
              </a:rPr>
              <a:t> </a:t>
            </a:r>
            <a:r>
              <a:rPr lang="en-US" sz="2000" b="0" i="0" dirty="0" err="1">
                <a:effectLst/>
                <a:latin typeface="Times New Roman" panose="02020603050405020304" pitchFamily="18" charset="0"/>
                <a:cs typeface="Times New Roman" panose="02020603050405020304" pitchFamily="18" charset="0"/>
              </a:rPr>
              <a:t>tish</a:t>
            </a:r>
            <a:r>
              <a:rPr lang="en-US" sz="2000" b="0" i="0" dirty="0">
                <a:effectLst/>
                <a:latin typeface="Times New Roman" panose="02020603050405020304" pitchFamily="18" charset="0"/>
                <a:cs typeface="Times New Roman" panose="02020603050405020304" pitchFamily="18" charset="0"/>
              </a:rPr>
              <a:t> </a:t>
            </a:r>
            <a:r>
              <a:rPr lang="en-US" sz="2000" b="0" i="0" dirty="0" err="1">
                <a:effectLst/>
                <a:latin typeface="Times New Roman" panose="02020603050405020304" pitchFamily="18" charset="0"/>
                <a:cs typeface="Times New Roman" panose="02020603050405020304" pitchFamily="18" charset="0"/>
              </a:rPr>
              <a:t>emaliga</a:t>
            </a:r>
            <a:r>
              <a:rPr lang="en-US" sz="2000" b="0" i="0" dirty="0">
                <a:effectLst/>
                <a:latin typeface="Times New Roman" panose="02020603050405020304" pitchFamily="18" charset="0"/>
                <a:cs typeface="Times New Roman" panose="02020603050405020304" pitchFamily="18" charset="0"/>
              </a:rPr>
              <a:t> </a:t>
            </a:r>
            <a:r>
              <a:rPr lang="en-US" sz="2000" b="0" i="0" dirty="0" err="1">
                <a:effectLst/>
                <a:latin typeface="Times New Roman" panose="02020603050405020304" pitchFamily="18" charset="0"/>
                <a:cs typeface="Times New Roman" panose="02020603050405020304" pitchFamily="18" charset="0"/>
              </a:rPr>
              <a:t>salbiy</a:t>
            </a:r>
            <a:r>
              <a:rPr lang="en-US" sz="2000" b="0" i="0" dirty="0">
                <a:effectLst/>
                <a:latin typeface="Times New Roman" panose="02020603050405020304" pitchFamily="18" charset="0"/>
                <a:cs typeface="Times New Roman" panose="02020603050405020304" pitchFamily="18" charset="0"/>
              </a:rPr>
              <a:t> </a:t>
            </a:r>
            <a:r>
              <a:rPr lang="en-US" sz="2000" b="0" i="0" dirty="0" err="1">
                <a:effectLst/>
                <a:latin typeface="Times New Roman" panose="02020603050405020304" pitchFamily="18" charset="0"/>
                <a:cs typeface="Times New Roman" panose="02020603050405020304" pitchFamily="18" charset="0"/>
              </a:rPr>
              <a:t>ta’sir</a:t>
            </a:r>
            <a:r>
              <a:rPr lang="en-US" sz="2000" b="0" i="0" dirty="0">
                <a:effectLst/>
                <a:latin typeface="Times New Roman" panose="02020603050405020304" pitchFamily="18" charset="0"/>
                <a:cs typeface="Times New Roman" panose="02020603050405020304" pitchFamily="18" charset="0"/>
              </a:rPr>
              <a:t> </a:t>
            </a:r>
            <a:r>
              <a:rPr lang="en-US" sz="2000" b="0" i="0" dirty="0" err="1">
                <a:effectLst/>
                <a:latin typeface="Times New Roman" panose="02020603050405020304" pitchFamily="18" charset="0"/>
                <a:cs typeface="Times New Roman" panose="02020603050405020304" pitchFamily="18" charset="0"/>
              </a:rPr>
              <a:t>ko’rsatishi</a:t>
            </a:r>
            <a:r>
              <a:rPr lang="en-US" sz="2000" b="0" i="0" dirty="0">
                <a:effectLst/>
                <a:latin typeface="Times New Roman" panose="02020603050405020304" pitchFamily="18" charset="0"/>
                <a:cs typeface="Times New Roman" panose="02020603050405020304" pitchFamily="18" charset="0"/>
              </a:rPr>
              <a:t> </a:t>
            </a:r>
            <a:r>
              <a:rPr lang="en-US" sz="2000" b="0" i="0" dirty="0" err="1">
                <a:effectLst/>
                <a:latin typeface="Times New Roman" panose="02020603050405020304" pitchFamily="18" charset="0"/>
                <a:cs typeface="Times New Roman" panose="02020603050405020304" pitchFamily="18" charset="0"/>
              </a:rPr>
              <a:t>sabab</a:t>
            </a:r>
            <a:r>
              <a:rPr lang="en-US" sz="2000" b="0" i="0" dirty="0">
                <a:effectLst/>
                <a:latin typeface="Times New Roman" panose="02020603050405020304" pitchFamily="18" charset="0"/>
                <a:cs typeface="Times New Roman" panose="02020603050405020304" pitchFamily="18" charset="0"/>
              </a:rPr>
              <a:t> ham </a:t>
            </a:r>
            <a:r>
              <a:rPr lang="en-US" sz="2000" b="0" i="0" dirty="0" err="1">
                <a:effectLst/>
                <a:latin typeface="Times New Roman" panose="02020603050405020304" pitchFamily="18" charset="0"/>
                <a:cs typeface="Times New Roman" panose="02020603050405020304" pitchFamily="18" charset="0"/>
              </a:rPr>
              <a:t>uni</a:t>
            </a:r>
            <a:r>
              <a:rPr lang="en-US" sz="2000" b="0" i="0" dirty="0">
                <a:effectLst/>
                <a:latin typeface="Times New Roman" panose="02020603050405020304" pitchFamily="18" charset="0"/>
                <a:cs typeface="Times New Roman" panose="02020603050405020304" pitchFamily="18" charset="0"/>
              </a:rPr>
              <a:t> </a:t>
            </a:r>
            <a:r>
              <a:rPr lang="en-US" sz="2000" b="0" i="0" dirty="0" err="1">
                <a:effectLst/>
                <a:latin typeface="Times New Roman" panose="02020603050405020304" pitchFamily="18" charset="0"/>
                <a:cs typeface="Times New Roman" panose="02020603050405020304" pitchFamily="18" charset="0"/>
              </a:rPr>
              <a:t>och</a:t>
            </a:r>
            <a:r>
              <a:rPr lang="en-US" sz="2000" b="0" i="0" dirty="0">
                <a:effectLst/>
                <a:latin typeface="Times New Roman" panose="02020603050405020304" pitchFamily="18" charset="0"/>
                <a:cs typeface="Times New Roman" panose="02020603050405020304" pitchFamily="18" charset="0"/>
              </a:rPr>
              <a:t> </a:t>
            </a:r>
            <a:r>
              <a:rPr lang="en-US" sz="2000" b="0" i="0" dirty="0" err="1">
                <a:effectLst/>
                <a:latin typeface="Times New Roman" panose="02020603050405020304" pitchFamily="18" charset="0"/>
                <a:cs typeface="Times New Roman" panose="02020603050405020304" pitchFamily="18" charset="0"/>
              </a:rPr>
              <a:t>qoringa</a:t>
            </a:r>
            <a:r>
              <a:rPr lang="en-US" sz="2000" b="0" i="0" dirty="0">
                <a:effectLst/>
                <a:latin typeface="Times New Roman" panose="02020603050405020304" pitchFamily="18" charset="0"/>
                <a:cs typeface="Times New Roman" panose="02020603050405020304" pitchFamily="18" charset="0"/>
              </a:rPr>
              <a:t> </a:t>
            </a:r>
            <a:r>
              <a:rPr lang="en-US" sz="2000" b="0" i="0" dirty="0" err="1">
                <a:effectLst/>
                <a:latin typeface="Times New Roman" panose="02020603050405020304" pitchFamily="18" charset="0"/>
                <a:cs typeface="Times New Roman" panose="02020603050405020304" pitchFamily="18" charset="0"/>
              </a:rPr>
              <a:t>iste’mol</a:t>
            </a:r>
            <a:r>
              <a:rPr lang="en-US" sz="2000" b="0" i="0" dirty="0">
                <a:effectLst/>
                <a:latin typeface="Times New Roman" panose="02020603050405020304" pitchFamily="18" charset="0"/>
                <a:cs typeface="Times New Roman" panose="02020603050405020304" pitchFamily="18" charset="0"/>
              </a:rPr>
              <a:t> </a:t>
            </a:r>
            <a:r>
              <a:rPr lang="en-US" sz="2000" b="0" i="0" dirty="0" err="1">
                <a:effectLst/>
                <a:latin typeface="Times New Roman" panose="02020603050405020304" pitchFamily="18" charset="0"/>
                <a:cs typeface="Times New Roman" panose="02020603050405020304" pitchFamily="18" charset="0"/>
              </a:rPr>
              <a:t>qilish</a:t>
            </a:r>
            <a:r>
              <a:rPr lang="en-US" sz="2000" b="0" i="0" dirty="0">
                <a:effectLst/>
                <a:latin typeface="Times New Roman" panose="02020603050405020304" pitchFamily="18" charset="0"/>
                <a:cs typeface="Times New Roman" panose="02020603050405020304" pitchFamily="18" charset="0"/>
              </a:rPr>
              <a:t> </a:t>
            </a:r>
            <a:r>
              <a:rPr lang="en-US" sz="2000" b="0" i="0" dirty="0" err="1">
                <a:effectLst/>
                <a:latin typeface="Times New Roman" panose="02020603050405020304" pitchFamily="18" charset="0"/>
                <a:cs typeface="Times New Roman" panose="02020603050405020304" pitchFamily="18" charset="0"/>
              </a:rPr>
              <a:t>tavsiya</a:t>
            </a:r>
            <a:r>
              <a:rPr lang="en-US" sz="2000" b="0" i="0" dirty="0">
                <a:effectLst/>
                <a:latin typeface="Times New Roman" panose="02020603050405020304" pitchFamily="18" charset="0"/>
                <a:cs typeface="Times New Roman" panose="02020603050405020304" pitchFamily="18" charset="0"/>
              </a:rPr>
              <a:t> </a:t>
            </a:r>
            <a:r>
              <a:rPr lang="en-US" sz="2000" b="0" i="0" dirty="0" err="1">
                <a:effectLst/>
                <a:latin typeface="Times New Roman" panose="02020603050405020304" pitchFamily="18" charset="0"/>
                <a:cs typeface="Times New Roman" panose="02020603050405020304" pitchFamily="18" charset="0"/>
              </a:rPr>
              <a:t>etilmaydi</a:t>
            </a:r>
            <a:r>
              <a:rPr lang="en-US" sz="2000" b="0" i="0" dirty="0">
                <a:effectLst/>
                <a:latin typeface="Times New Roman" panose="02020603050405020304" pitchFamily="18" charset="0"/>
                <a:cs typeface="Times New Roman" panose="02020603050405020304" pitchFamily="18" charset="0"/>
              </a:rPr>
              <a:t>. Limon </a:t>
            </a:r>
            <a:r>
              <a:rPr lang="en-US" sz="2000" b="0" i="0" dirty="0" err="1">
                <a:effectLst/>
                <a:latin typeface="Times New Roman" panose="02020603050405020304" pitchFamily="18" charset="0"/>
                <a:cs typeface="Times New Roman" panose="02020603050405020304" pitchFamily="18" charset="0"/>
              </a:rPr>
              <a:t>solingan</a:t>
            </a:r>
            <a:r>
              <a:rPr lang="en-US" sz="2000" b="0" i="0" dirty="0">
                <a:effectLst/>
                <a:latin typeface="Times New Roman" panose="02020603050405020304" pitchFamily="18" charset="0"/>
                <a:cs typeface="Times New Roman" panose="02020603050405020304" pitchFamily="18" charset="0"/>
              </a:rPr>
              <a:t> </a:t>
            </a:r>
            <a:r>
              <a:rPr lang="en-US" sz="2000" b="0" i="0" dirty="0" err="1">
                <a:effectLst/>
                <a:latin typeface="Times New Roman" panose="02020603050405020304" pitchFamily="18" charset="0"/>
                <a:cs typeface="Times New Roman" panose="02020603050405020304" pitchFamily="18" charset="0"/>
              </a:rPr>
              <a:t>bir</a:t>
            </a:r>
            <a:r>
              <a:rPr lang="en-US" sz="2000" b="0" i="0" dirty="0">
                <a:effectLst/>
                <a:latin typeface="Times New Roman" panose="02020603050405020304" pitchFamily="18" charset="0"/>
                <a:cs typeface="Times New Roman" panose="02020603050405020304" pitchFamily="18" charset="0"/>
              </a:rPr>
              <a:t> </a:t>
            </a:r>
            <a:r>
              <a:rPr lang="en-US" sz="2000" b="0" i="0" dirty="0" err="1">
                <a:effectLst/>
                <a:latin typeface="Times New Roman" panose="02020603050405020304" pitchFamily="18" charset="0"/>
                <a:cs typeface="Times New Roman" panose="02020603050405020304" pitchFamily="18" charset="0"/>
              </a:rPr>
              <a:t>stakan</a:t>
            </a:r>
            <a:r>
              <a:rPr lang="en-US" sz="2000" b="0" i="0" dirty="0">
                <a:effectLst/>
                <a:latin typeface="Times New Roman" panose="02020603050405020304" pitchFamily="18" charset="0"/>
                <a:cs typeface="Times New Roman" panose="02020603050405020304" pitchFamily="18" charset="0"/>
              </a:rPr>
              <a:t> </a:t>
            </a:r>
            <a:r>
              <a:rPr lang="en-US" sz="2000" b="0" i="0" dirty="0" err="1">
                <a:effectLst/>
                <a:latin typeface="Times New Roman" panose="02020603050405020304" pitchFamily="18" charset="0"/>
                <a:cs typeface="Times New Roman" panose="02020603050405020304" pitchFamily="18" charset="0"/>
              </a:rPr>
              <a:t>suv</a:t>
            </a:r>
            <a:r>
              <a:rPr lang="en-US" sz="2000" b="0" i="0" dirty="0">
                <a:effectLst/>
                <a:latin typeface="Times New Roman" panose="02020603050405020304" pitchFamily="18" charset="0"/>
                <a:cs typeface="Times New Roman" panose="02020603050405020304" pitchFamily="18" charset="0"/>
              </a:rPr>
              <a:t> </a:t>
            </a:r>
            <a:r>
              <a:rPr lang="en-US" sz="2000" b="0" i="0" dirty="0" err="1">
                <a:effectLst/>
                <a:latin typeface="Times New Roman" panose="02020603050405020304" pitchFamily="18" charset="0"/>
                <a:cs typeface="Times New Roman" panose="02020603050405020304" pitchFamily="18" charset="0"/>
              </a:rPr>
              <a:t>bu</a:t>
            </a:r>
            <a:r>
              <a:rPr lang="en-US" sz="2000" b="0" i="0" dirty="0">
                <a:effectLst/>
                <a:latin typeface="Times New Roman" panose="02020603050405020304" pitchFamily="18" charset="0"/>
                <a:cs typeface="Times New Roman" panose="02020603050405020304" pitchFamily="18" charset="0"/>
              </a:rPr>
              <a:t> </a:t>
            </a:r>
            <a:r>
              <a:rPr lang="en-US" sz="2000" b="0" i="0" dirty="0" err="1">
                <a:effectLst/>
                <a:latin typeface="Times New Roman" panose="02020603050405020304" pitchFamily="18" charset="0"/>
                <a:cs typeface="Times New Roman" panose="02020603050405020304" pitchFamily="18" charset="0"/>
              </a:rPr>
              <a:t>ovqatdan</a:t>
            </a:r>
            <a:r>
              <a:rPr lang="en-US" sz="2000" b="0" i="0" dirty="0">
                <a:effectLst/>
                <a:latin typeface="Times New Roman" panose="02020603050405020304" pitchFamily="18" charset="0"/>
                <a:cs typeface="Times New Roman" panose="02020603050405020304" pitchFamily="18" charset="0"/>
              </a:rPr>
              <a:t> </a:t>
            </a:r>
            <a:r>
              <a:rPr lang="en-US" sz="2000" b="0" i="0" dirty="0" err="1">
                <a:effectLst/>
                <a:latin typeface="Times New Roman" panose="02020603050405020304" pitchFamily="18" charset="0"/>
                <a:cs typeface="Times New Roman" panose="02020603050405020304" pitchFamily="18" charset="0"/>
              </a:rPr>
              <a:t>keyin</a:t>
            </a:r>
            <a:r>
              <a:rPr lang="en-US" sz="2000" b="0" i="0" dirty="0">
                <a:effectLst/>
                <a:latin typeface="Times New Roman" panose="02020603050405020304" pitchFamily="18" charset="0"/>
                <a:cs typeface="Times New Roman" panose="02020603050405020304" pitchFamily="18" charset="0"/>
              </a:rPr>
              <a:t> </a:t>
            </a:r>
            <a:r>
              <a:rPr lang="en-US" sz="2000" b="0" i="0" dirty="0" err="1">
                <a:effectLst/>
                <a:latin typeface="Times New Roman" panose="02020603050405020304" pitchFamily="18" charset="0"/>
                <a:cs typeface="Times New Roman" panose="02020603050405020304" pitchFamily="18" charset="0"/>
              </a:rPr>
              <a:t>ichsa</a:t>
            </a:r>
            <a:r>
              <a:rPr lang="en-US" sz="2000" b="0" i="0" dirty="0">
                <a:effectLst/>
                <a:latin typeface="Times New Roman" panose="02020603050405020304" pitchFamily="18" charset="0"/>
                <a:cs typeface="Times New Roman" panose="02020603050405020304" pitchFamily="18" charset="0"/>
              </a:rPr>
              <a:t> </a:t>
            </a:r>
            <a:r>
              <a:rPr lang="en-US" sz="2000" b="0" i="0" dirty="0" err="1">
                <a:effectLst/>
                <a:latin typeface="Times New Roman" panose="02020603050405020304" pitchFamily="18" charset="0"/>
                <a:cs typeface="Times New Roman" panose="02020603050405020304" pitchFamily="18" charset="0"/>
              </a:rPr>
              <a:t>bo’ladigan</a:t>
            </a:r>
            <a:r>
              <a:rPr lang="en-US" sz="2000" b="0" i="0" dirty="0">
                <a:effectLst/>
                <a:latin typeface="Times New Roman" panose="02020603050405020304" pitchFamily="18" charset="0"/>
                <a:cs typeface="Times New Roman" panose="02020603050405020304" pitchFamily="18" charset="0"/>
              </a:rPr>
              <a:t> </a:t>
            </a:r>
            <a:r>
              <a:rPr lang="en-US" sz="2000" b="0" i="0" dirty="0" err="1">
                <a:effectLst/>
                <a:latin typeface="Times New Roman" panose="02020603050405020304" pitchFamily="18" charset="0"/>
                <a:cs typeface="Times New Roman" panose="02020603050405020304" pitchFamily="18" charset="0"/>
              </a:rPr>
              <a:t>yaxshi</a:t>
            </a:r>
            <a:r>
              <a:rPr lang="en-US" sz="2000" b="0" i="0" dirty="0">
                <a:effectLst/>
                <a:latin typeface="Times New Roman" panose="02020603050405020304" pitchFamily="18" charset="0"/>
                <a:cs typeface="Times New Roman" panose="02020603050405020304" pitchFamily="18" charset="0"/>
              </a:rPr>
              <a:t> </a:t>
            </a:r>
            <a:r>
              <a:rPr lang="en-US" sz="2000" b="0" i="0" dirty="0" err="1">
                <a:effectLst/>
                <a:latin typeface="Times New Roman" panose="02020603050405020304" pitchFamily="18" charset="0"/>
                <a:cs typeface="Times New Roman" panose="02020603050405020304" pitchFamily="18" charset="0"/>
              </a:rPr>
              <a:t>ichimlikdir</a:t>
            </a:r>
            <a:r>
              <a:rPr lang="en-US" sz="2000" b="0" i="0" dirty="0">
                <a:effectLst/>
                <a:latin typeface="Times New Roman" panose="02020603050405020304" pitchFamily="18" charset="0"/>
                <a:cs typeface="Times New Roman" panose="02020603050405020304" pitchFamily="18" charset="0"/>
              </a:rPr>
              <a:t>.</a:t>
            </a:r>
            <a:endParaRPr lang="ru-RU" sz="2000" dirty="0">
              <a:latin typeface="Times New Roman" panose="02020603050405020304" pitchFamily="18" charset="0"/>
              <a:cs typeface="Times New Roman" panose="02020603050405020304" pitchFamily="18" charset="0"/>
            </a:endParaRPr>
          </a:p>
        </p:txBody>
      </p:sp>
      <p:pic>
        <p:nvPicPr>
          <p:cNvPr id="4098" name="Picture 2">
            <a:extLst>
              <a:ext uri="{FF2B5EF4-FFF2-40B4-BE49-F238E27FC236}">
                <a16:creationId xmlns:a16="http://schemas.microsoft.com/office/drawing/2014/main" xmlns="" id="{47611CAC-DF62-4B95-B5BD-2B27B74AA721}"/>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821557" y="2571247"/>
            <a:ext cx="8747909" cy="42717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86746616"/>
      </p:ext>
    </p:extLst>
  </p:cSld>
  <p:clrMapOvr>
    <a:masterClrMapping/>
  </p:clrMapOvr>
  <mc:AlternateContent xmlns:mc="http://schemas.openxmlformats.org/markup-compatibility/2006" xmlns:p14="http://schemas.microsoft.com/office/powerpoint/2010/main">
    <mc:Choice Requires="p14">
      <p:transition spd="slow" p14:dur="3000">
        <p:randomBar dir="vert"/>
      </p:transition>
    </mc:Choice>
    <mc:Fallback xmlns="">
      <p:transition spd="slow">
        <p:randomBar dir="vert"/>
      </p:transition>
    </mc:Fallback>
  </mc:AlternateContent>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Аспект">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5422</TotalTime>
  <Words>191</Words>
  <Application>Microsoft Office PowerPoint</Application>
  <PresentationFormat>Широкоэкранный</PresentationFormat>
  <Paragraphs>23</Paragraphs>
  <Slides>7</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7</vt:i4>
      </vt:variant>
    </vt:vector>
  </HeadingPairs>
  <TitlesOfParts>
    <vt:vector size="13" baseType="lpstr">
      <vt:lpstr>Arial</vt:lpstr>
      <vt:lpstr>Source Sans Pro</vt:lpstr>
      <vt:lpstr>Times New Roman</vt:lpstr>
      <vt:lpstr>Trebuchet MS</vt:lpstr>
      <vt:lpstr>Wingdings 3</vt:lpstr>
      <vt:lpstr>Аспект</vt:lpstr>
      <vt:lpstr>MAVZU:SITRUS O’SIMLIKLAR VA ULARNI YETISHTIRISH TEXNALOGIYASI</vt:lpstr>
      <vt:lpstr>Sovet Ittifoqi hududida istiqomat qiluvchi aholining ko'pchiligi Yangi yil bayramlari bilan qanday hamkorlik qilmoqda? Albatta, kivi daraxti va sitrus hidi bilan: apelsin, mandarin va limon. Ko'pchilik bu turdagi tsitrus o'simliklarining uyda etishtirishga juda mos ekanligini bilmaydi. Yopiq tsitrus o'simliklarining turlari va ularga g'amxo'rlik qilish haqida bizning maqolamizda gaplashamiz. Sovet Ittifoqi hududida istiqomat qiluvchi aholining ko'pchiligi Yangi yil bayramlari bilan qanday hamkorlik qilmoqda? Albatta, kivi daraxti va sitrus hidi bilan: apelsin, mandarin va limon. Ko'pchilik bu turdagi tsitrus o'simliklarining uyda etishtirishga juda mos ekanligini bilmaydi. Yopiq tsitrus o'simliklarining turlari va ularga g'amxo'rlik qilish haqida bizning maqolamizda gaplashamiz.</vt:lpstr>
      <vt:lpstr>VV</vt:lpstr>
      <vt:lpstr>    Sitrusni uyda ko'chirib o'tkazish - sizning o'simlikka transplantatsiya kerak yoki yo'qligini aniqlash uchun siz kutishingizga to'g'ri keladi, ildizlarning qanchalik ko'payishi mumkin. Naqlli tsitrus mevasi faqat ildizlari potda joylashgan barcha sopol idishlarni butunlay to'ldirganda bo'lishi kerak. Yangi pot 2-3 sm kerak. Odatda fevral-mart oylarida transplantatsiya diametrdagi oldingi potga nisbatan katta bo'lishi  qilish orqali yopiq sitrus mevasini transplantatsiya qilish. Uydagi sitrus kasalliklari : Antraknoz - patojenik qo'ziqorinni yo'qotishidan kelib chiqadi, bu esa sabab bo'ladi </vt:lpstr>
      <vt:lpstr>Prezident Shavkat Mirziyoyev 19 fevral kuni O‘zbekistonda limonchilik tarmog‘ini rivojlantirish bo‘yicha chora-tadbirlar to‘g‘risidagi qarorini imzoladi. Hujjatda qayd etilishicha, respublikada 2018−2019 yillarda 46 million AQSH dollari miqdoridagi xorijiy kredit liniyalari jalb qilinib, 730 gektar maydonda zamonaviy limonzorlar barpo etildi, limon yetishtiriladigan issiqxonalar umumiy maydoni 1221 gektarga yetkazildi. </vt:lpstr>
      <vt:lpstr>«Shu bilan birga, innovatsion texnologiyalar asosida yangi, serhosil va jahon bozorida raqobatbardosh bo‘lgan limon navlarini yaratishga yetarli e’tibor berilmayotganligi, sifatli axborot-konsalting xizmatlarini ko‘rsatish talab darajasida yo‘lga qo‘yilmaganligi, kooperatsiya munosabatlari to‘liq shakllanmaganligi oqibatida sohadagi mavjud imkoniyatlardan samarali foydalanilmayapti», — deyiladi qarorda </vt:lpstr>
      <vt:lpstr>limon o’zida ko’p biriktiruvchi to’qima va kislotalarni saqlab, ovqat haz qilishni yaxshilaydi; limon moddalar almashinuvini yaxshilaydi; o’zida temir moddasini saqlashi sabab ham, kamqonlikda ham foydalidir;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Sovet Ittifoqi hududida istiqomat qiluvchi aholining ko'pchiligi Yangi yil bayramlari bilan qanday hamkorlik qilmoqda? Albatta, kivi daraxti va sitrus hidi bilan: apelsin, mandarin va limon. Ko'pchilik bu turdagi tsitrus o'simliklarining uyda etishtirishga juda mos ekanligini bilmaydi. Yopiq tsitrus o'simliklarining turlari va ularga g'amxo'rlik qilish haqida bizning maqolamizda gaplashamiz. Sovet Ittifoqi hududida istiqomat qiluvchi aholining ko'pchiligi Yangi yil bayramlari bilan qanday hamkorlik qilmoqda? Albatta, kivi daraxti va sitrus hidi bilan: apelsin, mandarin va limon. Ko'pchilik bu turdagi tsitrus o'simliklarining uyda etishtirishga juda mos ekanligini bilmaydi. Yopiq tsitrus o'simliklarining turlari va ularga g'amxo'rlik qilish haqida bizning maqolamizda gaplashamiz.</dc:title>
  <dc:creator>mardiyev</dc:creator>
  <cp:lastModifiedBy>E-MaxUser</cp:lastModifiedBy>
  <cp:revision>8</cp:revision>
  <dcterms:created xsi:type="dcterms:W3CDTF">2021-11-04T09:52:03Z</dcterms:created>
  <dcterms:modified xsi:type="dcterms:W3CDTF">2021-12-16T08:13:28Z</dcterms:modified>
</cp:coreProperties>
</file>