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02.02.2022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128668E-0DD8-40DB-8E9C-6827FB2DEB2E}"/>
              </a:ext>
            </a:extLst>
          </p:cNvPr>
          <p:cNvSpPr>
            <a:spLocks noGrp="1"/>
          </p:cNvSpPr>
          <p:nvPr>
            <p:ph sz="quarter" idx="13"/>
          </p:nvPr>
        </p:nvSpPr>
        <p:spPr>
          <a:xfrm>
            <a:off x="1941909" y="2838616"/>
            <a:ext cx="6686550" cy="3048752"/>
          </a:xfrm>
        </p:spPr>
        <p:txBody>
          <a:bodyPr>
            <a:normAutofit/>
          </a:bodyPr>
          <a:lstStyle/>
          <a:p>
            <a:pPr marL="0" indent="0" algn="ctr">
              <a:buNone/>
            </a:pPr>
            <a:r>
              <a:rPr lang="en-US" sz="3200" dirty="0">
                <a:solidFill>
                  <a:srgbClr val="FF0000"/>
                </a:solidFill>
              </a:rPr>
              <a:t>MAVZU</a:t>
            </a:r>
            <a:r>
              <a:rPr lang="en-US" sz="3200" dirty="0">
                <a:solidFill>
                  <a:srgbClr val="7030A0"/>
                </a:solidFill>
              </a:rPr>
              <a:t>:SITRUZ MEVALI USIMLIKLAR NAVLARINING TAFSIFI</a:t>
            </a:r>
            <a:r>
              <a:rPr lang="en-US" sz="2000" dirty="0"/>
              <a:t>.</a:t>
            </a:r>
          </a:p>
        </p:txBody>
      </p:sp>
    </p:spTree>
    <p:extLst>
      <p:ext uri="{BB962C8B-B14F-4D97-AF65-F5344CB8AC3E}">
        <p14:creationId xmlns:p14="http://schemas.microsoft.com/office/powerpoint/2010/main" val="225378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DE62A6-638A-4FA5-92A0-E4C0B145ED6F}"/>
              </a:ext>
            </a:extLst>
          </p:cNvPr>
          <p:cNvSpPr>
            <a:spLocks noGrp="1"/>
          </p:cNvSpPr>
          <p:nvPr>
            <p:ph type="title"/>
          </p:nvPr>
        </p:nvSpPr>
        <p:spPr>
          <a:xfrm>
            <a:off x="1234441" y="122549"/>
            <a:ext cx="7600010" cy="1762813"/>
          </a:xfrm>
        </p:spPr>
        <p:txBody>
          <a:bodyPr>
            <a:normAutofit fontScale="90000"/>
          </a:bodyPr>
          <a:lstStyle/>
          <a:p>
            <a:r>
              <a:rPr lang="en-US" sz="1800" b="0" i="0" dirty="0" err="1">
                <a:solidFill>
                  <a:srgbClr val="00B050"/>
                </a:solidFill>
                <a:effectLst/>
                <a:latin typeface="Times New Roman" panose="02020603050405020304" pitchFamily="18" charset="0"/>
              </a:rPr>
              <a:t>Sitrus</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o‘simliklari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rutadoshlar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rutagullilar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oilasi</a:t>
            </a:r>
            <a:r>
              <a:rPr lang="en-US" sz="1800" b="0" i="0" dirty="0">
                <a:solidFill>
                  <a:srgbClr val="00B050"/>
                </a:solidFill>
                <a:effectLst/>
                <a:latin typeface="Times New Roman" panose="02020603050405020304" pitchFamily="18" charset="0"/>
              </a:rPr>
              <a:t>)ga </a:t>
            </a:r>
            <a:r>
              <a:rPr lang="en-US" sz="1800" b="0" i="0" dirty="0" err="1">
                <a:solidFill>
                  <a:srgbClr val="00B050"/>
                </a:solidFill>
                <a:effectLst/>
                <a:latin typeface="Times New Roman" panose="02020603050405020304" pitchFamily="18" charset="0"/>
              </a:rPr>
              <a:t>mansub</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doim</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yashil</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o‘simliklar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gruppasi</a:t>
            </a:r>
            <a:r>
              <a:rPr lang="en-US" sz="1800" b="0" i="0" dirty="0">
                <a:solidFill>
                  <a:srgbClr val="00B050"/>
                </a:solidFill>
                <a:effectLst/>
                <a:latin typeface="Times New Roman" panose="02020603050405020304" pitchFamily="18" charset="0"/>
              </a:rPr>
              <a:t>. 28 dan </a:t>
            </a:r>
            <a:r>
              <a:rPr lang="en-US" sz="1800" b="0" i="0" dirty="0" err="1">
                <a:solidFill>
                  <a:srgbClr val="00B050"/>
                </a:solidFill>
                <a:effectLst/>
                <a:latin typeface="Times New Roman" panose="02020603050405020304" pitchFamily="18" charset="0"/>
              </a:rPr>
              <a:t>ortiq</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turi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va</a:t>
            </a:r>
            <a:r>
              <a:rPr lang="en-US" sz="1800" b="0" i="0" dirty="0">
                <a:solidFill>
                  <a:srgbClr val="00B050"/>
                </a:solidFill>
                <a:effectLst/>
                <a:latin typeface="Times New Roman" panose="02020603050405020304" pitchFamily="18" charset="0"/>
              </a:rPr>
              <a:t> tur </a:t>
            </a:r>
            <a:r>
              <a:rPr lang="en-US" sz="1800" b="0" i="0" dirty="0" err="1">
                <a:solidFill>
                  <a:srgbClr val="00B050"/>
                </a:solidFill>
                <a:effectLst/>
                <a:latin typeface="Times New Roman" panose="02020603050405020304" pitchFamily="18" charset="0"/>
              </a:rPr>
              <a:t>xillari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ko‘pchilik</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mamlakatlarda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o‘stiriladi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Sitrus</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o‘simliklariga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apelsin</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greypfrut</a:t>
            </a:r>
            <a:r>
              <a:rPr lang="en-US" sz="1800" b="0" i="0" dirty="0">
                <a:solidFill>
                  <a:srgbClr val="00B050"/>
                </a:solidFill>
                <a:effectLst/>
                <a:latin typeface="Times New Roman" panose="02020603050405020304" pitchFamily="18" charset="0"/>
              </a:rPr>
              <a:t>, mandarin, limon, </a:t>
            </a:r>
            <a:r>
              <a:rPr lang="en-US" sz="1800" b="0" i="0" dirty="0" err="1">
                <a:solidFill>
                  <a:srgbClr val="00B050"/>
                </a:solidFill>
                <a:effectLst/>
                <a:latin typeface="Times New Roman" panose="02020603050405020304" pitchFamily="18" charset="0"/>
              </a:rPr>
              <a:t>bigaradiya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pompelmus</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va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boshqalar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kiradi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Sitrus</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mevalarni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mevasi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qalin</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zich</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po‘stdan</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bo‘laklarga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bo‘lingan</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etdan</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va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urug‘dan</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iborat</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Mevasi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xushxo‘r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parhyoz</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va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dorivor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xususiyatga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ega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turli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vitaminlarga</a:t>
            </a:r>
            <a:r>
              <a:rPr lang="en-US" sz="1800" b="0" i="0" dirty="0">
                <a:solidFill>
                  <a:srgbClr val="00B050"/>
                </a:solidFill>
                <a:effectLst/>
                <a:latin typeface="Times New Roman" panose="02020603050405020304" pitchFamily="18" charset="0"/>
              </a:rPr>
              <a:t> boy. Sharbat, </a:t>
            </a:r>
            <a:r>
              <a:rPr lang="en-US" sz="1800" b="0" i="0" dirty="0" err="1">
                <a:solidFill>
                  <a:srgbClr val="00B050"/>
                </a:solidFill>
                <a:effectLst/>
                <a:latin typeface="Times New Roman" panose="02020603050405020304" pitchFamily="18" charset="0"/>
              </a:rPr>
              <a:t>kiyom</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jem</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limonad</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likyor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sukat</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va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boshqalar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tayyorlanadi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Po‘sti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bargi</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va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gullaridan</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efir</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moyi</a:t>
            </a:r>
            <a:r>
              <a:rPr lang="en-US" sz="1800" b="0" i="0" dirty="0">
                <a:solidFill>
                  <a:srgbClr val="00B050"/>
                </a:solidFill>
                <a:effectLst/>
                <a:latin typeface="Times New Roman" panose="02020603050405020304" pitchFamily="18" charset="0"/>
              </a:rPr>
              <a:t> (23,5% </a:t>
            </a:r>
            <a:r>
              <a:rPr lang="en-US" sz="1800" b="0" i="0" dirty="0" err="1">
                <a:solidFill>
                  <a:srgbClr val="00B050"/>
                </a:solidFill>
                <a:effectLst/>
                <a:latin typeface="Times New Roman" panose="02020603050405020304" pitchFamily="18" charset="0"/>
              </a:rPr>
              <a:t>gacha</a:t>
            </a:r>
            <a:r>
              <a:rPr lang="en-US" sz="1800" b="0" i="0" dirty="0">
                <a:solidFill>
                  <a:srgbClr val="00B050"/>
                </a:solidFill>
                <a:effectLst/>
                <a:latin typeface="Times New Roman" panose="02020603050405020304" pitchFamily="18" charset="0"/>
              </a:rPr>
              <a:t>) </a:t>
            </a:r>
            <a:r>
              <a:rPr lang="en-US" sz="1800" b="0" i="0" dirty="0" err="1">
                <a:solidFill>
                  <a:srgbClr val="00B050"/>
                </a:solidFill>
                <a:effectLst/>
                <a:latin typeface="Times New Roman" panose="02020603050405020304" pitchFamily="18" charset="0"/>
              </a:rPr>
              <a:t>olinadi</a:t>
            </a:r>
            <a:endParaRPr lang="ru-RU" sz="1800" dirty="0">
              <a:solidFill>
                <a:srgbClr val="00B050"/>
              </a:solidFill>
            </a:endParaRPr>
          </a:p>
        </p:txBody>
      </p:sp>
      <p:pic>
        <p:nvPicPr>
          <p:cNvPr id="1026" name="Picture 2">
            <a:extLst>
              <a:ext uri="{FF2B5EF4-FFF2-40B4-BE49-F238E27FC236}">
                <a16:creationId xmlns:a16="http://schemas.microsoft.com/office/drawing/2014/main" xmlns="" id="{C99F80B5-7A1D-4729-9F97-BE3A07CB9115}"/>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738394" y="731838"/>
            <a:ext cx="5210011" cy="34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30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5FFA5E0-4C70-431D-A19D-18415F6C4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a:extLst>
              <a:ext uri="{FF2B5EF4-FFF2-40B4-BE49-F238E27FC236}">
                <a16:creationId xmlns:a16="http://schemas.microsoft.com/office/drawing/2014/main" xmlns="" id="{7B9E6BEC-7FDB-46A4-A515-4E52E7F77A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41" b="30219"/>
          <a:stretch/>
        </p:blipFill>
        <p:spPr bwMode="auto">
          <a:xfrm>
            <a:off x="15" y="-2"/>
            <a:ext cx="9143985" cy="6858001"/>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BBE55C11-4C41-45E4-A00F-83DEE6BB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3632298"/>
            <a:ext cx="5645712"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415E1D">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Подзаголовок 2">
            <a:extLst>
              <a:ext uri="{FF2B5EF4-FFF2-40B4-BE49-F238E27FC236}">
                <a16:creationId xmlns:a16="http://schemas.microsoft.com/office/drawing/2014/main" xmlns="" id="{402CB31B-9827-4156-9102-8FB3556BA125}"/>
              </a:ext>
            </a:extLst>
          </p:cNvPr>
          <p:cNvSpPr>
            <a:spLocks noGrp="1"/>
          </p:cNvSpPr>
          <p:nvPr>
            <p:ph type="subTitle" idx="1"/>
          </p:nvPr>
        </p:nvSpPr>
        <p:spPr>
          <a:xfrm>
            <a:off x="793143" y="3632297"/>
            <a:ext cx="4110328" cy="1837170"/>
          </a:xfrm>
        </p:spPr>
        <p:txBody>
          <a:bodyPr>
            <a:noAutofit/>
          </a:bodyPr>
          <a:lstStyle/>
          <a:p>
            <a:pPr>
              <a:lnSpc>
                <a:spcPct val="90000"/>
              </a:lnSpc>
            </a:pPr>
            <a:r>
              <a:rPr lang="en-US" sz="1400" b="0" i="0" dirty="0" err="1">
                <a:solidFill>
                  <a:srgbClr val="92D050"/>
                </a:solidFill>
                <a:effectLst/>
                <a:latin typeface="Times New Roman" panose="02020603050405020304" pitchFamily="18" charset="0"/>
              </a:rPr>
              <a:t>Sitrus</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o‘simliklarini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ko‘pchilik</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turlari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Hindiston</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Xitoy</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Hindixitoy</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AQSh</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Yaponiya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Pokiston</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Avstraliya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O‘rta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yer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dengiz</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atrofi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mamlakatlari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va</a:t>
            </a:r>
            <a:r>
              <a:rPr lang="en-US" sz="1400" b="0" i="0" dirty="0">
                <a:solidFill>
                  <a:srgbClr val="92D050"/>
                </a:solidFill>
                <a:effectLst/>
                <a:latin typeface="Times New Roman" panose="02020603050405020304" pitchFamily="18" charset="0"/>
              </a:rPr>
              <a:t> Afrika </a:t>
            </a:r>
            <a:r>
              <a:rPr lang="en-US" sz="1400" b="0" i="0" dirty="0" err="1">
                <a:solidFill>
                  <a:srgbClr val="92D050"/>
                </a:solidFill>
                <a:effectLst/>
                <a:latin typeface="Times New Roman" panose="02020603050405020304" pitchFamily="18" charset="0"/>
              </a:rPr>
              <a:t>mamlakatlarida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G‘arbiy</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Gruziya</a:t>
            </a:r>
            <a:r>
              <a:rPr lang="en-US" sz="1400" b="0" i="0" dirty="0">
                <a:solidFill>
                  <a:srgbClr val="92D050"/>
                </a:solidFill>
                <a:effectLst/>
                <a:latin typeface="Times New Roman" panose="02020603050405020304" pitchFamily="18" charset="0"/>
              </a:rPr>
              <a:t> (90% dan </a:t>
            </a:r>
            <a:r>
              <a:rPr lang="en-US" sz="1400" b="0" i="0" dirty="0" err="1">
                <a:solidFill>
                  <a:srgbClr val="92D050"/>
                </a:solidFill>
                <a:effectLst/>
                <a:latin typeface="Times New Roman" panose="02020603050405020304" pitchFamily="18" charset="0"/>
              </a:rPr>
              <a:t>ortiq</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maydonida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o‘stiriladi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Sitrus</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mevalar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yangi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toza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mexanik</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zararlanmagan</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rangi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och</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sariq</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yoki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to‘qsariq</a:t>
            </a:r>
            <a:r>
              <a:rPr lang="en-US" sz="1400" b="0" i="0" dirty="0">
                <a:solidFill>
                  <a:srgbClr val="92D050"/>
                </a:solidFill>
                <a:effectLst/>
                <a:latin typeface="Times New Roman" panose="02020603050405020304" pitchFamily="18" charset="0"/>
              </a:rPr>
              <a:t> (1pomologik </a:t>
            </a:r>
            <a:r>
              <a:rPr lang="en-US" sz="1400" b="0" i="0" dirty="0" err="1">
                <a:solidFill>
                  <a:srgbClr val="92D050"/>
                </a:solidFill>
                <a:effectLst/>
                <a:latin typeface="Times New Roman" panose="02020603050405020304" pitchFamily="18" charset="0"/>
              </a:rPr>
              <a:t>guruhdagi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limonlar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och</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yashildan</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sariqqacha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bo‘lishi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kerak</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O‘zbekistonda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akad</a:t>
            </a:r>
            <a:r>
              <a:rPr lang="en-US" sz="1400" b="0" i="0" dirty="0">
                <a:solidFill>
                  <a:srgbClr val="92D050"/>
                </a:solidFill>
                <a:effectLst/>
                <a:latin typeface="Times New Roman" panose="02020603050405020304" pitchFamily="18" charset="0"/>
              </a:rPr>
              <a:t>. R. R. </a:t>
            </a:r>
            <a:r>
              <a:rPr lang="en-US" sz="1400" b="0" i="0" dirty="0" err="1">
                <a:solidFill>
                  <a:srgbClr val="92D050"/>
                </a:solidFill>
                <a:effectLst/>
                <a:latin typeface="Times New Roman" panose="02020603050405020304" pitchFamily="18" charset="0"/>
              </a:rPr>
              <a:t>Shreder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nomidagi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Bog‘dorchilik</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tokchilik</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va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vinochilik</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ilmiy</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tadqiqot</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instituti</a:t>
            </a:r>
            <a:r>
              <a:rPr lang="en-US" sz="1400" b="0" i="0" dirty="0">
                <a:solidFill>
                  <a:srgbClr val="92D050"/>
                </a:solidFill>
                <a:effectLst/>
                <a:latin typeface="Times New Roman" panose="02020603050405020304" pitchFamily="18" charset="0"/>
              </a:rPr>
              <a:t>, Toshkent </a:t>
            </a:r>
            <a:r>
              <a:rPr lang="en-US" sz="1400" b="0" i="0" dirty="0" err="1">
                <a:solidFill>
                  <a:srgbClr val="92D050"/>
                </a:solidFill>
                <a:effectLst/>
                <a:latin typeface="Times New Roman" panose="02020603050405020304" pitchFamily="18" charset="0"/>
              </a:rPr>
              <a:t>viloyati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xo‘jaligi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va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boshqa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joylarda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Sitrus</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o‘simligini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o‘stirish</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yangi</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navlar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yaratish</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ustida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ilmiy</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tadqiqotlar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olib</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borilmoqda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Sitrus</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mevalar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ko‘pincha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qorakuya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zamburug‘dan</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qora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nuqtalar</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bosib</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ko‘k</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va</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yashil</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mog‘ordan</a:t>
            </a:r>
            <a:r>
              <a:rPr lang="en-US" sz="1400" b="0" i="0" dirty="0">
                <a:solidFill>
                  <a:srgbClr val="92D050"/>
                </a:solidFill>
                <a:effectLst/>
                <a:latin typeface="Times New Roman" panose="02020603050405020304" pitchFamily="18" charset="0"/>
              </a:rPr>
              <a:t> </a:t>
            </a:r>
            <a:r>
              <a:rPr lang="en-US" sz="1400" b="0" i="0" dirty="0" err="1">
                <a:solidFill>
                  <a:srgbClr val="92D050"/>
                </a:solidFill>
                <a:effectLst/>
                <a:latin typeface="Times New Roman" panose="02020603050405020304" pitchFamily="18" charset="0"/>
              </a:rPr>
              <a:t>zararlanadi</a:t>
            </a:r>
            <a:r>
              <a:rPr lang="en-US" sz="1400" b="0" i="0" dirty="0">
                <a:solidFill>
                  <a:srgbClr val="92D050"/>
                </a:solidFill>
                <a:effectLst/>
                <a:latin typeface="Times New Roman" panose="02020603050405020304" pitchFamily="18" charset="0"/>
              </a:rPr>
              <a:t>.</a:t>
            </a:r>
            <a:endParaRPr lang="ru-RU" sz="1400" dirty="0">
              <a:solidFill>
                <a:srgbClr val="92D050"/>
              </a:solidFill>
            </a:endParaRPr>
          </a:p>
        </p:txBody>
      </p:sp>
    </p:spTree>
    <p:extLst>
      <p:ext uri="{BB962C8B-B14F-4D97-AF65-F5344CB8AC3E}">
        <p14:creationId xmlns:p14="http://schemas.microsoft.com/office/powerpoint/2010/main" val="320946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402CB31B-9827-4156-9102-8FB3556BA125}"/>
              </a:ext>
            </a:extLst>
          </p:cNvPr>
          <p:cNvSpPr>
            <a:spLocks noGrp="1"/>
          </p:cNvSpPr>
          <p:nvPr>
            <p:ph type="subTitle" idx="1"/>
          </p:nvPr>
        </p:nvSpPr>
        <p:spPr>
          <a:xfrm>
            <a:off x="1210587" y="310102"/>
            <a:ext cx="7293333" cy="1932167"/>
          </a:xfrm>
        </p:spPr>
        <p:txBody>
          <a:bodyPr>
            <a:normAutofit fontScale="77500" lnSpcReduction="20000"/>
          </a:bodyPr>
          <a:lstStyle/>
          <a:p>
            <a:r>
              <a:rPr lang="en-US" b="0" i="0" dirty="0" err="1">
                <a:solidFill>
                  <a:srgbClr val="92D050"/>
                </a:solidFill>
                <a:effectLst/>
                <a:latin typeface="Times New Roman" panose="02020603050405020304" pitchFamily="18" charset="0"/>
              </a:rPr>
              <a:t>Subtropik</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va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tropik</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mevalarni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joylashtirish</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va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saqlash</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Sitrus</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mevalarni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hajmi</a:t>
            </a:r>
            <a:r>
              <a:rPr lang="en-US" b="0" i="0" dirty="0">
                <a:solidFill>
                  <a:srgbClr val="92D050"/>
                </a:solidFill>
                <a:effectLst/>
                <a:latin typeface="Times New Roman" panose="02020603050405020304" pitchFamily="18" charset="0"/>
              </a:rPr>
              <a:t> 20 kg </a:t>
            </a:r>
            <a:r>
              <a:rPr lang="en-US" b="0" i="0" dirty="0" err="1">
                <a:solidFill>
                  <a:srgbClr val="92D050"/>
                </a:solidFill>
                <a:effectLst/>
                <a:latin typeface="Times New Roman" panose="02020603050405020304" pitchFamily="18" charset="0"/>
              </a:rPr>
              <a:t>gacha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bo‘lgan</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yashiklarga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joylanadi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Yashiklarga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kattakichikligi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bir</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xildagi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mevalar</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yupqa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qog‘ozga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o‘rab</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teriladi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Ananasni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hajmi</a:t>
            </a:r>
            <a:r>
              <a:rPr lang="en-US" b="0" i="0" dirty="0">
                <a:solidFill>
                  <a:srgbClr val="92D050"/>
                </a:solidFill>
                <a:effectLst/>
                <a:latin typeface="Times New Roman" panose="02020603050405020304" pitchFamily="18" charset="0"/>
              </a:rPr>
              <a:t> 1618 kg </a:t>
            </a:r>
            <a:r>
              <a:rPr lang="en-US" b="0" i="0" dirty="0" err="1">
                <a:solidFill>
                  <a:srgbClr val="92D050"/>
                </a:solidFill>
                <a:effectLst/>
                <a:latin typeface="Times New Roman" panose="02020603050405020304" pitchFamily="18" charset="0"/>
              </a:rPr>
              <a:t>bo‘lgan</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yashiklarga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bananni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asa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hajmi</a:t>
            </a:r>
            <a:r>
              <a:rPr lang="en-US" b="0" i="0" dirty="0">
                <a:solidFill>
                  <a:srgbClr val="92D050"/>
                </a:solidFill>
                <a:effectLst/>
                <a:latin typeface="Times New Roman" panose="02020603050405020304" pitchFamily="18" charset="0"/>
              </a:rPr>
              <a:t> 25 kg </a:t>
            </a:r>
            <a:r>
              <a:rPr lang="en-US" b="0" i="0" dirty="0" err="1">
                <a:solidFill>
                  <a:srgbClr val="92D050"/>
                </a:solidFill>
                <a:effectLst/>
                <a:latin typeface="Times New Roman" panose="02020603050405020304" pitchFamily="18" charset="0"/>
              </a:rPr>
              <a:t>gacha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bo‘lgan</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qutilarga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joylanadi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Magazinlarda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pishib</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yetilgan</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sitrus</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mevalar</a:t>
            </a:r>
            <a:r>
              <a:rPr lang="en-US" b="0" i="0" dirty="0">
                <a:solidFill>
                  <a:srgbClr val="92D050"/>
                </a:solidFill>
                <a:effectLst/>
                <a:latin typeface="Times New Roman" panose="02020603050405020304" pitchFamily="18" charset="0"/>
              </a:rPr>
              <a:t> 23°C li </a:t>
            </a:r>
            <a:r>
              <a:rPr lang="en-US" b="0" i="0" dirty="0" err="1">
                <a:solidFill>
                  <a:srgbClr val="92D050"/>
                </a:solidFill>
                <a:effectLst/>
                <a:latin typeface="Times New Roman" panose="02020603050405020304" pitchFamily="18" charset="0"/>
              </a:rPr>
              <a:t>haroratda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va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nisbiy</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namligi</a:t>
            </a:r>
            <a:r>
              <a:rPr lang="en-US" b="0" i="0" dirty="0">
                <a:solidFill>
                  <a:srgbClr val="92D050"/>
                </a:solidFill>
                <a:effectLst/>
                <a:latin typeface="Times New Roman" panose="02020603050405020304" pitchFamily="18" charset="0"/>
              </a:rPr>
              <a:t> 8385% </a:t>
            </a:r>
            <a:r>
              <a:rPr lang="en-US" b="0" i="0" dirty="0" err="1">
                <a:solidFill>
                  <a:srgbClr val="92D050"/>
                </a:solidFill>
                <a:effectLst/>
                <a:latin typeface="Times New Roman" panose="02020603050405020304" pitchFamily="18" charset="0"/>
              </a:rPr>
              <a:t>bo‘lgan</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havoda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besh</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sutkagacha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saqlanadi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Pishib</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yetilgan</a:t>
            </a:r>
            <a:r>
              <a:rPr lang="en-US" b="0" i="0" dirty="0">
                <a:solidFill>
                  <a:srgbClr val="92D050"/>
                </a:solidFill>
                <a:effectLst/>
                <a:latin typeface="Times New Roman" panose="02020603050405020304" pitchFamily="18" charset="0"/>
              </a:rPr>
              <a:t> ananas </a:t>
            </a:r>
            <a:r>
              <a:rPr lang="en-US" b="0" i="0" dirty="0" err="1">
                <a:solidFill>
                  <a:srgbClr val="92D050"/>
                </a:solidFill>
                <a:effectLst/>
                <a:latin typeface="Times New Roman" panose="02020603050405020304" pitchFamily="18" charset="0"/>
              </a:rPr>
              <a:t>va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bananlarni</a:t>
            </a:r>
            <a:r>
              <a:rPr lang="en-US" b="0" i="0" dirty="0">
                <a:solidFill>
                  <a:srgbClr val="92D050"/>
                </a:solidFill>
                <a:effectLst/>
                <a:latin typeface="Times New Roman" panose="02020603050405020304" pitchFamily="18" charset="0"/>
              </a:rPr>
              <a:t> 1013°C li </a:t>
            </a:r>
            <a:r>
              <a:rPr lang="en-US" b="0" i="0" dirty="0" err="1">
                <a:solidFill>
                  <a:srgbClr val="92D050"/>
                </a:solidFill>
                <a:effectLst/>
                <a:latin typeface="Times New Roman" panose="02020603050405020304" pitchFamily="18" charset="0"/>
              </a:rPr>
              <a:t>haroratda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va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nisbiy</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namligi</a:t>
            </a:r>
            <a:r>
              <a:rPr lang="en-US" b="0" i="0" dirty="0">
                <a:solidFill>
                  <a:srgbClr val="92D050"/>
                </a:solidFill>
                <a:effectLst/>
                <a:latin typeface="Times New Roman" panose="02020603050405020304" pitchFamily="18" charset="0"/>
              </a:rPr>
              <a:t> 8082% </a:t>
            </a:r>
            <a:r>
              <a:rPr lang="en-US" b="0" i="0" dirty="0" err="1">
                <a:solidFill>
                  <a:srgbClr val="92D050"/>
                </a:solidFill>
                <a:effectLst/>
                <a:latin typeface="Times New Roman" panose="02020603050405020304" pitchFamily="18" charset="0"/>
              </a:rPr>
              <a:t>bo‘lgan</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havoda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ko‘pi</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bilan</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uch</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sutka</a:t>
            </a:r>
            <a:r>
              <a:rPr lang="en-US" b="0" i="0" dirty="0">
                <a:solidFill>
                  <a:srgbClr val="92D050"/>
                </a:solidFill>
                <a:effectLst/>
                <a:latin typeface="Times New Roman" panose="02020603050405020304" pitchFamily="18" charset="0"/>
              </a:rPr>
              <a:t> </a:t>
            </a:r>
            <a:r>
              <a:rPr lang="en-US" b="0" i="0" dirty="0" err="1">
                <a:solidFill>
                  <a:srgbClr val="92D050"/>
                </a:solidFill>
                <a:effectLst/>
                <a:latin typeface="Times New Roman" panose="02020603050405020304" pitchFamily="18" charset="0"/>
              </a:rPr>
              <a:t>saqlanadi</a:t>
            </a:r>
            <a:r>
              <a:rPr lang="en-US" b="0" i="0" dirty="0">
                <a:solidFill>
                  <a:srgbClr val="92D050"/>
                </a:solidFill>
                <a:effectLst/>
                <a:latin typeface="Times New Roman" panose="02020603050405020304" pitchFamily="18" charset="0"/>
              </a:rPr>
              <a:t>.</a:t>
            </a:r>
            <a:endParaRPr lang="ru-RU" dirty="0">
              <a:solidFill>
                <a:srgbClr val="92D050"/>
              </a:solidFill>
            </a:endParaRPr>
          </a:p>
        </p:txBody>
      </p:sp>
      <p:sp>
        <p:nvSpPr>
          <p:cNvPr id="4" name="AutoShape 2">
            <a:extLst>
              <a:ext uri="{FF2B5EF4-FFF2-40B4-BE49-F238E27FC236}">
                <a16:creationId xmlns:a16="http://schemas.microsoft.com/office/drawing/2014/main" xmlns="" id="{FCC46683-6968-43B4-9968-31089825BD7E}"/>
              </a:ext>
            </a:extLst>
          </p:cNvPr>
          <p:cNvSpPr>
            <a:spLocks noGrp="1" noChangeAspect="1" noChangeArrowheads="1"/>
          </p:cNvSpPr>
          <p:nvPr>
            <p:ph type="ctrTitle"/>
          </p:nvPr>
        </p:nvSpPr>
        <p:spPr bwMode="auto">
          <a:xfrm>
            <a:off x="1894213" y="3531026"/>
            <a:ext cx="6028796" cy="3017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ru-RU" sz="1600" dirty="0"/>
          </a:p>
        </p:txBody>
      </p:sp>
      <p:pic>
        <p:nvPicPr>
          <p:cNvPr id="3076" name="Picture 4">
            <a:extLst>
              <a:ext uri="{FF2B5EF4-FFF2-40B4-BE49-F238E27FC236}">
                <a16:creationId xmlns:a16="http://schemas.microsoft.com/office/drawing/2014/main" xmlns="" id="{5DEDC257-3192-4F1C-AF13-B9C14E541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162" y="2051437"/>
            <a:ext cx="6595607" cy="461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9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402CB31B-9827-4156-9102-8FB3556BA125}"/>
              </a:ext>
            </a:extLst>
          </p:cNvPr>
          <p:cNvSpPr>
            <a:spLocks noGrp="1"/>
          </p:cNvSpPr>
          <p:nvPr>
            <p:ph type="subTitle" idx="1"/>
          </p:nvPr>
        </p:nvSpPr>
        <p:spPr>
          <a:xfrm>
            <a:off x="1303819" y="302151"/>
            <a:ext cx="6686549" cy="2138899"/>
          </a:xfrm>
        </p:spPr>
        <p:txBody>
          <a:bodyPr>
            <a:normAutofit fontScale="77500" lnSpcReduction="20000"/>
          </a:bodyPr>
          <a:lstStyle/>
          <a:p>
            <a:r>
              <a:rPr lang="en-US" b="0" i="0" dirty="0" err="1">
                <a:solidFill>
                  <a:srgbClr val="FF0000"/>
                </a:solidFill>
                <a:effectLst/>
                <a:latin typeface="Times New Roman" panose="02020603050405020304" pitchFamily="18" charset="0"/>
              </a:rPr>
              <a:t>Sitron</a:t>
            </a:r>
            <a:r>
              <a:rPr lang="en-US" b="0" i="0" dirty="0">
                <a:solidFill>
                  <a:srgbClr val="FF0000"/>
                </a:solidFill>
                <a:effectLst/>
                <a:latin typeface="Times New Roman" panose="02020603050405020304" pitchFamily="18" charset="0"/>
              </a:rPr>
              <a:t> (Citrus medica)</a:t>
            </a:r>
            <a:r>
              <a:rPr lang="en-US" b="0" i="0" dirty="0" err="1">
                <a:solidFill>
                  <a:srgbClr val="FF0000"/>
                </a:solidFill>
                <a:effectLst/>
                <a:latin typeface="Times New Roman" panose="02020603050405020304" pitchFamily="18" charset="0"/>
              </a:rPr>
              <a:t>rutadoshlar</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ruta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gullilar</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oilasi</a:t>
            </a:r>
            <a:r>
              <a:rPr lang="en-US" b="0" i="0" dirty="0">
                <a:solidFill>
                  <a:srgbClr val="FF0000"/>
                </a:solidFill>
                <a:effectLst/>
                <a:latin typeface="Times New Roman" panose="02020603050405020304" pitchFamily="18" charset="0"/>
              </a:rPr>
              <a:t>)ga </a:t>
            </a:r>
            <a:r>
              <a:rPr lang="en-US" b="0" i="0" dirty="0" err="1">
                <a:solidFill>
                  <a:srgbClr val="FF0000"/>
                </a:solidFill>
                <a:effectLst/>
                <a:latin typeface="Times New Roman" panose="02020603050405020304" pitchFamily="18" charset="0"/>
              </a:rPr>
              <a:t>mansub</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doim</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yashil</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tikanli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buta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yoki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daraxtcha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Barglari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qisqa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bandli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ellipssimon</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chetlari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tishli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Gullari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chiroyli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oq</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yoki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qizil</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siyrak</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qalqonsimon</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to‘pgul</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hosil</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qiladi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Tojbarglari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beshta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sirti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pushti</a:t>
            </a:r>
            <a:r>
              <a:rPr lang="en-US" b="0" i="0" dirty="0">
                <a:solidFill>
                  <a:srgbClr val="FF0000"/>
                </a:solidFill>
                <a:effectLst/>
                <a:latin typeface="Times New Roman" panose="02020603050405020304" pitchFamily="18" charset="0"/>
              </a:rPr>
              <a:t> rang. </a:t>
            </a:r>
            <a:r>
              <a:rPr lang="en-US" b="0" i="0" dirty="0" err="1">
                <a:solidFill>
                  <a:srgbClr val="FF0000"/>
                </a:solidFill>
                <a:effectLst/>
                <a:latin typeface="Times New Roman" panose="02020603050405020304" pitchFamily="18" charset="0"/>
              </a:rPr>
              <a:t>Mevasi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limondek</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po‘sti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qalin</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och</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sariq</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yoki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to‘q</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sariq</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xushbo‘y</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sirti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silliq</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ko‘pincha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g‘adirbudur</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Eti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nordon</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yoki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shirin</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Urug‘i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ko‘p</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Hindiston</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va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Janubiy</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Xitoy</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janubiy</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Yevropada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AQShning</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janubida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va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katta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Antil</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orollarida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eqiladi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Sovuqqa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chidamsiz</a:t>
            </a:r>
            <a:r>
              <a:rPr lang="en-US" b="0" i="0" dirty="0">
                <a:solidFill>
                  <a:srgbClr val="FF0000"/>
                </a:solidFill>
                <a:effectLst/>
                <a:latin typeface="Times New Roman" panose="02020603050405020304" pitchFamily="18" charset="0"/>
              </a:rPr>
              <a:t>. 3, 4°C da </a:t>
            </a:r>
            <a:r>
              <a:rPr lang="en-US" b="0" i="0" dirty="0" err="1">
                <a:solidFill>
                  <a:srgbClr val="FF0000"/>
                </a:solidFill>
                <a:effectLst/>
                <a:latin typeface="Times New Roman" panose="02020603050405020304" pitchFamily="18" charset="0"/>
              </a:rPr>
              <a:t>daraxtni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sovuq</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uradi</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Sitrondan</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qandolatchilikda</a:t>
            </a:r>
            <a:r>
              <a:rPr lang="en-US" b="0" i="0" dirty="0">
                <a:solidFill>
                  <a:srgbClr val="FF0000"/>
                </a:solidFill>
                <a:effectLst/>
                <a:latin typeface="Times New Roman" panose="02020603050405020304" pitchFamily="18" charset="0"/>
              </a:rPr>
              <a:t> </a:t>
            </a:r>
            <a:r>
              <a:rPr lang="en-US" b="0" i="0" dirty="0" err="1">
                <a:solidFill>
                  <a:srgbClr val="FF0000"/>
                </a:solidFill>
                <a:effectLst/>
                <a:latin typeface="Times New Roman" panose="02020603050405020304" pitchFamily="18" charset="0"/>
              </a:rPr>
              <a:t>foydalaniladi</a:t>
            </a:r>
            <a:endParaRPr lang="ru-RU" dirty="0">
              <a:solidFill>
                <a:srgbClr val="FF0000"/>
              </a:solidFill>
            </a:endParaRPr>
          </a:p>
        </p:txBody>
      </p:sp>
      <p:sp>
        <p:nvSpPr>
          <p:cNvPr id="2" name="Заголовок 1">
            <a:extLst>
              <a:ext uri="{FF2B5EF4-FFF2-40B4-BE49-F238E27FC236}">
                <a16:creationId xmlns:a16="http://schemas.microsoft.com/office/drawing/2014/main" xmlns="" id="{F44C9EF2-84B0-463B-9176-F70CCB3407DE}"/>
              </a:ext>
            </a:extLst>
          </p:cNvPr>
          <p:cNvSpPr>
            <a:spLocks noGrp="1"/>
          </p:cNvSpPr>
          <p:nvPr>
            <p:ph type="ctrTitle"/>
          </p:nvPr>
        </p:nvSpPr>
        <p:spPr>
          <a:xfrm>
            <a:off x="2732199" y="3980137"/>
            <a:ext cx="4082848" cy="2426158"/>
          </a:xfrm>
        </p:spPr>
        <p:txBody>
          <a:bodyPr>
            <a:normAutofit/>
          </a:bodyPr>
          <a:lstStyle/>
          <a:p>
            <a:endParaRPr lang="ru-RU" sz="1400" dirty="0"/>
          </a:p>
        </p:txBody>
      </p:sp>
      <p:pic>
        <p:nvPicPr>
          <p:cNvPr id="1026" name="Picture 2">
            <a:extLst>
              <a:ext uri="{FF2B5EF4-FFF2-40B4-BE49-F238E27FC236}">
                <a16:creationId xmlns:a16="http://schemas.microsoft.com/office/drawing/2014/main" xmlns="" id="{AA3CAF6A-16A1-48B0-B8BE-EE43ADCA4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152" y="2441049"/>
            <a:ext cx="5939626" cy="434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7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402CB31B-9827-4156-9102-8FB3556BA125}"/>
              </a:ext>
            </a:extLst>
          </p:cNvPr>
          <p:cNvSpPr>
            <a:spLocks noGrp="1"/>
          </p:cNvSpPr>
          <p:nvPr>
            <p:ph type="subTitle" idx="1"/>
          </p:nvPr>
        </p:nvSpPr>
        <p:spPr>
          <a:xfrm>
            <a:off x="1536394" y="182881"/>
            <a:ext cx="6686549" cy="2250219"/>
          </a:xfrm>
        </p:spPr>
        <p:txBody>
          <a:bodyPr>
            <a:normAutofit fontScale="77500" lnSpcReduction="20000"/>
          </a:bodyPr>
          <a:lstStyle/>
          <a:p>
            <a:r>
              <a:rPr lang="en-US" b="0" i="0" dirty="0" err="1">
                <a:solidFill>
                  <a:srgbClr val="7030A0"/>
                </a:solidFill>
                <a:effectLst/>
                <a:latin typeface="Times New Roman" panose="02020603050405020304" pitchFamily="18" charset="0"/>
              </a:rPr>
              <a:t>Apelsin</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mevasi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dumaloq</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sharsimon</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pusti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to‘q</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sariq</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yoki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qizg‘ish</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Korolyok</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navi</a:t>
            </a:r>
            <a:r>
              <a:rPr lang="en-US" b="0" i="0" dirty="0">
                <a:solidFill>
                  <a:srgbClr val="7030A0"/>
                </a:solidFill>
                <a:effectLst/>
                <a:latin typeface="Times New Roman" panose="02020603050405020304" pitchFamily="18" charset="0"/>
              </a:rPr>
              <a:t>). (26-rasm) </a:t>
            </a:r>
            <a:r>
              <a:rPr lang="en-US" b="0" i="0" dirty="0" err="1">
                <a:solidFill>
                  <a:srgbClr val="7030A0"/>
                </a:solidFill>
                <a:effectLst/>
                <a:latin typeface="Times New Roman" panose="02020603050405020304" pitchFamily="18" charset="0"/>
              </a:rPr>
              <a:t>bo‘ladi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Mevaning</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po‘stida</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efir</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moyining</a:t>
            </a:r>
            <a:r>
              <a:rPr lang="en-US" b="0" i="0" dirty="0">
                <a:solidFill>
                  <a:srgbClr val="7030A0"/>
                </a:solidFill>
                <a:effectLst/>
                <a:latin typeface="Times New Roman" panose="02020603050405020304" pitchFamily="18" charset="0"/>
              </a:rPr>
              <a:t> (1,22,5%), S, R </a:t>
            </a:r>
            <a:r>
              <a:rPr lang="en-US" b="0" i="0" dirty="0" err="1">
                <a:solidFill>
                  <a:srgbClr val="7030A0"/>
                </a:solidFill>
                <a:effectLst/>
                <a:latin typeface="Times New Roman" panose="02020603050405020304" pitchFamily="18" charset="0"/>
              </a:rPr>
              <a:t>vitaminlarning</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qarotin</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pektinli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moddalar</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glyukozidlarning</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g‘ariyb</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hammasi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to‘plangan</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bo‘ladi</a:t>
            </a:r>
            <a:r>
              <a:rPr lang="en-US" b="0" i="0" dirty="0">
                <a:solidFill>
                  <a:srgbClr val="7030A0"/>
                </a:solidFill>
                <a:effectLst/>
                <a:latin typeface="Times New Roman" panose="02020603050405020304" pitchFamily="18" charset="0"/>
              </a:rPr>
              <a:t>.</a:t>
            </a:r>
            <a:r>
              <a:rPr lang="en-US" dirty="0">
                <a:solidFill>
                  <a:srgbClr val="7030A0"/>
                </a:solidFill>
              </a:rPr>
              <a:t/>
            </a:r>
            <a:br>
              <a:rPr lang="en-US" dirty="0">
                <a:solidFill>
                  <a:srgbClr val="7030A0"/>
                </a:solidFill>
              </a:rPr>
            </a:br>
            <a:r>
              <a:rPr lang="en-US" b="0" i="0" dirty="0" err="1">
                <a:solidFill>
                  <a:srgbClr val="7030A0"/>
                </a:solidFill>
                <a:effectLst/>
                <a:latin typeface="Times New Roman" panose="02020603050405020304" pitchFamily="18" charset="0"/>
              </a:rPr>
              <a:t>Eti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tarkibida</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qand</a:t>
            </a:r>
            <a:r>
              <a:rPr lang="en-US" b="0" i="0" dirty="0">
                <a:solidFill>
                  <a:srgbClr val="7030A0"/>
                </a:solidFill>
                <a:effectLst/>
                <a:latin typeface="Times New Roman" panose="02020603050405020304" pitchFamily="18" charset="0"/>
              </a:rPr>
              <a:t> (9% </a:t>
            </a:r>
            <a:r>
              <a:rPr lang="en-US" b="0" i="0" dirty="0" err="1">
                <a:solidFill>
                  <a:srgbClr val="7030A0"/>
                </a:solidFill>
                <a:effectLst/>
                <a:latin typeface="Times New Roman" panose="02020603050405020304" pitchFamily="18" charset="0"/>
              </a:rPr>
              <a:t>gacha</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organik</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kislotalar</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asosan</a:t>
            </a:r>
            <a:r>
              <a:rPr lang="en-US" b="0" i="0" dirty="0">
                <a:solidFill>
                  <a:srgbClr val="7030A0"/>
                </a:solidFill>
                <a:effectLst/>
                <a:latin typeface="Times New Roman" panose="02020603050405020304" pitchFamily="18" charset="0"/>
              </a:rPr>
              <a:t> limon kislota1,5% </a:t>
            </a:r>
            <a:r>
              <a:rPr lang="en-US" b="0" i="0" dirty="0" err="1">
                <a:solidFill>
                  <a:srgbClr val="7030A0"/>
                </a:solidFill>
                <a:effectLst/>
                <a:latin typeface="Times New Roman" panose="02020603050405020304" pitchFamily="18" charset="0"/>
              </a:rPr>
              <a:t>gacha</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pektinli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moddalar</a:t>
            </a:r>
            <a:r>
              <a:rPr lang="en-US" b="0" i="0" dirty="0">
                <a:solidFill>
                  <a:srgbClr val="7030A0"/>
                </a:solidFill>
                <a:effectLst/>
                <a:latin typeface="Times New Roman" panose="02020603050405020304" pitchFamily="18" charset="0"/>
              </a:rPr>
              <a:t> S </a:t>
            </a:r>
            <a:r>
              <a:rPr lang="en-US" b="0" i="0" dirty="0" err="1">
                <a:solidFill>
                  <a:srgbClr val="7030A0"/>
                </a:solidFill>
                <a:effectLst/>
                <a:latin typeface="Times New Roman" panose="02020603050405020304" pitchFamily="18" charset="0"/>
              </a:rPr>
              <a:t>vitamini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karotin</a:t>
            </a:r>
            <a:r>
              <a:rPr lang="en-US" b="0" i="0" dirty="0">
                <a:solidFill>
                  <a:srgbClr val="7030A0"/>
                </a:solidFill>
                <a:effectLst/>
                <a:latin typeface="Times New Roman" panose="02020603050405020304" pitchFamily="18" charset="0"/>
              </a:rPr>
              <a:t> bor. </a:t>
            </a:r>
            <a:r>
              <a:rPr lang="en-US" b="0" i="0" dirty="0" err="1">
                <a:solidFill>
                  <a:srgbClr val="7030A0"/>
                </a:solidFill>
                <a:effectLst/>
                <a:latin typeface="Times New Roman" panose="02020603050405020304" pitchFamily="18" charset="0"/>
              </a:rPr>
              <a:t>Mamlakatimizda</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pervenes</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Luchshiy</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suxumskiy</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Vashington</a:t>
            </a:r>
            <a:r>
              <a:rPr lang="en-US" b="0" i="0" dirty="0">
                <a:solidFill>
                  <a:srgbClr val="7030A0"/>
                </a:solidFill>
                <a:effectLst/>
                <a:latin typeface="Times New Roman" panose="02020603050405020304" pitchFamily="18" charset="0"/>
              </a:rPr>
              <a:t> navel (</a:t>
            </a:r>
            <a:r>
              <a:rPr lang="en-US" b="0" i="0" dirty="0" err="1">
                <a:solidFill>
                  <a:srgbClr val="7030A0"/>
                </a:solidFill>
                <a:effectLst/>
                <a:latin typeface="Times New Roman" panose="02020603050405020304" pitchFamily="18" charset="0"/>
              </a:rPr>
              <a:t>pupochniy</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Korolyok</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sharbati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va</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eti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qizilqizg‘ish</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rangli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apelsin</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navlari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eqiladi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Eng</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katta</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ko‘ndalang</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diametri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bo‘ylab</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kattakichikligi</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apelsin</a:t>
            </a:r>
            <a:r>
              <a:rPr lang="en-US" b="0" i="0" dirty="0">
                <a:solidFill>
                  <a:srgbClr val="7030A0"/>
                </a:solidFill>
                <a:effectLst/>
                <a:latin typeface="Times New Roman" panose="02020603050405020304" pitchFamily="18" charset="0"/>
              </a:rPr>
              <a:t> </a:t>
            </a:r>
            <a:r>
              <a:rPr lang="en-US" b="0" i="0" dirty="0" err="1">
                <a:solidFill>
                  <a:srgbClr val="7030A0"/>
                </a:solidFill>
                <a:effectLst/>
                <a:latin typeface="Times New Roman" panose="02020603050405020304" pitchFamily="18" charset="0"/>
              </a:rPr>
              <a:t>kamida</a:t>
            </a:r>
            <a:r>
              <a:rPr lang="en-US" b="0" i="0" dirty="0">
                <a:solidFill>
                  <a:srgbClr val="7030A0"/>
                </a:solidFill>
                <a:effectLst/>
                <a:latin typeface="Times New Roman" panose="02020603050405020304" pitchFamily="18" charset="0"/>
              </a:rPr>
              <a:t> 50 mm;</a:t>
            </a:r>
            <a:endParaRPr lang="ru-RU" dirty="0">
              <a:solidFill>
                <a:srgbClr val="7030A0"/>
              </a:solidFill>
            </a:endParaRPr>
          </a:p>
        </p:txBody>
      </p:sp>
      <p:sp>
        <p:nvSpPr>
          <p:cNvPr id="4" name="AutoShape 2">
            <a:extLst>
              <a:ext uri="{FF2B5EF4-FFF2-40B4-BE49-F238E27FC236}">
                <a16:creationId xmlns:a16="http://schemas.microsoft.com/office/drawing/2014/main" xmlns="" id="{0B6711F6-5FD6-445A-8F5D-C0BEAD4853D8}"/>
              </a:ext>
            </a:extLst>
          </p:cNvPr>
          <p:cNvSpPr>
            <a:spLocks noGrp="1" noChangeAspect="1" noChangeArrowheads="1"/>
          </p:cNvSpPr>
          <p:nvPr>
            <p:ph type="ctrTitle"/>
          </p:nvPr>
        </p:nvSpPr>
        <p:spPr bwMode="auto">
          <a:xfrm>
            <a:off x="2949789" y="3813709"/>
            <a:ext cx="4326908" cy="280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ru-RU" sz="1200" dirty="0"/>
          </a:p>
        </p:txBody>
      </p:sp>
      <p:pic>
        <p:nvPicPr>
          <p:cNvPr id="2052" name="Picture 4">
            <a:extLst>
              <a:ext uri="{FF2B5EF4-FFF2-40B4-BE49-F238E27FC236}">
                <a16:creationId xmlns:a16="http://schemas.microsoft.com/office/drawing/2014/main" xmlns="" id="{BDE5A3FD-186C-4227-B489-A4727260F1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765" y="2282025"/>
            <a:ext cx="5808428" cy="443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32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402CB31B-9827-4156-9102-8FB3556BA125}"/>
              </a:ext>
            </a:extLst>
          </p:cNvPr>
          <p:cNvSpPr>
            <a:spLocks noGrp="1"/>
          </p:cNvSpPr>
          <p:nvPr>
            <p:ph type="subTitle" idx="1"/>
          </p:nvPr>
        </p:nvSpPr>
        <p:spPr>
          <a:xfrm>
            <a:off x="1494649" y="151076"/>
            <a:ext cx="6686549" cy="2202511"/>
          </a:xfrm>
        </p:spPr>
        <p:txBody>
          <a:bodyPr>
            <a:normAutofit fontScale="92500"/>
          </a:bodyPr>
          <a:lstStyle/>
          <a:p>
            <a:r>
              <a:rPr lang="en-US" b="0" i="0" dirty="0">
                <a:solidFill>
                  <a:srgbClr val="000000"/>
                </a:solidFill>
                <a:effectLst/>
                <a:latin typeface="Times New Roman" panose="02020603050405020304" pitchFamily="18" charset="0"/>
              </a:rPr>
              <a:t>Mandarin </a:t>
            </a:r>
            <a:r>
              <a:rPr lang="en-US" b="0" i="0" dirty="0" err="1">
                <a:solidFill>
                  <a:srgbClr val="000000"/>
                </a:solidFill>
                <a:effectLst/>
                <a:latin typeface="Times New Roman" panose="02020603050405020304" pitchFamily="18" charset="0"/>
              </a:rPr>
              <a:t>mevasi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yassi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dumaloq</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to‘qsariq</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rangli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po‘sti</a:t>
            </a:r>
            <a:r>
              <a:rPr lang="en-US" b="0" i="0" dirty="0">
                <a:solidFill>
                  <a:srgbClr val="000000"/>
                </a:solidFill>
                <a:effectLst/>
                <a:latin typeface="Times New Roman" panose="02020603050405020304" pitchFamily="18" charset="0"/>
              </a:rPr>
              <a:t> 1 </a:t>
            </a:r>
            <a:r>
              <a:rPr lang="en-US" b="0" i="0" dirty="0" err="1">
                <a:solidFill>
                  <a:srgbClr val="000000"/>
                </a:solidFill>
                <a:effectLst/>
                <a:latin typeface="Times New Roman" panose="02020603050405020304" pitchFamily="18" charset="0"/>
              </a:rPr>
              <a:t>etidan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osongina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ajraladi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Eng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katta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ko‘ndalang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diametri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bo‘ylab</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kattakichikligi</a:t>
            </a:r>
            <a:r>
              <a:rPr lang="en-US" b="0" i="0" dirty="0">
                <a:solidFill>
                  <a:srgbClr val="000000"/>
                </a:solidFill>
                <a:effectLst/>
                <a:latin typeface="Times New Roman" panose="02020603050405020304" pitchFamily="18" charset="0"/>
              </a:rPr>
              <a:t> mandarin 12 mm </a:t>
            </a:r>
            <a:r>
              <a:rPr lang="en-US" b="0" i="0" dirty="0" err="1">
                <a:solidFill>
                  <a:srgbClr val="000000"/>
                </a:solidFill>
                <a:effectLst/>
                <a:latin typeface="Times New Roman" panose="02020603050405020304" pitchFamily="18" charset="0"/>
              </a:rPr>
              <a:t>bo‘ladi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Pishib</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yetilgan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mevalarning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eti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sersuv</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yumshoq</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xushbo‘y</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va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ta’mi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shirin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bo‘ladi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Eti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tarkibida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qand</a:t>
            </a:r>
            <a:r>
              <a:rPr lang="en-US" b="0" i="0" dirty="0">
                <a:solidFill>
                  <a:srgbClr val="000000"/>
                </a:solidFill>
                <a:effectLst/>
                <a:latin typeface="Times New Roman" panose="02020603050405020304" pitchFamily="18" charset="0"/>
              </a:rPr>
              <a:t> (10,5% </a:t>
            </a:r>
            <a:r>
              <a:rPr lang="en-US" b="0" i="0" dirty="0" err="1">
                <a:solidFill>
                  <a:srgbClr val="000000"/>
                </a:solidFill>
                <a:effectLst/>
                <a:latin typeface="Times New Roman" panose="02020603050405020304" pitchFamily="18" charset="0"/>
              </a:rPr>
              <a:t>gacha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kislotalar</a:t>
            </a:r>
            <a:r>
              <a:rPr lang="en-US" b="0" i="0" dirty="0">
                <a:solidFill>
                  <a:srgbClr val="000000"/>
                </a:solidFill>
                <a:effectLst/>
                <a:latin typeface="Times New Roman" panose="02020603050405020304" pitchFamily="18" charset="0"/>
              </a:rPr>
              <a:t> (0,1% </a:t>
            </a:r>
            <a:r>
              <a:rPr lang="en-US" b="0" i="0" dirty="0" err="1">
                <a:solidFill>
                  <a:srgbClr val="000000"/>
                </a:solidFill>
                <a:effectLst/>
                <a:latin typeface="Times New Roman" panose="02020603050405020304" pitchFamily="18" charset="0"/>
              </a:rPr>
              <a:t>gacha</a:t>
            </a:r>
            <a:r>
              <a:rPr lang="en-US" b="0" i="0" dirty="0">
                <a:solidFill>
                  <a:srgbClr val="000000"/>
                </a:solidFill>
                <a:effectLst/>
                <a:latin typeface="Times New Roman" panose="02020603050405020304" pitchFamily="18" charset="0"/>
              </a:rPr>
              <a:t>), S, R, V </a:t>
            </a:r>
            <a:r>
              <a:rPr lang="en-US" b="0" i="0" dirty="0" err="1">
                <a:solidFill>
                  <a:srgbClr val="000000"/>
                </a:solidFill>
                <a:effectLst/>
                <a:latin typeface="Times New Roman" panose="02020603050405020304" pitchFamily="18" charset="0"/>
              </a:rPr>
              <a:t>vitaminlari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karotin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pektinli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moddalar</a:t>
            </a:r>
            <a:r>
              <a:rPr lang="en-US" b="0" i="0" dirty="0">
                <a:solidFill>
                  <a:srgbClr val="000000"/>
                </a:solidFill>
                <a:effectLst/>
                <a:latin typeface="Times New Roman" panose="02020603050405020304" pitchFamily="18" charset="0"/>
              </a:rPr>
              <a:t> bor. </a:t>
            </a:r>
            <a:r>
              <a:rPr lang="en-US" b="0" i="0" dirty="0" err="1">
                <a:solidFill>
                  <a:srgbClr val="000000"/>
                </a:solidFill>
                <a:effectLst/>
                <a:latin typeface="Times New Roman" panose="02020603050405020304" pitchFamily="18" charset="0"/>
              </a:rPr>
              <a:t>Mamlakatimizda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gruzinskiy</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urug‘siz</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klementin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navlar</a:t>
            </a:r>
            <a:r>
              <a:rPr lang="en-US" b="0" i="0" dirty="0">
                <a:solidFill>
                  <a:srgbClr val="000000"/>
                </a:solidFill>
                <a:effectLst/>
                <a:latin typeface="Times New Roman" panose="02020603050405020304" pitchFamily="18" charset="0"/>
              </a:rPr>
              <a:t> mandarin </a:t>
            </a:r>
            <a:r>
              <a:rPr lang="en-US" b="0" i="0" dirty="0" err="1">
                <a:solidFill>
                  <a:srgbClr val="000000"/>
                </a:solidFill>
                <a:effectLst/>
                <a:latin typeface="Times New Roman" panose="02020603050405020304" pitchFamily="18" charset="0"/>
              </a:rPr>
              <a:t>mevasi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yassi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dumaloq</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to‘qsariq</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rangli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po‘sti</a:t>
            </a:r>
            <a:r>
              <a:rPr lang="en-US" b="0" i="0" dirty="0">
                <a:solidFill>
                  <a:srgbClr val="000000"/>
                </a:solidFill>
                <a:effectLst/>
                <a:latin typeface="Times New Roman" panose="02020603050405020304" pitchFamily="18" charset="0"/>
              </a:rPr>
              <a:t> 1 </a:t>
            </a:r>
            <a:r>
              <a:rPr lang="en-US" b="0" i="0" dirty="0" err="1">
                <a:solidFill>
                  <a:srgbClr val="000000"/>
                </a:solidFill>
                <a:effectLst/>
                <a:latin typeface="Times New Roman" panose="02020603050405020304" pitchFamily="18" charset="0"/>
              </a:rPr>
              <a:t>etidan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osongina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ajraladi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Eng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katta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ko‘ndalang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diametri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bo‘ylab</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kattakichikligi</a:t>
            </a:r>
            <a:r>
              <a:rPr lang="en-US" b="0" i="0" dirty="0">
                <a:solidFill>
                  <a:srgbClr val="000000"/>
                </a:solidFill>
                <a:effectLst/>
                <a:latin typeface="Times New Roman" panose="02020603050405020304" pitchFamily="18" charset="0"/>
              </a:rPr>
              <a:t> mandarin 12 mm </a:t>
            </a:r>
            <a:r>
              <a:rPr lang="en-US" b="0" i="0" dirty="0" err="1">
                <a:solidFill>
                  <a:srgbClr val="000000"/>
                </a:solidFill>
                <a:effectLst/>
                <a:latin typeface="Times New Roman" panose="02020603050405020304" pitchFamily="18" charset="0"/>
              </a:rPr>
              <a:t>bo‘ladi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Pishib</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yetilgan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mevalarning</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eti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sersuv</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yumshoq</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xushbo‘y</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va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ta’mi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shirin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bo‘ladi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Eti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tarkibida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qand</a:t>
            </a:r>
            <a:r>
              <a:rPr lang="en-US" b="0" i="0" dirty="0">
                <a:solidFill>
                  <a:srgbClr val="000000"/>
                </a:solidFill>
                <a:effectLst/>
                <a:latin typeface="Times New Roman" panose="02020603050405020304" pitchFamily="18" charset="0"/>
              </a:rPr>
              <a:t> (10,5% </a:t>
            </a:r>
            <a:r>
              <a:rPr lang="en-US" b="0" i="0" dirty="0" err="1">
                <a:solidFill>
                  <a:srgbClr val="000000"/>
                </a:solidFill>
                <a:effectLst/>
                <a:latin typeface="Times New Roman" panose="02020603050405020304" pitchFamily="18" charset="0"/>
              </a:rPr>
              <a:t>gacha</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kislotalar</a:t>
            </a:r>
            <a:r>
              <a:rPr lang="en-US" b="0" i="0" dirty="0">
                <a:solidFill>
                  <a:srgbClr val="000000"/>
                </a:solidFill>
                <a:effectLst/>
                <a:latin typeface="Times New Roman" panose="02020603050405020304" pitchFamily="18" charset="0"/>
              </a:rPr>
              <a:t> (0,1% </a:t>
            </a:r>
            <a:r>
              <a:rPr lang="en-US" b="0" i="0" dirty="0" err="1">
                <a:solidFill>
                  <a:srgbClr val="000000"/>
                </a:solidFill>
                <a:effectLst/>
                <a:latin typeface="Times New Roman" panose="02020603050405020304" pitchFamily="18" charset="0"/>
              </a:rPr>
              <a:t>gacha</a:t>
            </a:r>
            <a:r>
              <a:rPr lang="en-US" b="0" i="0" dirty="0">
                <a:solidFill>
                  <a:srgbClr val="000000"/>
                </a:solidFill>
                <a:effectLst/>
                <a:latin typeface="Times New Roman" panose="02020603050405020304" pitchFamily="18" charset="0"/>
              </a:rPr>
              <a:t>), S, R, V </a:t>
            </a:r>
            <a:r>
              <a:rPr lang="en-US" b="0" i="0" dirty="0" err="1">
                <a:solidFill>
                  <a:srgbClr val="000000"/>
                </a:solidFill>
                <a:effectLst/>
                <a:latin typeface="Times New Roman" panose="02020603050405020304" pitchFamily="18" charset="0"/>
              </a:rPr>
              <a:t>vitaminlari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karotin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pektinli</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moddalar</a:t>
            </a:r>
            <a:r>
              <a:rPr lang="en-US" b="0" i="0" dirty="0">
                <a:solidFill>
                  <a:srgbClr val="000000"/>
                </a:solidFill>
                <a:effectLst/>
                <a:latin typeface="Times New Roman" panose="02020603050405020304" pitchFamily="18" charset="0"/>
              </a:rPr>
              <a:t> bor.</a:t>
            </a:r>
            <a:endParaRPr lang="ru-RU" dirty="0"/>
          </a:p>
        </p:txBody>
      </p:sp>
      <p:sp>
        <p:nvSpPr>
          <p:cNvPr id="2" name="Заголовок 1">
            <a:extLst>
              <a:ext uri="{FF2B5EF4-FFF2-40B4-BE49-F238E27FC236}">
                <a16:creationId xmlns:a16="http://schemas.microsoft.com/office/drawing/2014/main" xmlns="" id="{F44C9EF2-84B0-463B-9176-F70CCB3407DE}"/>
              </a:ext>
            </a:extLst>
          </p:cNvPr>
          <p:cNvSpPr>
            <a:spLocks noGrp="1"/>
          </p:cNvSpPr>
          <p:nvPr>
            <p:ph type="ctrTitle"/>
          </p:nvPr>
        </p:nvSpPr>
        <p:spPr>
          <a:xfrm>
            <a:off x="2711099" y="3799991"/>
            <a:ext cx="5217615" cy="2600810"/>
          </a:xfrm>
        </p:spPr>
        <p:txBody>
          <a:bodyPr>
            <a:normAutofit/>
          </a:bodyPr>
          <a:lstStyle/>
          <a:p>
            <a:endParaRPr lang="ru-RU" sz="1400" dirty="0"/>
          </a:p>
        </p:txBody>
      </p:sp>
      <p:pic>
        <p:nvPicPr>
          <p:cNvPr id="3074" name="Picture 2">
            <a:extLst>
              <a:ext uri="{FF2B5EF4-FFF2-40B4-BE49-F238E27FC236}">
                <a16:creationId xmlns:a16="http://schemas.microsoft.com/office/drawing/2014/main" xmlns="" id="{1AAF5335-71F2-4962-8D2A-441601A4F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833" y="2353586"/>
            <a:ext cx="6023113" cy="440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50125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590</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Воздушный поток</vt:lpstr>
      <vt:lpstr>Презентация PowerPoint</vt:lpstr>
      <vt:lpstr>Sitrus o‘simliklari rutadoshlar (rutagullilar oilasi)ga mansub doim yashil o‘simliklar gruppasi. 28 dan ortiq turi va tur xillari ko‘pchilik mamlakatlarda o‘stiriladi. Sitrus o‘simliklariga apelsin, greypfrut, mandarin, limon, bigaradiya, pompelmus va boshqalar kiradi. Sitrus mevalarni mevasi qalin zich po‘stdan, bo‘laklarga bo‘lingan etdan va urug‘dan iborat. Mevasi xushxo‘r, parhyoz va dorivor xususiyatga ega, turli vitaminlarga boy. Sharbat, kiyom, jem, limonad, likyor, sukat va boshqalar tayyorlanadi. Po‘sti, bargi va gullaridan efir moyi (23,5% gacha) olinadi</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Bayramali</dc:creator>
  <cp:lastModifiedBy>Bayramali</cp:lastModifiedBy>
  <cp:revision>1</cp:revision>
  <dcterms:created xsi:type="dcterms:W3CDTF">2022-02-02T10:33:41Z</dcterms:created>
  <dcterms:modified xsi:type="dcterms:W3CDTF">2022-02-02T12:16:54Z</dcterms:modified>
</cp:coreProperties>
</file>