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F9C0CBC-043A-4202-8114-7EA2BF8E15BB}" type="datetimeFigureOut">
              <a:rPr lang="ru-RU" smtClean="0"/>
              <a:t>27.12.2021</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FD8AEDE-CC9D-490D-A6AD-261692CC6789}"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14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F9C0CBC-043A-4202-8114-7EA2BF8E15BB}" type="datetimeFigureOut">
              <a:rPr lang="ru-RU" smtClean="0"/>
              <a:t>27.12.2021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FD8AEDE-CC9D-490D-A6AD-261692CC6789}" type="slidenum">
              <a:rPr lang="ru-RU" smtClean="0"/>
              <a:t>‹#›</a:t>
            </a:fld>
            <a:endParaRPr lang="ru-RU"/>
          </a:p>
        </p:txBody>
      </p:sp>
    </p:spTree>
    <p:extLst>
      <p:ext uri="{BB962C8B-B14F-4D97-AF65-F5344CB8AC3E}">
        <p14:creationId xmlns:p14="http://schemas.microsoft.com/office/powerpoint/2010/main" val="107548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F9C0CBC-043A-4202-8114-7EA2BF8E15BB}" type="datetimeFigureOut">
              <a:rPr lang="ru-RU" smtClean="0"/>
              <a:t>27.12.2021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FD8AEDE-CC9D-490D-A6AD-261692CC6789}" type="slidenum">
              <a:rPr lang="ru-RU" smtClean="0"/>
              <a:t>‹#›</a:t>
            </a:fld>
            <a:endParaRPr lang="ru-RU"/>
          </a:p>
        </p:txBody>
      </p:sp>
    </p:spTree>
    <p:extLst>
      <p:ext uri="{BB962C8B-B14F-4D97-AF65-F5344CB8AC3E}">
        <p14:creationId xmlns:p14="http://schemas.microsoft.com/office/powerpoint/2010/main" val="69538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F9C0CBC-043A-4202-8114-7EA2BF8E15BB}" type="datetimeFigureOut">
              <a:rPr lang="ru-RU" smtClean="0"/>
              <a:t>27.12.2021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FD8AEDE-CC9D-490D-A6AD-261692CC6789}" type="slidenum">
              <a:rPr lang="ru-RU" smtClean="0"/>
              <a:t>‹#›</a:t>
            </a:fld>
            <a:endParaRPr lang="ru-RU"/>
          </a:p>
        </p:txBody>
      </p:sp>
    </p:spTree>
    <p:extLst>
      <p:ext uri="{BB962C8B-B14F-4D97-AF65-F5344CB8AC3E}">
        <p14:creationId xmlns:p14="http://schemas.microsoft.com/office/powerpoint/2010/main" val="260163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F9C0CBC-043A-4202-8114-7EA2BF8E15BB}" type="datetimeFigureOut">
              <a:rPr lang="ru-RU" smtClean="0"/>
              <a:t>27.12.2021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FD8AEDE-CC9D-490D-A6AD-261692CC6789}"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13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F9C0CBC-043A-4202-8114-7EA2BF8E15BB}" type="datetimeFigureOut">
              <a:rPr lang="ru-RU" smtClean="0"/>
              <a:t>27.12.2021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FD8AEDE-CC9D-490D-A6AD-261692CC6789}" type="slidenum">
              <a:rPr lang="ru-RU" smtClean="0"/>
              <a:t>‹#›</a:t>
            </a:fld>
            <a:endParaRPr lang="ru-RU"/>
          </a:p>
        </p:txBody>
      </p:sp>
    </p:spTree>
    <p:extLst>
      <p:ext uri="{BB962C8B-B14F-4D97-AF65-F5344CB8AC3E}">
        <p14:creationId xmlns:p14="http://schemas.microsoft.com/office/powerpoint/2010/main" val="77131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F9C0CBC-043A-4202-8114-7EA2BF8E15BB}" type="datetimeFigureOut">
              <a:rPr lang="ru-RU" smtClean="0"/>
              <a:t>27.12.2021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FD8AEDE-CC9D-490D-A6AD-261692CC6789}" type="slidenum">
              <a:rPr lang="ru-RU" smtClean="0"/>
              <a:t>‹#›</a:t>
            </a:fld>
            <a:endParaRPr lang="ru-RU"/>
          </a:p>
        </p:txBody>
      </p:sp>
    </p:spTree>
    <p:extLst>
      <p:ext uri="{BB962C8B-B14F-4D97-AF65-F5344CB8AC3E}">
        <p14:creationId xmlns:p14="http://schemas.microsoft.com/office/powerpoint/2010/main" val="114658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F9C0CBC-043A-4202-8114-7EA2BF8E15BB}" type="datetimeFigureOut">
              <a:rPr lang="ru-RU" smtClean="0"/>
              <a:t>27.12.2021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FD8AEDE-CC9D-490D-A6AD-261692CC6789}" type="slidenum">
              <a:rPr lang="ru-RU" smtClean="0"/>
              <a:t>‹#›</a:t>
            </a:fld>
            <a:endParaRPr lang="ru-RU"/>
          </a:p>
        </p:txBody>
      </p:sp>
    </p:spTree>
    <p:extLst>
      <p:ext uri="{BB962C8B-B14F-4D97-AF65-F5344CB8AC3E}">
        <p14:creationId xmlns:p14="http://schemas.microsoft.com/office/powerpoint/2010/main" val="262287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C0CBC-043A-4202-8114-7EA2BF8E15BB}" type="datetimeFigureOut">
              <a:rPr lang="ru-RU" smtClean="0"/>
              <a:t>27.12.2021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FD8AEDE-CC9D-490D-A6AD-261692CC6789}" type="slidenum">
              <a:rPr lang="ru-RU" smtClean="0"/>
              <a:t>‹#›</a:t>
            </a:fld>
            <a:endParaRPr lang="ru-RU"/>
          </a:p>
        </p:txBody>
      </p:sp>
    </p:spTree>
    <p:extLst>
      <p:ext uri="{BB962C8B-B14F-4D97-AF65-F5344CB8AC3E}">
        <p14:creationId xmlns:p14="http://schemas.microsoft.com/office/powerpoint/2010/main" val="2739172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F9C0CBC-043A-4202-8114-7EA2BF8E15BB}" type="datetimeFigureOut">
              <a:rPr lang="ru-RU" smtClean="0"/>
              <a:t>27.12.2021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FD8AEDE-CC9D-490D-A6AD-261692CC6789}" type="slidenum">
              <a:rPr lang="ru-RU" smtClean="0"/>
              <a:t>‹#›</a:t>
            </a:fld>
            <a:endParaRPr lang="ru-RU"/>
          </a:p>
        </p:txBody>
      </p:sp>
    </p:spTree>
    <p:extLst>
      <p:ext uri="{BB962C8B-B14F-4D97-AF65-F5344CB8AC3E}">
        <p14:creationId xmlns:p14="http://schemas.microsoft.com/office/powerpoint/2010/main" val="85433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F9C0CBC-043A-4202-8114-7EA2BF8E15BB}" type="datetimeFigureOut">
              <a:rPr lang="ru-RU" smtClean="0"/>
              <a:t>27.12.2021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FD8AEDE-CC9D-490D-A6AD-261692CC6789}" type="slidenum">
              <a:rPr lang="ru-RU" smtClean="0"/>
              <a:t>‹#›</a:t>
            </a:fld>
            <a:endParaRPr lang="ru-RU"/>
          </a:p>
        </p:txBody>
      </p:sp>
    </p:spTree>
    <p:extLst>
      <p:ext uri="{BB962C8B-B14F-4D97-AF65-F5344CB8AC3E}">
        <p14:creationId xmlns:p14="http://schemas.microsoft.com/office/powerpoint/2010/main" val="150509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F9C0CBC-043A-4202-8114-7EA2BF8E15BB}" type="datetimeFigureOut">
              <a:rPr lang="ru-RU" smtClean="0"/>
              <a:t>27.12.2021</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FD8AEDE-CC9D-490D-A6AD-261692CC6789}" type="slidenum">
              <a:rPr lang="ru-RU" smtClean="0"/>
              <a:t>‹#›</a:t>
            </a:fld>
            <a:endParaRPr lang="ru-RU"/>
          </a:p>
        </p:txBody>
      </p:sp>
    </p:spTree>
    <p:extLst>
      <p:ext uri="{BB962C8B-B14F-4D97-AF65-F5344CB8AC3E}">
        <p14:creationId xmlns:p14="http://schemas.microsoft.com/office/powerpoint/2010/main" val="3652861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BBE9A0-78EE-472A-A464-80A78F89C8A9}"/>
              </a:ext>
            </a:extLst>
          </p:cNvPr>
          <p:cNvSpPr>
            <a:spLocks noGrp="1"/>
          </p:cNvSpPr>
          <p:nvPr>
            <p:ph type="ctrTitle"/>
          </p:nvPr>
        </p:nvSpPr>
        <p:spPr>
          <a:xfrm>
            <a:off x="1109980" y="1025718"/>
            <a:ext cx="9966960" cy="3427012"/>
          </a:xfrm>
        </p:spPr>
        <p:txBody>
          <a:bodyPr>
            <a:normAutofit/>
          </a:bodyPr>
          <a:lstStyle/>
          <a:p>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MAVZU:</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SITRUS M</a:t>
            </a:r>
            <a:r>
              <a:rPr lang="ru-RU" sz="4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4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VALARNING AHAMIYATI VA FOYDALI XUSUSIYATLARI.</a:t>
            </a:r>
            <a:br>
              <a:rPr lang="ru-RU" sz="5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endParaRPr lang="ru-RU" sz="5400" dirty="0">
              <a:solidFill>
                <a:srgbClr val="7030A0"/>
              </a:solidFill>
            </a:endParaRPr>
          </a:p>
        </p:txBody>
      </p:sp>
      <p:sp>
        <p:nvSpPr>
          <p:cNvPr id="7" name="TextBox 6">
            <a:extLst>
              <a:ext uri="{FF2B5EF4-FFF2-40B4-BE49-F238E27FC236}">
                <a16:creationId xmlns:a16="http://schemas.microsoft.com/office/drawing/2014/main" id="{1F063A31-0E5D-41D9-B22E-1F5A2BB726C6}"/>
              </a:ext>
            </a:extLst>
          </p:cNvPr>
          <p:cNvSpPr txBox="1"/>
          <p:nvPr/>
        </p:nvSpPr>
        <p:spPr>
          <a:xfrm>
            <a:off x="3214315" y="927612"/>
            <a:ext cx="6094674"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a:t>
            </a:r>
            <a:endParaRPr lang="ru-RU" dirty="0"/>
          </a:p>
        </p:txBody>
      </p:sp>
    </p:spTree>
    <p:extLst>
      <p:ext uri="{BB962C8B-B14F-4D97-AF65-F5344CB8AC3E}">
        <p14:creationId xmlns:p14="http://schemas.microsoft.com/office/powerpoint/2010/main" val="28500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8973B7-2472-48CF-9B1F-BECDD29DE063}"/>
              </a:ext>
            </a:extLst>
          </p:cNvPr>
          <p:cNvSpPr>
            <a:spLocks noGrp="1"/>
          </p:cNvSpPr>
          <p:nvPr>
            <p:ph type="title"/>
          </p:nvPr>
        </p:nvSpPr>
        <p:spPr>
          <a:xfrm>
            <a:off x="604299" y="1208597"/>
            <a:ext cx="11028377" cy="1264259"/>
          </a:xfrm>
        </p:spPr>
        <p:txBody>
          <a:bodyPr>
            <a:noAutofit/>
          </a:bodyPr>
          <a:lstStyle/>
          <a:p>
            <a:pPr indent="449580">
              <a:lnSpc>
                <a:spcPct val="115000"/>
              </a:lnSpc>
              <a:spcAft>
                <a:spcPts val="1000"/>
              </a:spcAft>
            </a:pP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Yoqimli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kuchli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hid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uyg’unlashgan</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yuqori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ta'm</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sifatla­ri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qatorda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limon m</a:t>
            </a:r>
            <a:r>
              <a:rPr lang="ru-RU"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valarida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inson</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organizmi­ning</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normal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hayot</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faoliyati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zarur</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ko`p</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miqdor­dagi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vitaminlar</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boshqa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qimmatli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organik</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birikmalar</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mavjud</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t>
            </a:r>
            <a:r>
              <a:rPr lang="ru-RU"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sharbati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po`sti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tarkibidagi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vitaminlar</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yuqo­ri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barqarorlikka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ega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bo`lib</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ularning</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ru-RU"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valar­ni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uzoq</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saqlashda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sitrus</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sharbatlarini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ajratib</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olish</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past</a:t>
            </a:r>
            <a:r>
              <a:rPr lang="ru-RU"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rizatsiya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qilishda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d</a:t>
            </a:r>
            <a:r>
              <a:rPr lang="ru-RU"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yarli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kamaymaydi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Limon m</a:t>
            </a:r>
            <a:r>
              <a:rPr lang="ru-RU"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va­larida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antitsingaviy</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vitamin S (100 g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sharbatda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80-85 mg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miqdorda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shuningd</a:t>
            </a:r>
            <a:r>
              <a:rPr lang="ru-RU"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 A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V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vitaminlari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mavjuddir</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1938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yilda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limon m</a:t>
            </a:r>
            <a:r>
              <a:rPr lang="ru-RU"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valarida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qon</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quyilishining</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oldini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oluvchi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yuqori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qon</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bosimini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tushiruvchi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xususiyatga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ega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R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vitamini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topilgan</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Aniqlanishicha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limon m</a:t>
            </a:r>
            <a:r>
              <a:rPr lang="ru-RU"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valarini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is­t</a:t>
            </a:r>
            <a:r>
              <a:rPr lang="ru-RU"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'mol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qilish</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singaning</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oldini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olishi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singaviy</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kasal­liklarni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muvaffaqiyatli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davolashi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qatorda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an­gina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kasalliklarining</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a:t>
            </a:r>
            <a:r>
              <a:rPr lang="ru-RU"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zroq</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tuzalishi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yaralarning</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biti­shi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suyaklarning</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birikib</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k</a:t>
            </a:r>
            <a:r>
              <a:rPr lang="ru-RU"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tishini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ta'minlaydi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Bundan</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tashqari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limon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sharbatida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qariyb</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4-7%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gacha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boruvchi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limon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kislotasi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organizmdagi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tuz</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ohak</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qoldiqlarini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erita­di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shuningd</a:t>
            </a:r>
            <a:r>
              <a:rPr lang="ru-RU"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buyrak</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jigarda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tosh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bo`lishi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hamda</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art</a:t>
            </a:r>
            <a:r>
              <a:rPr lang="ru-RU"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rioskl</a:t>
            </a:r>
            <a:r>
              <a:rPr lang="ru-RU"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rozning</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oldini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oladi</a:t>
            </a:r>
            <a:r>
              <a:rPr lang="en-US"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endParaRPr lang="ru-RU" sz="1600" dirty="0">
              <a:solidFill>
                <a:srgbClr val="7030A0"/>
              </a:solidFill>
            </a:endParaRPr>
          </a:p>
        </p:txBody>
      </p:sp>
      <p:pic>
        <p:nvPicPr>
          <p:cNvPr id="1026" name="Picture 2">
            <a:extLst>
              <a:ext uri="{FF2B5EF4-FFF2-40B4-BE49-F238E27FC236}">
                <a16:creationId xmlns:a16="http://schemas.microsoft.com/office/drawing/2014/main" id="{C3EF37E6-D6C7-432D-BEA9-AE6F3AFEB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798" y="3195687"/>
            <a:ext cx="6617616" cy="309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57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27BB51-A8DD-4A26-A2AB-6827FF9BC59E}"/>
              </a:ext>
            </a:extLst>
          </p:cNvPr>
          <p:cNvSpPr>
            <a:spLocks noGrp="1"/>
          </p:cNvSpPr>
          <p:nvPr>
            <p:ph type="title"/>
          </p:nvPr>
        </p:nvSpPr>
        <p:spPr>
          <a:xfrm>
            <a:off x="697584" y="452487"/>
            <a:ext cx="11029360" cy="2418446"/>
          </a:xfrm>
        </p:spPr>
        <p:txBody>
          <a:bodyPr>
            <a:normAutofit fontScale="90000"/>
          </a:bodyPr>
          <a:lstStyle/>
          <a:p>
            <a:pPr indent="449580">
              <a:lnSpc>
                <a:spcPct val="115000"/>
              </a:lnSpc>
              <a:spcAft>
                <a:spcPts val="1000"/>
              </a:spcAft>
            </a:pP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Tarkibida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60-70 mg% S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vitamini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gacha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limon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kislotasi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ap</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lsin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shifobaxsh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parh</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ahamiyatga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egadir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Yuqo­ri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miqdordagi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qand</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(7-8%)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ajoyib</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ta'm</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sifatlari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esa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boshqa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barcha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orasida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birinchi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o`rinni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egal­lashiga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xizmat</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qiladi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Tarkibidagi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vitaminlar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limon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kislotasi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miqdori­ga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ko`ra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gr</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ypfrut</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ap</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lsin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valariga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yaqin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tu­radi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Bundan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tashqari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aniqlanganki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gr</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ypfrut</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ist</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'mol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qilinganda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ishtaha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ochiladi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ovqat</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hazm</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bo`lishi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yaxshilanadi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sharbati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tarkibidagi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naringin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esa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in­son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organizmi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tomonidan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ishlab</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chihariladigan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sut</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kislo­tasini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n</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ytrallaydi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charchohning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chiqishini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ta'min­laydi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en</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rgiyani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tiklaydi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Limon, ap</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lsin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gr</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ypfrut</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to`g’ri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saqlan­ganda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olti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oygacha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saqlanishi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uzoq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masofalarga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tashishga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yaxshi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bardosh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b</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ra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Tarkibida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35-40 mg% S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vitamini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gacha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qand</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1% limon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kislotasi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mandarin m</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yoqimli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tiklantiruvchi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ta'mga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hi­soblanadi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3-4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oygacha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yaxshi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saqlanadi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1600" dirty="0"/>
          </a:p>
        </p:txBody>
      </p:sp>
      <p:pic>
        <p:nvPicPr>
          <p:cNvPr id="2050" name="Picture 2">
            <a:extLst>
              <a:ext uri="{FF2B5EF4-FFF2-40B4-BE49-F238E27FC236}">
                <a16:creationId xmlns:a16="http://schemas.microsoft.com/office/drawing/2014/main" id="{E0F3A0F7-13AE-4E6F-8808-F3B943F1E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839" y="2878884"/>
            <a:ext cx="55911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70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B00E77-DEBE-44A1-9043-DF63BB5BB9FC}"/>
              </a:ext>
            </a:extLst>
          </p:cNvPr>
          <p:cNvSpPr>
            <a:spLocks noGrp="1"/>
          </p:cNvSpPr>
          <p:nvPr>
            <p:ph type="title"/>
          </p:nvPr>
        </p:nvSpPr>
        <p:spPr>
          <a:xfrm>
            <a:off x="970059" y="373711"/>
            <a:ext cx="10048461" cy="2075291"/>
          </a:xfrm>
        </p:spPr>
        <p:txBody>
          <a:bodyPr>
            <a:normAutofit fontScale="90000"/>
          </a:bodyPr>
          <a:lstStyle/>
          <a:p>
            <a:pPr indent="449580">
              <a:lnSpc>
                <a:spcPct val="115000"/>
              </a:lnSpc>
              <a:spcAft>
                <a:spcPts val="1000"/>
              </a:spcAft>
            </a:pP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Sitrus</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yangiligida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ist</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'mol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qilinishi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qatorda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qayta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ishlash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sanoatida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murabbo</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j</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sukatlar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yuqori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qimmatli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vitaminlashtirilgan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sharbatlar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tayyorlash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shuningd</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limonad</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qandolat</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ishlab</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chiqarishlarda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k</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foydalaniladi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Sitruslarning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gullari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po`sti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barglaridan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qimmatli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efir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moylari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olinadi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Sitrus</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daraxtlari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to`g’ri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parvarish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qilinganda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yili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yuqori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b</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uzoq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umr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ko`radi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7030A0"/>
                </a:solidFill>
                <a:effectLst/>
                <a:latin typeface="Times New Roman" panose="02020603050405020304" pitchFamily="18" charset="0"/>
                <a:ea typeface="Calibri" panose="020F0502020204030204" pitchFamily="34" charset="0"/>
              </a:rPr>
              <a:t>Limon – </a:t>
            </a:r>
            <a:r>
              <a:rPr lang="en-US" sz="1800" dirty="0" err="1">
                <a:solidFill>
                  <a:srgbClr val="7030A0"/>
                </a:solidFill>
                <a:effectLst/>
                <a:latin typeface="Times New Roman" panose="02020603050405020304" pitchFamily="18" charset="0"/>
                <a:ea typeface="Calibri" panose="020F0502020204030204" pitchFamily="34" charset="0"/>
              </a:rPr>
              <a:t>eng</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qimmatli</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shifobaxsh</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va</a:t>
            </a:r>
            <a:r>
              <a:rPr lang="en-US" sz="1800" dirty="0">
                <a:solidFill>
                  <a:srgbClr val="7030A0"/>
                </a:solidFill>
                <a:effectLst/>
                <a:latin typeface="Times New Roman" panose="02020603050405020304" pitchFamily="18" charset="0"/>
                <a:ea typeface="Calibri" panose="020F0502020204030204" pitchFamily="34" charset="0"/>
              </a:rPr>
              <a:t> t</a:t>
            </a:r>
            <a:r>
              <a:rPr lang="ru-RU" sz="1800" dirty="0">
                <a:solidFill>
                  <a:srgbClr val="7030A0"/>
                </a:solidFill>
                <a:effectLst/>
                <a:latin typeface="Times New Roman" panose="02020603050405020304" pitchFamily="18" charset="0"/>
                <a:ea typeface="Calibri" panose="020F0502020204030204" pitchFamily="34" charset="0"/>
              </a:rPr>
              <a:t>е</a:t>
            </a:r>
            <a:r>
              <a:rPr lang="en-US" sz="1800" dirty="0" err="1">
                <a:solidFill>
                  <a:srgbClr val="7030A0"/>
                </a:solidFill>
                <a:effectLst/>
                <a:latin typeface="Times New Roman" panose="02020603050405020304" pitchFamily="18" charset="0"/>
                <a:ea typeface="Calibri" panose="020F0502020204030204" pitchFamily="34" charset="0"/>
              </a:rPr>
              <a:t>tiklashtiruvchi</a:t>
            </a:r>
            <a:r>
              <a:rPr lang="en-US" sz="1800" dirty="0">
                <a:solidFill>
                  <a:srgbClr val="7030A0"/>
                </a:solidFill>
                <a:effectLst/>
                <a:latin typeface="Times New Roman" panose="02020603050405020304" pitchFamily="18" charset="0"/>
                <a:ea typeface="Calibri" panose="020F0502020204030204" pitchFamily="34" charset="0"/>
              </a:rPr>
              <a:t> m</a:t>
            </a:r>
            <a:r>
              <a:rPr lang="ru-RU" sz="1800" dirty="0">
                <a:solidFill>
                  <a:srgbClr val="7030A0"/>
                </a:solidFill>
                <a:effectLst/>
                <a:latin typeface="Times New Roman" panose="02020603050405020304" pitchFamily="18" charset="0"/>
                <a:ea typeface="Calibri" panose="020F0502020204030204" pitchFamily="34" charset="0"/>
              </a:rPr>
              <a:t>е</a:t>
            </a:r>
            <a:r>
              <a:rPr lang="en-US" sz="1800" dirty="0" err="1">
                <a:solidFill>
                  <a:srgbClr val="7030A0"/>
                </a:solidFill>
                <a:effectLst/>
                <a:latin typeface="Times New Roman" panose="02020603050405020304" pitchFamily="18" charset="0"/>
                <a:ea typeface="Calibri" panose="020F0502020204030204" pitchFamily="34" charset="0"/>
              </a:rPr>
              <a:t>va</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qisoblanadi</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Uning</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eti</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tarkibida</a:t>
            </a:r>
            <a:r>
              <a:rPr lang="en-US" sz="1800" dirty="0">
                <a:solidFill>
                  <a:srgbClr val="7030A0"/>
                </a:solidFill>
                <a:effectLst/>
                <a:latin typeface="Times New Roman" panose="02020603050405020304" pitchFamily="18" charset="0"/>
                <a:ea typeface="Calibri" panose="020F0502020204030204" pitchFamily="34" charset="0"/>
              </a:rPr>
              <a:t> 2% ga </a:t>
            </a:r>
            <a:r>
              <a:rPr lang="en-US" sz="1800" dirty="0" err="1">
                <a:solidFill>
                  <a:srgbClr val="7030A0"/>
                </a:solidFill>
                <a:effectLst/>
                <a:latin typeface="Times New Roman" panose="02020603050405020304" pitchFamily="18" charset="0"/>
                <a:ea typeface="Calibri" panose="020F0502020204030204" pitchFamily="34" charset="0"/>
              </a:rPr>
              <a:t>yain</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qand</a:t>
            </a:r>
            <a:r>
              <a:rPr lang="en-US" sz="1800" dirty="0">
                <a:solidFill>
                  <a:srgbClr val="7030A0"/>
                </a:solidFill>
                <a:effectLst/>
                <a:latin typeface="Times New Roman" panose="02020603050405020304" pitchFamily="18" charset="0"/>
                <a:ea typeface="Calibri" panose="020F0502020204030204" pitchFamily="34" charset="0"/>
              </a:rPr>
              <a:t>, 6-8% </a:t>
            </a:r>
            <a:r>
              <a:rPr lang="en-US" sz="1800" dirty="0" err="1">
                <a:solidFill>
                  <a:srgbClr val="7030A0"/>
                </a:solidFill>
                <a:effectLst/>
                <a:latin typeface="Times New Roman" panose="02020603050405020304" pitchFamily="18" charset="0"/>
                <a:ea typeface="Calibri" panose="020F0502020204030204" pitchFamily="34" charset="0"/>
              </a:rPr>
              <a:t>turli</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kislotalar</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asosan</a:t>
            </a:r>
            <a:r>
              <a:rPr lang="en-US" sz="1800" dirty="0">
                <a:solidFill>
                  <a:srgbClr val="7030A0"/>
                </a:solidFill>
                <a:effectLst/>
                <a:latin typeface="Times New Roman" panose="02020603050405020304" pitchFamily="18" charset="0"/>
                <a:ea typeface="Calibri" panose="020F0502020204030204" pitchFamily="34" charset="0"/>
              </a:rPr>
              <a:t> limon </a:t>
            </a:r>
            <a:r>
              <a:rPr lang="en-US" sz="1800" dirty="0" err="1">
                <a:solidFill>
                  <a:srgbClr val="7030A0"/>
                </a:solidFill>
                <a:effectLst/>
                <a:latin typeface="Times New Roman" panose="02020603050405020304" pitchFamily="18" charset="0"/>
                <a:ea typeface="Calibri" panose="020F0502020204030204" pitchFamily="34" charset="0"/>
              </a:rPr>
              <a:t>kislotasi</a:t>
            </a:r>
            <a:r>
              <a:rPr lang="en-US" sz="1800" dirty="0">
                <a:solidFill>
                  <a:srgbClr val="7030A0"/>
                </a:solidFill>
                <a:effectLst/>
                <a:latin typeface="Times New Roman" panose="02020603050405020304" pitchFamily="18" charset="0"/>
                <a:ea typeface="Calibri" panose="020F0502020204030204" pitchFamily="34" charset="0"/>
              </a:rPr>
              <a:t>), 1% dan </a:t>
            </a:r>
            <a:r>
              <a:rPr lang="en-US" sz="1800" dirty="0" err="1">
                <a:solidFill>
                  <a:srgbClr val="7030A0"/>
                </a:solidFill>
                <a:effectLst/>
                <a:latin typeface="Times New Roman" panose="02020603050405020304" pitchFamily="18" charset="0"/>
                <a:ea typeface="Calibri" panose="020F0502020204030204" pitchFamily="34" charset="0"/>
              </a:rPr>
              <a:t>ko`proq</a:t>
            </a:r>
            <a:r>
              <a:rPr lang="en-US" sz="1800" dirty="0">
                <a:solidFill>
                  <a:srgbClr val="7030A0"/>
                </a:solidFill>
                <a:effectLst/>
                <a:latin typeface="Times New Roman" panose="02020603050405020304" pitchFamily="18" charset="0"/>
                <a:ea typeface="Calibri" panose="020F0502020204030204" pitchFamily="34" charset="0"/>
              </a:rPr>
              <a:t> p</a:t>
            </a:r>
            <a:r>
              <a:rPr lang="ru-RU" sz="1800" dirty="0">
                <a:solidFill>
                  <a:srgbClr val="7030A0"/>
                </a:solidFill>
                <a:effectLst/>
                <a:latin typeface="Times New Roman" panose="02020603050405020304" pitchFamily="18" charset="0"/>
                <a:ea typeface="Calibri" panose="020F0502020204030204" pitchFamily="34" charset="0"/>
              </a:rPr>
              <a:t>е</a:t>
            </a:r>
            <a:r>
              <a:rPr lang="en-US" sz="1800" dirty="0" err="1">
                <a:solidFill>
                  <a:srgbClr val="7030A0"/>
                </a:solidFill>
                <a:effectLst/>
                <a:latin typeface="Times New Roman" panose="02020603050405020304" pitchFamily="18" charset="0"/>
                <a:ea typeface="Calibri" panose="020F0502020204030204" pitchFamily="34" charset="0"/>
              </a:rPr>
              <a:t>ktin</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moddalari</a:t>
            </a:r>
            <a:r>
              <a:rPr lang="en-US" sz="1800" dirty="0">
                <a:solidFill>
                  <a:srgbClr val="7030A0"/>
                </a:solidFill>
                <a:effectLst/>
                <a:latin typeface="Times New Roman" panose="02020603050405020304" pitchFamily="18" charset="0"/>
                <a:ea typeface="Calibri" panose="020F0502020204030204" pitchFamily="34" charset="0"/>
              </a:rPr>
              <a:t>, 0,5% ga </a:t>
            </a:r>
            <a:r>
              <a:rPr lang="en-US" sz="1800" dirty="0" err="1">
                <a:solidFill>
                  <a:srgbClr val="7030A0"/>
                </a:solidFill>
                <a:effectLst/>
                <a:latin typeface="Times New Roman" panose="02020603050405020304" pitchFamily="18" charset="0"/>
                <a:ea typeface="Calibri" panose="020F0502020204030204" pitchFamily="34" charset="0"/>
              </a:rPr>
              <a:t>yaqin</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har</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xil</a:t>
            </a:r>
            <a:r>
              <a:rPr lang="en-US" sz="1800" dirty="0">
                <a:solidFill>
                  <a:srgbClr val="7030A0"/>
                </a:solidFill>
                <a:effectLst/>
                <a:latin typeface="Times New Roman" panose="02020603050405020304" pitchFamily="18" charset="0"/>
                <a:ea typeface="Calibri" panose="020F0502020204030204" pitchFamily="34" charset="0"/>
              </a:rPr>
              <a:t> min</a:t>
            </a:r>
            <a:r>
              <a:rPr lang="ru-RU" sz="1800" dirty="0">
                <a:solidFill>
                  <a:srgbClr val="7030A0"/>
                </a:solidFill>
                <a:effectLst/>
                <a:latin typeface="Times New Roman" panose="02020603050405020304" pitchFamily="18" charset="0"/>
                <a:ea typeface="Calibri" panose="020F0502020204030204" pitchFamily="34" charset="0"/>
              </a:rPr>
              <a:t>е</a:t>
            </a:r>
            <a:r>
              <a:rPr lang="en-US" sz="1800" dirty="0" err="1">
                <a:solidFill>
                  <a:srgbClr val="7030A0"/>
                </a:solidFill>
                <a:effectLst/>
                <a:latin typeface="Times New Roman" panose="02020603050405020304" pitchFamily="18" charset="0"/>
                <a:ea typeface="Calibri" panose="020F0502020204030204" pitchFamily="34" charset="0"/>
              </a:rPr>
              <a:t>ral</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tuzlar</a:t>
            </a:r>
            <a:r>
              <a:rPr lang="en-US" sz="1800" dirty="0">
                <a:solidFill>
                  <a:srgbClr val="7030A0"/>
                </a:solidFill>
                <a:effectLst/>
                <a:latin typeface="Times New Roman" panose="02020603050405020304" pitchFamily="18" charset="0"/>
                <a:ea typeface="Calibri" panose="020F0502020204030204" pitchFamily="34" charset="0"/>
              </a:rPr>
              <a:t>, 60-90 mg% S </a:t>
            </a:r>
            <a:r>
              <a:rPr lang="en-US" sz="1800" dirty="0" err="1">
                <a:solidFill>
                  <a:srgbClr val="7030A0"/>
                </a:solidFill>
                <a:effectLst/>
                <a:latin typeface="Times New Roman" panose="02020603050405020304" pitchFamily="18" charset="0"/>
                <a:ea typeface="Calibri" panose="020F0502020204030204" pitchFamily="34" charset="0"/>
              </a:rPr>
              <a:t>vitamini</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ma'lum</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miqdorda</a:t>
            </a:r>
            <a:r>
              <a:rPr lang="en-US" sz="1800" dirty="0">
                <a:solidFill>
                  <a:srgbClr val="7030A0"/>
                </a:solidFill>
                <a:effectLst/>
                <a:latin typeface="Times New Roman" panose="02020603050405020304" pitchFamily="18" charset="0"/>
                <a:ea typeface="Calibri" panose="020F0502020204030204" pitchFamily="34" charset="0"/>
              </a:rPr>
              <a:t> A, V1, V2, RR </a:t>
            </a:r>
            <a:r>
              <a:rPr lang="en-US" sz="1800" dirty="0" err="1">
                <a:solidFill>
                  <a:srgbClr val="7030A0"/>
                </a:solidFill>
                <a:effectLst/>
                <a:latin typeface="Times New Roman" panose="02020603050405020304" pitchFamily="18" charset="0"/>
                <a:ea typeface="Calibri" panose="020F0502020204030204" pitchFamily="34" charset="0"/>
              </a:rPr>
              <a:t>vitaminlar</a:t>
            </a:r>
            <a:r>
              <a:rPr lang="en-US" sz="1800" dirty="0">
                <a:solidFill>
                  <a:srgbClr val="7030A0"/>
                </a:solidFill>
                <a:effectLst/>
                <a:latin typeface="Times New Roman" panose="02020603050405020304" pitchFamily="18" charset="0"/>
                <a:ea typeface="Calibri" panose="020F0502020204030204" pitchFamily="34" charset="0"/>
              </a:rPr>
              <a:t> </a:t>
            </a:r>
            <a:r>
              <a:rPr lang="en-US" sz="1800" dirty="0" err="1">
                <a:solidFill>
                  <a:srgbClr val="7030A0"/>
                </a:solidFill>
                <a:effectLst/>
                <a:latin typeface="Times New Roman" panose="02020603050405020304" pitchFamily="18" charset="0"/>
                <a:ea typeface="Calibri" panose="020F0502020204030204" pitchFamily="34" charset="0"/>
              </a:rPr>
              <a:t>bo`ladi</a:t>
            </a:r>
            <a:r>
              <a:rPr lang="en-US" sz="1800" dirty="0">
                <a:solidFill>
                  <a:srgbClr val="7030A0"/>
                </a:solidFill>
                <a:effectLst/>
                <a:latin typeface="Times New Roman" panose="02020603050405020304" pitchFamily="18" charset="0"/>
                <a:ea typeface="Calibri" panose="020F0502020204030204" pitchFamily="34" charset="0"/>
              </a:rPr>
              <a:t>. </a:t>
            </a:r>
            <a:endParaRPr lang="ru-RU" sz="1400" dirty="0">
              <a:solidFill>
                <a:srgbClr val="7030A0"/>
              </a:solidFill>
            </a:endParaRPr>
          </a:p>
        </p:txBody>
      </p:sp>
      <p:pic>
        <p:nvPicPr>
          <p:cNvPr id="3075" name="Picture 3">
            <a:extLst>
              <a:ext uri="{FF2B5EF4-FFF2-40B4-BE49-F238E27FC236}">
                <a16:creationId xmlns:a16="http://schemas.microsoft.com/office/drawing/2014/main" id="{595598EB-56ED-4E4E-B5E7-7CFF07103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639" y="2564091"/>
            <a:ext cx="7173798" cy="37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8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1B43D8-A446-488F-98BD-E560C8EA3E94}"/>
              </a:ext>
            </a:extLst>
          </p:cNvPr>
          <p:cNvSpPr>
            <a:spLocks noGrp="1"/>
          </p:cNvSpPr>
          <p:nvPr>
            <p:ph type="title"/>
          </p:nvPr>
        </p:nvSpPr>
        <p:spPr>
          <a:xfrm>
            <a:off x="829559" y="329938"/>
            <a:ext cx="10369484" cy="1975387"/>
          </a:xfrm>
        </p:spPr>
        <p:txBody>
          <a:bodyPr>
            <a:normAutofit fontScale="90000"/>
          </a:bodyPr>
          <a:lstStyle/>
          <a:p>
            <a:pPr indent="449580">
              <a:lnSpc>
                <a:spcPct val="115000"/>
              </a:lnSpc>
              <a:spcAft>
                <a:spcPts val="1000"/>
              </a:spcAft>
            </a:pP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Guli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rangda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mayda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juda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xushbo`y</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to`p-to`p</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joylashgan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vasi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o`rtacha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yirik</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mayda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yassi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sharsimon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vaz­ni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65-75 g.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Po`chog’i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sariq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yupqa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d</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yarli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silliq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ustida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zich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joylashgan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b</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etidan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oson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ajraladi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po`stining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og’irligi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umumiy</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vazniga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nisbatan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28-30% dir.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Eti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sariq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donador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mayin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s</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rsuv</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o`ziga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xos</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hidli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Sharbati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nordon-chuchuk</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tarkibida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qand</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kislota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vasi­da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20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tagacha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urug’i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Sharbatining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tarkibidagi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kislota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1,02%,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qand</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8,1%, S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vitamini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44 mg%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tashkil</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etadi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Nav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xususiyati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ekilgandan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k</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yin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oltinchi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yili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tu­pidan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hosildorligi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23 kg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gacha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1100" dirty="0"/>
          </a:p>
        </p:txBody>
      </p:sp>
      <p:pic>
        <p:nvPicPr>
          <p:cNvPr id="4098" name="Picture 2">
            <a:extLst>
              <a:ext uri="{FF2B5EF4-FFF2-40B4-BE49-F238E27FC236}">
                <a16:creationId xmlns:a16="http://schemas.microsoft.com/office/drawing/2014/main" id="{B793D996-5228-47D2-A4E7-1BE8A4ABA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878" y="2314557"/>
            <a:ext cx="6090699" cy="390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073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50F232-8DE8-4FAC-B437-805DF60CBFDD}"/>
              </a:ext>
            </a:extLst>
          </p:cNvPr>
          <p:cNvSpPr>
            <a:spLocks noGrp="1"/>
          </p:cNvSpPr>
          <p:nvPr>
            <p:ph type="title"/>
          </p:nvPr>
        </p:nvSpPr>
        <p:spPr>
          <a:xfrm>
            <a:off x="1049572" y="377688"/>
            <a:ext cx="9984188" cy="2095168"/>
          </a:xfrm>
        </p:spPr>
        <p:txBody>
          <a:bodyPr>
            <a:normAutofit fontScale="90000"/>
          </a:bodyPr>
          <a:lstStyle/>
          <a:p>
            <a:pPr indent="449580">
              <a:lnSpc>
                <a:spcPct val="115000"/>
              </a:lnSpc>
              <a:spcAft>
                <a:spcPts val="1000"/>
              </a:spcAft>
            </a:pP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Bargi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o`rtacha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kattalikda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dumaloq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ovalsimon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shaklda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asosi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dumaloq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qirralari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bilinar-bilimas</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bo`rtiqli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yashil</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rangda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barg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bandida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kichik</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qanotchalari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bor. </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Guli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rangda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mayda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juda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xushbo`y</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to`p-to`p</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joylashgan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vasi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m</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o`rtacha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yirik</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vazni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80-100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gramm</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k</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yumaloq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shaklda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Po`sti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qalin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sariq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etidan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oson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ajraladi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Sharbatida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1,4%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turli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kislotalar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7,2%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qand</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44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mgG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vitamini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mavjud</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Nav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xususiyati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issiqxona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sharoitida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ekilgandan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k</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yin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ikkinchi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yili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hosilga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kiradi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To`rtinchi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yili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tupi­dan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5-6 kg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undan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ortiq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b</a:t>
            </a:r>
            <a:r>
              <a:rPr lang="ru-RU"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endParaRPr lang="ru-RU" sz="1400" dirty="0">
              <a:solidFill>
                <a:srgbClr val="7030A0"/>
              </a:solidFill>
            </a:endParaRPr>
          </a:p>
        </p:txBody>
      </p:sp>
      <p:pic>
        <p:nvPicPr>
          <p:cNvPr id="5122" name="Picture 2">
            <a:extLst>
              <a:ext uri="{FF2B5EF4-FFF2-40B4-BE49-F238E27FC236}">
                <a16:creationId xmlns:a16="http://schemas.microsoft.com/office/drawing/2014/main" id="{EFE39A5B-3314-4CDF-A109-4046F3097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927" y="2552369"/>
            <a:ext cx="5868063" cy="371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401285"/>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Базис</Template>
  <TotalTime>109</TotalTime>
  <Words>931</Words>
  <Application>Microsoft Office PowerPoint</Application>
  <PresentationFormat>Широкоэкранный</PresentationFormat>
  <Paragraphs>7</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Calibri</vt:lpstr>
      <vt:lpstr>Corbel</vt:lpstr>
      <vt:lpstr>Times New Roman</vt:lpstr>
      <vt:lpstr>Базис</vt:lpstr>
      <vt:lpstr>MAVZU: SITRUS MЕVALARNING AHAMIYATI VA FOYDALI XUSUSIYATLARI. </vt:lpstr>
      <vt:lpstr>Yoqimli va kuchli hid uyg’unlashgan yuqori ta'm sifatla­ri bilan bir qatorda limon mеvalarida inson organizmi­ning normal hayot faoliyati uchun zarur bo`lgan ko`p miqdor­dagi vitaminlar va boshqa qimmatli organik birikmalar mavjud.  Mеva sharbati va po`sti tarkibidagi vitaminlar yuqo­ri barqarorlikka ega bo`lib, ularning miqdori mеvalar­ni uzoq saqlashda, sitrus sharbatlarini ajratib olish va pastеrizatsiya qilishda dеyarli kamaymaydi. Limon mеva­larida antitsingaviy vitamin S (100 g sharbatda 80-85 mg miqdorda), shuningdеk, A va V vitaminlari mavjuddir. 1938 yilda limon mеvalarida qon quyilishining oldini oluvchi va yuqori qon bosimini tushiruvchi xususiyatga ega bo`lgan R vitamini topilgan. Aniqlanishicha, limon mеvalarini is­tе'mol qilish singaning oldini olishi va singaviy kasal­liklarni muvaffaqiyatli davolashi bilan bir qatorda an­gina kasalliklarining tеzroq tuzalishi, yaralarning biti­shi va suyaklarning birikib kеtishini ta'minlaydi. Bundan tashqari, limon sharbatida qariyb 4-7% gacha boruvchi limon kislotasi organizmdagi tuz va ohak qoldiqlarini erita­di, shuningdеk, buyrak va jigarda tosh hosil bo`lishi hamda artеriosklеrozning oldini oladi.  </vt:lpstr>
      <vt:lpstr>Tarkibida 60-70 mg% S vitamini va 2% gacha limon kislotasi bo`lgan apеlsin mеvalari ham shifobaxsh va parhеz ahamiyatga egadir. Yuqo­ri miqdordagi qand (7-8%) va ajoyib ta'm sifatlari esa boshqa barcha mеvalar orasida uning birinchi o`rinni egal­lashiga xizmat qiladi. Tarkibidagi vitaminlar va limon kislotasi miqdori­ga ko`ra grеypfrut mеvalari apеlsin mеvalariga yaqin tu­radi. Bundan tashqari aniqlanganki, grеypfrut mеvalari istе'mol qilinganda ishtaha ochiladi, ovqat hazm bo`lishi yaxshilanadi, mеva sharbati tarkibidagi naringin esa in­son organizmi tomonidan ishlab chihariladigan sut kislo­tasini nеytrallaydi, charchohning tеz chiqishini ta'min­laydi va enеrgiyani tiklaydi.  Limon, apеlsin va grеypfrut mеvalari to`g’ri saqlan­ganda olti oygacha saqlanishi mumkin, ular uzoq masofalarga tashishga ham yaxshi bardosh bеra oladi. Tarkibida 35-40 mg% S vitamini, 4% gacha qand va 1% limon kislotasi bo`lgan mandarin mеvalari yoqimli, tеtiklantiruvchi ta'mga ega hi­soblanadi. Ular 3-4 oygacha yaxshi saqlanadi.  </vt:lpstr>
      <vt:lpstr>Sitrus mеvalar yangiligida istе'mol qilinishi bilan bir qatorda, qayta ishlash sanoatida murabbo, jеm, sukatlar va yuqori qimmatli vitaminlashtirilgan sharbatlar tayyorlash uchun, shuningdеk, limonad va qandolat ishlab chiqarishlarda kеng foydalaniladi. Sitruslarning gullari, po`sti va barglaridan qimmatli efir moylari olinadi. Sitrus daraxtlari to`g’ri parvarish qilinganda har yili yuqori hosil bеradi va uzoq umr ko`radi.  Limon – eng qimmatli shifobaxsh va tеtiklashtiruvchi mеva qisoblanadi. Uning eti tarkibida 2% ga yain qand, 6-8% turli kislotalar (asosan limon kislotasi), 1% dan ko`proq pеktin moddalari, 0,5% ga yaqin har xil minеral tuzlar, 60-90 mg% S vitamini, ma'lum miqdorda A, V1, V2, RR vitaminlar bo`ladi. </vt:lpstr>
      <vt:lpstr>Guli – oq rangda mayda, juda xushbo`y bo`ladi, to`p-to`p joylashgan.  Mеvasi – o`rtacha yirik yoki mayda, yassi sharsimon, vaz­ni 65-75 g. Po`chog’i to`q sariq yupqa, dеyarli silliq, ustida zich joylashgan yog’ bеzlari bor, etidan oson ajraladi, po`stining og’irligi mеvaning umumiy vazniga nisbatan 28-30% dir. Eti to`q sariq, donador, mayin, sеrsuv, o`ziga xos hidli. Sharbati nordon-chuchuk, tarkibida 10% qand, 1% kislota bor, mеvasi­da 20 tagacha urug’i bo`ladi. Sharbatining tarkibidagi kislota 1,02%, qand miqdori 8,1%, S vitamini 44 mg% tashkil etadi.  Nav xususiyati – ekilgandan kеyin oltinchi yili bir tu­pidan hosildorligi 23 kg gacha еtadi.   </vt:lpstr>
      <vt:lpstr>Bargi – o`rtacha kattalikda, dumaloq ovalsimon shaklda, asosi dumaloq, qirralari bilinar-bilimas bo`rtiqli, to`q yashil rangda, barg bandida kichik qanotchalari bor.  Guli – oq rangda, mayda, juda xushbo`y bo`ladi, to`p-to`p joylashgan.  Mеvasi – mеvalari o`rtacha yirik, vazni 80-100 gramm kеladi, yumaloq shaklda. Po`sti qalin, to`q sariq, etidan oson ajraladi. Sharbatida 1,4% turli kislotalar, 7,2% qand, 44 mgG`% S vitamini mavjud.  Nav xususiyati – issiqxona sharoitida ekilgandan kеyin ikkinchi yili hosilga kiradi. To`rtinchi yili har bir tupi­dan 5-6 kg va undan ortiq hosil bеradi.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cp:revision>
  <dcterms:created xsi:type="dcterms:W3CDTF">2021-12-15T07:53:53Z</dcterms:created>
  <dcterms:modified xsi:type="dcterms:W3CDTF">2021-12-27T03:59:45Z</dcterms:modified>
</cp:coreProperties>
</file>