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0A3AB97A-3260-4CD1-9EE4-CFBC3D9F46DA}" type="datetimeFigureOut">
              <a:rPr lang="ru-RU" smtClean="0"/>
              <a:t>02.02.2022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4E8DFED-3EBF-4D5F-9803-1AFD1A5C0D52}" type="slidenum">
              <a:rPr lang="ru-RU" smtClean="0"/>
              <a:t>‹#›</a:t>
            </a:fld>
            <a:endParaRPr lang="ru-RU"/>
          </a:p>
        </p:txBody>
      </p:sp>
    </p:spTree>
    <p:extLst>
      <p:ext uri="{BB962C8B-B14F-4D97-AF65-F5344CB8AC3E}">
        <p14:creationId xmlns:p14="http://schemas.microsoft.com/office/powerpoint/2010/main" val="3838033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A3AB97A-3260-4CD1-9EE4-CFBC3D9F46DA}" type="datetimeFigureOut">
              <a:rPr lang="ru-RU" smtClean="0"/>
              <a:t>02.02.2022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4E8DFED-3EBF-4D5F-9803-1AFD1A5C0D52}" type="slidenum">
              <a:rPr lang="ru-RU" smtClean="0"/>
              <a:t>‹#›</a:t>
            </a:fld>
            <a:endParaRPr lang="ru-RU"/>
          </a:p>
        </p:txBody>
      </p:sp>
    </p:spTree>
    <p:extLst>
      <p:ext uri="{BB962C8B-B14F-4D97-AF65-F5344CB8AC3E}">
        <p14:creationId xmlns:p14="http://schemas.microsoft.com/office/powerpoint/2010/main" val="2486244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A3AB97A-3260-4CD1-9EE4-CFBC3D9F46DA}" type="datetimeFigureOut">
              <a:rPr lang="ru-RU" smtClean="0"/>
              <a:t>02.02.2022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4E8DFED-3EBF-4D5F-9803-1AFD1A5C0D52}"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160967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A3AB97A-3260-4CD1-9EE4-CFBC3D9F46DA}" type="datetimeFigureOut">
              <a:rPr lang="ru-RU" smtClean="0"/>
              <a:t>02.02.2022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4E8DFED-3EBF-4D5F-9803-1AFD1A5C0D52}" type="slidenum">
              <a:rPr lang="ru-RU" smtClean="0"/>
              <a:t>‹#›</a:t>
            </a:fld>
            <a:endParaRPr lang="ru-RU"/>
          </a:p>
        </p:txBody>
      </p:sp>
    </p:spTree>
    <p:extLst>
      <p:ext uri="{BB962C8B-B14F-4D97-AF65-F5344CB8AC3E}">
        <p14:creationId xmlns:p14="http://schemas.microsoft.com/office/powerpoint/2010/main" val="8405794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A3AB97A-3260-4CD1-9EE4-CFBC3D9F46DA}" type="datetimeFigureOut">
              <a:rPr lang="ru-RU" smtClean="0"/>
              <a:t>02.02.2022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4E8DFED-3EBF-4D5F-9803-1AFD1A5C0D52}"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676100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A3AB97A-3260-4CD1-9EE4-CFBC3D9F46DA}" type="datetimeFigureOut">
              <a:rPr lang="ru-RU" smtClean="0"/>
              <a:t>02.02.2022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4E8DFED-3EBF-4D5F-9803-1AFD1A5C0D52}" type="slidenum">
              <a:rPr lang="ru-RU" smtClean="0"/>
              <a:t>‹#›</a:t>
            </a:fld>
            <a:endParaRPr lang="ru-RU"/>
          </a:p>
        </p:txBody>
      </p:sp>
    </p:spTree>
    <p:extLst>
      <p:ext uri="{BB962C8B-B14F-4D97-AF65-F5344CB8AC3E}">
        <p14:creationId xmlns:p14="http://schemas.microsoft.com/office/powerpoint/2010/main" val="16467486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A3AB97A-3260-4CD1-9EE4-CFBC3D9F46DA}" type="datetimeFigureOut">
              <a:rPr lang="ru-RU" smtClean="0"/>
              <a:t>02.02.2022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4E8DFED-3EBF-4D5F-9803-1AFD1A5C0D52}" type="slidenum">
              <a:rPr lang="ru-RU" smtClean="0"/>
              <a:t>‹#›</a:t>
            </a:fld>
            <a:endParaRPr lang="ru-RU"/>
          </a:p>
        </p:txBody>
      </p:sp>
    </p:spTree>
    <p:extLst>
      <p:ext uri="{BB962C8B-B14F-4D97-AF65-F5344CB8AC3E}">
        <p14:creationId xmlns:p14="http://schemas.microsoft.com/office/powerpoint/2010/main" val="40322200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A3AB97A-3260-4CD1-9EE4-CFBC3D9F46DA}" type="datetimeFigureOut">
              <a:rPr lang="ru-RU" smtClean="0"/>
              <a:t>02.02.2022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4E8DFED-3EBF-4D5F-9803-1AFD1A5C0D52}" type="slidenum">
              <a:rPr lang="ru-RU" smtClean="0"/>
              <a:t>‹#›</a:t>
            </a:fld>
            <a:endParaRPr lang="ru-RU"/>
          </a:p>
        </p:txBody>
      </p:sp>
    </p:spTree>
    <p:extLst>
      <p:ext uri="{BB962C8B-B14F-4D97-AF65-F5344CB8AC3E}">
        <p14:creationId xmlns:p14="http://schemas.microsoft.com/office/powerpoint/2010/main" val="3759619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A3AB97A-3260-4CD1-9EE4-CFBC3D9F46DA}" type="datetimeFigureOut">
              <a:rPr lang="ru-RU" smtClean="0"/>
              <a:t>02.02.2022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4E8DFED-3EBF-4D5F-9803-1AFD1A5C0D52}" type="slidenum">
              <a:rPr lang="ru-RU" smtClean="0"/>
              <a:t>‹#›</a:t>
            </a:fld>
            <a:endParaRPr lang="ru-RU"/>
          </a:p>
        </p:txBody>
      </p:sp>
    </p:spTree>
    <p:extLst>
      <p:ext uri="{BB962C8B-B14F-4D97-AF65-F5344CB8AC3E}">
        <p14:creationId xmlns:p14="http://schemas.microsoft.com/office/powerpoint/2010/main" val="2747299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A3AB97A-3260-4CD1-9EE4-CFBC3D9F46DA}" type="datetimeFigureOut">
              <a:rPr lang="ru-RU" smtClean="0"/>
              <a:t>02.02.2022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4E8DFED-3EBF-4D5F-9803-1AFD1A5C0D52}" type="slidenum">
              <a:rPr lang="ru-RU" smtClean="0"/>
              <a:t>‹#›</a:t>
            </a:fld>
            <a:endParaRPr lang="ru-RU"/>
          </a:p>
        </p:txBody>
      </p:sp>
    </p:spTree>
    <p:extLst>
      <p:ext uri="{BB962C8B-B14F-4D97-AF65-F5344CB8AC3E}">
        <p14:creationId xmlns:p14="http://schemas.microsoft.com/office/powerpoint/2010/main" val="2887826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0A3AB97A-3260-4CD1-9EE4-CFBC3D9F46DA}" type="datetimeFigureOut">
              <a:rPr lang="ru-RU" smtClean="0"/>
              <a:t>02.02.2022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4E8DFED-3EBF-4D5F-9803-1AFD1A5C0D52}" type="slidenum">
              <a:rPr lang="ru-RU" smtClean="0"/>
              <a:t>‹#›</a:t>
            </a:fld>
            <a:endParaRPr lang="ru-RU"/>
          </a:p>
        </p:txBody>
      </p:sp>
    </p:spTree>
    <p:extLst>
      <p:ext uri="{BB962C8B-B14F-4D97-AF65-F5344CB8AC3E}">
        <p14:creationId xmlns:p14="http://schemas.microsoft.com/office/powerpoint/2010/main" val="2665479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0A3AB97A-3260-4CD1-9EE4-CFBC3D9F46DA}" type="datetimeFigureOut">
              <a:rPr lang="ru-RU" smtClean="0"/>
              <a:t>02.02.2022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4E8DFED-3EBF-4D5F-9803-1AFD1A5C0D52}" type="slidenum">
              <a:rPr lang="ru-RU" smtClean="0"/>
              <a:t>‹#›</a:t>
            </a:fld>
            <a:endParaRPr lang="ru-RU"/>
          </a:p>
        </p:txBody>
      </p:sp>
    </p:spTree>
    <p:extLst>
      <p:ext uri="{BB962C8B-B14F-4D97-AF65-F5344CB8AC3E}">
        <p14:creationId xmlns:p14="http://schemas.microsoft.com/office/powerpoint/2010/main" val="3945095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0A3AB97A-3260-4CD1-9EE4-CFBC3D9F46DA}" type="datetimeFigureOut">
              <a:rPr lang="ru-RU" smtClean="0"/>
              <a:t>02.02.2022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4E8DFED-3EBF-4D5F-9803-1AFD1A5C0D52}" type="slidenum">
              <a:rPr lang="ru-RU" smtClean="0"/>
              <a:t>‹#›</a:t>
            </a:fld>
            <a:endParaRPr lang="ru-RU"/>
          </a:p>
        </p:txBody>
      </p:sp>
    </p:spTree>
    <p:extLst>
      <p:ext uri="{BB962C8B-B14F-4D97-AF65-F5344CB8AC3E}">
        <p14:creationId xmlns:p14="http://schemas.microsoft.com/office/powerpoint/2010/main" val="3059239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3AB97A-3260-4CD1-9EE4-CFBC3D9F46DA}" type="datetimeFigureOut">
              <a:rPr lang="ru-RU" smtClean="0"/>
              <a:t>02.02.2022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4E8DFED-3EBF-4D5F-9803-1AFD1A5C0D52}" type="slidenum">
              <a:rPr lang="ru-RU" smtClean="0"/>
              <a:t>‹#›</a:t>
            </a:fld>
            <a:endParaRPr lang="ru-RU"/>
          </a:p>
        </p:txBody>
      </p:sp>
    </p:spTree>
    <p:extLst>
      <p:ext uri="{BB962C8B-B14F-4D97-AF65-F5344CB8AC3E}">
        <p14:creationId xmlns:p14="http://schemas.microsoft.com/office/powerpoint/2010/main" val="2460641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0A3AB97A-3260-4CD1-9EE4-CFBC3D9F46DA}" type="datetimeFigureOut">
              <a:rPr lang="ru-RU" smtClean="0"/>
              <a:t>02.02.2022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4E8DFED-3EBF-4D5F-9803-1AFD1A5C0D52}" type="slidenum">
              <a:rPr lang="ru-RU" smtClean="0"/>
              <a:t>‹#›</a:t>
            </a:fld>
            <a:endParaRPr lang="ru-RU"/>
          </a:p>
        </p:txBody>
      </p:sp>
    </p:spTree>
    <p:extLst>
      <p:ext uri="{BB962C8B-B14F-4D97-AF65-F5344CB8AC3E}">
        <p14:creationId xmlns:p14="http://schemas.microsoft.com/office/powerpoint/2010/main" val="840236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0A3AB97A-3260-4CD1-9EE4-CFBC3D9F46DA}" type="datetimeFigureOut">
              <a:rPr lang="ru-RU" smtClean="0"/>
              <a:t>02.02.2022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4E8DFED-3EBF-4D5F-9803-1AFD1A5C0D52}" type="slidenum">
              <a:rPr lang="ru-RU" smtClean="0"/>
              <a:t>‹#›</a:t>
            </a:fld>
            <a:endParaRPr lang="ru-RU"/>
          </a:p>
        </p:txBody>
      </p:sp>
    </p:spTree>
    <p:extLst>
      <p:ext uri="{BB962C8B-B14F-4D97-AF65-F5344CB8AC3E}">
        <p14:creationId xmlns:p14="http://schemas.microsoft.com/office/powerpoint/2010/main" val="3118536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A3AB97A-3260-4CD1-9EE4-CFBC3D9F46DA}" type="datetimeFigureOut">
              <a:rPr lang="ru-RU" smtClean="0"/>
              <a:t>02.02.2022</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4E8DFED-3EBF-4D5F-9803-1AFD1A5C0D52}" type="slidenum">
              <a:rPr lang="ru-RU" smtClean="0"/>
              <a:t>‹#›</a:t>
            </a:fld>
            <a:endParaRPr lang="ru-RU"/>
          </a:p>
        </p:txBody>
      </p:sp>
    </p:spTree>
    <p:extLst>
      <p:ext uri="{BB962C8B-B14F-4D97-AF65-F5344CB8AC3E}">
        <p14:creationId xmlns:p14="http://schemas.microsoft.com/office/powerpoint/2010/main" val="10004255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27530F9C-0288-4E19-8F61-BD96B1C9B397}"/>
              </a:ext>
            </a:extLst>
          </p:cNvPr>
          <p:cNvSpPr>
            <a:spLocks noGrp="1"/>
          </p:cNvSpPr>
          <p:nvPr>
            <p:ph type="subTitle" idx="1"/>
          </p:nvPr>
        </p:nvSpPr>
        <p:spPr>
          <a:xfrm>
            <a:off x="148205" y="2234633"/>
            <a:ext cx="9144000" cy="1655762"/>
          </a:xfrm>
        </p:spPr>
        <p:txBody>
          <a:bodyPr>
            <a:normAutofit/>
          </a:bodyPr>
          <a:lstStyle/>
          <a:p>
            <a:r>
              <a:rPr lang="en-US" sz="4000" dirty="0">
                <a:solidFill>
                  <a:srgbClr val="FF0000"/>
                </a:solidFill>
              </a:rPr>
              <a:t>MAVZU:</a:t>
            </a:r>
            <a:r>
              <a:rPr lang="en-US" sz="4000" dirty="0">
                <a:solidFill>
                  <a:srgbClr val="00B0F0"/>
                </a:solidFill>
              </a:rPr>
              <a:t>POMIDOR YETISHTIRISH.</a:t>
            </a:r>
            <a:endParaRPr lang="ru-RU" sz="4000" dirty="0">
              <a:solidFill>
                <a:srgbClr val="00B0F0"/>
              </a:solidFill>
            </a:endParaRPr>
          </a:p>
        </p:txBody>
      </p:sp>
    </p:spTree>
    <p:extLst>
      <p:ext uri="{BB962C8B-B14F-4D97-AF65-F5344CB8AC3E}">
        <p14:creationId xmlns:p14="http://schemas.microsoft.com/office/powerpoint/2010/main" val="2434936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51182BF-B023-4A1B-9952-B46FA7C0DFFA}"/>
              </a:ext>
            </a:extLst>
          </p:cNvPr>
          <p:cNvSpPr>
            <a:spLocks noGrp="1"/>
          </p:cNvSpPr>
          <p:nvPr>
            <p:ph type="title"/>
          </p:nvPr>
        </p:nvSpPr>
        <p:spPr>
          <a:xfrm>
            <a:off x="318782" y="75501"/>
            <a:ext cx="9370502" cy="2651853"/>
          </a:xfrm>
        </p:spPr>
        <p:txBody>
          <a:bodyPr>
            <a:normAutofit/>
          </a:bodyPr>
          <a:lstStyle/>
          <a:p>
            <a:r>
              <a:rPr lang="ru-RU" sz="1400" b="1" i="1" dirty="0" err="1">
                <a:solidFill>
                  <a:srgbClr val="00B050"/>
                </a:solidFill>
                <a:effectLst/>
                <a:latin typeface="Verdana" panose="020B0604030504040204" pitchFamily="34" charset="0"/>
              </a:rPr>
              <a:t>Экиш</a:t>
            </a:r>
            <a:r>
              <a:rPr lang="ru-RU" sz="1400" b="1" i="1" dirty="0">
                <a:solidFill>
                  <a:srgbClr val="00B050"/>
                </a:solidFill>
                <a:effectLst/>
                <a:latin typeface="Verdana" panose="020B0604030504040204" pitchFamily="34" charset="0"/>
              </a:rPr>
              <a:t> </a:t>
            </a:r>
            <a:r>
              <a:rPr lang="ru-RU" sz="1400" b="1" i="1" dirty="0" err="1">
                <a:solidFill>
                  <a:srgbClr val="00B050"/>
                </a:solidFill>
                <a:effectLst/>
                <a:latin typeface="Verdana" panose="020B0604030504040204" pitchFamily="34" charset="0"/>
              </a:rPr>
              <a:t>учун</a:t>
            </a:r>
            <a:r>
              <a:rPr lang="ru-RU" sz="1400" b="1" i="1" dirty="0">
                <a:solidFill>
                  <a:srgbClr val="00B050"/>
                </a:solidFill>
                <a:effectLst/>
                <a:latin typeface="Verdana" panose="020B0604030504040204" pitchFamily="34" charset="0"/>
              </a:rPr>
              <a:t> </a:t>
            </a:r>
            <a:r>
              <a:rPr lang="ru-RU" sz="1400" b="1" i="1" dirty="0" err="1">
                <a:solidFill>
                  <a:srgbClr val="00B050"/>
                </a:solidFill>
                <a:effectLst/>
                <a:latin typeface="Verdana" panose="020B0604030504040204" pitchFamily="34" charset="0"/>
              </a:rPr>
              <a:t>тавсия</a:t>
            </a:r>
            <a:r>
              <a:rPr lang="ru-RU" sz="1400" b="1" i="1" dirty="0">
                <a:solidFill>
                  <a:srgbClr val="00B050"/>
                </a:solidFill>
                <a:effectLst/>
                <a:latin typeface="Verdana" panose="020B0604030504040204" pitchFamily="34" charset="0"/>
              </a:rPr>
              <a:t> </a:t>
            </a:r>
            <a:r>
              <a:rPr lang="ru-RU" sz="1400" b="1" i="1" dirty="0" err="1">
                <a:solidFill>
                  <a:srgbClr val="00B050"/>
                </a:solidFill>
                <a:effectLst/>
                <a:latin typeface="Verdana" panose="020B0604030504040204" pitchFamily="34" charset="0"/>
              </a:rPr>
              <a:t>этиладиган</a:t>
            </a:r>
            <a:r>
              <a:rPr lang="ru-RU" sz="1400" b="1" i="1" dirty="0">
                <a:solidFill>
                  <a:srgbClr val="00B050"/>
                </a:solidFill>
                <a:effectLst/>
                <a:latin typeface="Verdana" panose="020B0604030504040204" pitchFamily="34" charset="0"/>
              </a:rPr>
              <a:t> </a:t>
            </a:r>
            <a:r>
              <a:rPr lang="ru-RU" sz="1400" b="1" i="1" dirty="0" err="1">
                <a:solidFill>
                  <a:srgbClr val="00B050"/>
                </a:solidFill>
                <a:effectLst/>
                <a:latin typeface="Verdana" panose="020B0604030504040204" pitchFamily="34" charset="0"/>
              </a:rPr>
              <a:t>навлар</a:t>
            </a:r>
            <a:r>
              <a:rPr lang="ru-RU" sz="1400" b="1" i="1" dirty="0">
                <a:solidFill>
                  <a:srgbClr val="00B050"/>
                </a:solidFill>
                <a:effectLst/>
                <a:latin typeface="Verdana" panose="020B0604030504040204" pitchFamily="34" charset="0"/>
              </a:rPr>
              <a:t>:</a:t>
            </a:r>
            <a:r>
              <a:rPr lang="ru-RU" sz="1400" b="0" i="0" dirty="0">
                <a:solidFill>
                  <a:srgbClr val="00B05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эртапишар</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Дўстлик</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Сахий</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Шафақ</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Севара</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ўрта-эртапишар</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Тошкент</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тонги</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ўртапишар</a:t>
            </a:r>
            <a:r>
              <a:rPr lang="ru-RU" sz="1400" b="0" i="0" dirty="0">
                <a:solidFill>
                  <a:srgbClr val="00B0F0"/>
                </a:solidFill>
                <a:effectLst/>
                <a:latin typeface="Verdana" panose="020B0604030504040204" pitchFamily="34" charset="0"/>
              </a:rPr>
              <a:t> ТМК-22, </a:t>
            </a:r>
            <a:r>
              <a:rPr lang="ru-RU" sz="1400" b="0" i="0" dirty="0" err="1">
                <a:solidFill>
                  <a:srgbClr val="00B0F0"/>
                </a:solidFill>
                <a:effectLst/>
                <a:latin typeface="Verdana" panose="020B0604030504040204" pitchFamily="34" charset="0"/>
              </a:rPr>
              <a:t>Ўзбекистон</a:t>
            </a:r>
            <a:r>
              <a:rPr lang="ru-RU" sz="1400" b="0" i="0" dirty="0">
                <a:solidFill>
                  <a:srgbClr val="00B0F0"/>
                </a:solidFill>
                <a:effectLst/>
                <a:latin typeface="Verdana" panose="020B0604030504040204" pitchFamily="34" charset="0"/>
              </a:rPr>
              <a:t>–178, </a:t>
            </a:r>
            <a:r>
              <a:rPr lang="ru-RU" sz="1400" b="0" i="0" dirty="0" err="1">
                <a:solidFill>
                  <a:srgbClr val="00B0F0"/>
                </a:solidFill>
                <a:effectLst/>
                <a:latin typeface="Verdana" panose="020B0604030504040204" pitchFamily="34" charset="0"/>
              </a:rPr>
              <a:t>Сурхон</a:t>
            </a:r>
            <a:r>
              <a:rPr lang="ru-RU" sz="1400" b="0" i="0" dirty="0">
                <a:solidFill>
                  <a:srgbClr val="00B0F0"/>
                </a:solidFill>
                <a:effectLst/>
                <a:latin typeface="Verdana" panose="020B0604030504040204" pitchFamily="34" charset="0"/>
              </a:rPr>
              <a:t>–142, </a:t>
            </a:r>
            <a:r>
              <a:rPr lang="ru-RU" sz="1400" b="0" i="0" dirty="0" err="1">
                <a:solidFill>
                  <a:srgbClr val="00B0F0"/>
                </a:solidFill>
                <a:effectLst/>
                <a:latin typeface="Verdana" panose="020B0604030504040204" pitchFamily="34" charset="0"/>
              </a:rPr>
              <a:t>Баҳодир</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Шарқ</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юлдузи</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Ситора</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Истиқлол</a:t>
            </a:r>
            <a:r>
              <a:rPr lang="ru-RU" sz="1400" b="0" i="0" dirty="0">
                <a:solidFill>
                  <a:srgbClr val="00B0F0"/>
                </a:solidFill>
                <a:effectLst/>
                <a:latin typeface="Verdana" panose="020B0604030504040204" pitchFamily="34" charset="0"/>
              </a:rPr>
              <a:t>–10, Авиценна, </a:t>
            </a:r>
            <a:r>
              <a:rPr lang="ru-RU" sz="1400" b="0" i="0" dirty="0" err="1">
                <a:solidFill>
                  <a:srgbClr val="00B0F0"/>
                </a:solidFill>
                <a:effectLst/>
                <a:latin typeface="Verdana" panose="020B0604030504040204" pitchFamily="34" charset="0"/>
              </a:rPr>
              <a:t>кечпишар</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Намуна</a:t>
            </a:r>
            <a:r>
              <a:rPr lang="ru-RU" sz="1400" b="0" i="0" dirty="0">
                <a:solidFill>
                  <a:srgbClr val="00B0F0"/>
                </a:solidFill>
                <a:effectLst/>
                <a:latin typeface="Verdana" panose="020B0604030504040204" pitchFamily="34" charset="0"/>
              </a:rPr>
              <a:t>–70, </a:t>
            </a:r>
            <a:r>
              <a:rPr lang="ru-RU" sz="1400" b="0" i="0" dirty="0" err="1">
                <a:solidFill>
                  <a:srgbClr val="00B0F0"/>
                </a:solidFill>
                <a:effectLst/>
                <a:latin typeface="Verdana" panose="020B0604030504040204" pitchFamily="34" charset="0"/>
              </a:rPr>
              <a:t>Дони</a:t>
            </a:r>
            <a:r>
              <a:rPr lang="ru-RU" sz="1400" b="0" i="0" dirty="0">
                <a:solidFill>
                  <a:srgbClr val="00B0F0"/>
                </a:solidFill>
                <a:effectLst/>
                <a:latin typeface="Verdana" panose="020B0604030504040204" pitchFamily="34" charset="0"/>
              </a:rPr>
              <a:t> 2000.</a:t>
            </a:r>
            <a:br>
              <a:rPr lang="ru-RU" sz="1400" b="0" i="0" dirty="0">
                <a:solidFill>
                  <a:srgbClr val="00B0F0"/>
                </a:solidFill>
                <a:effectLst/>
                <a:latin typeface="Verdana" panose="020B0604030504040204" pitchFamily="34" charset="0"/>
              </a:rPr>
            </a:br>
            <a:r>
              <a:rPr lang="ru-RU" sz="1400" b="1" i="1" dirty="0" err="1">
                <a:solidFill>
                  <a:srgbClr val="00B0F0"/>
                </a:solidFill>
                <a:effectLst/>
                <a:latin typeface="Verdana" panose="020B0604030504040204" pitchFamily="34" charset="0"/>
              </a:rPr>
              <a:t>Кўчат</a:t>
            </a:r>
            <a:r>
              <a:rPr lang="ru-RU" sz="1400" b="1" i="1" dirty="0">
                <a:solidFill>
                  <a:srgbClr val="00B0F0"/>
                </a:solidFill>
                <a:effectLst/>
                <a:latin typeface="Verdana" panose="020B0604030504040204" pitchFamily="34" charset="0"/>
              </a:rPr>
              <a:t> </a:t>
            </a:r>
            <a:r>
              <a:rPr lang="ru-RU" sz="1400" b="1" i="1" dirty="0" err="1">
                <a:solidFill>
                  <a:srgbClr val="00B0F0"/>
                </a:solidFill>
                <a:effectLst/>
                <a:latin typeface="Verdana" panose="020B0604030504040204" pitchFamily="34" charset="0"/>
              </a:rPr>
              <a:t>танлаш</a:t>
            </a:r>
            <a:r>
              <a:rPr lang="ru-RU" sz="1400" b="1" i="1" dirty="0">
                <a:solidFill>
                  <a:srgbClr val="00B0F0"/>
                </a:solidFill>
                <a:effectLst/>
                <a:latin typeface="Verdana" panose="020B0604030504040204" pitchFamily="34" charset="0"/>
              </a:rPr>
              <a:t>.</a:t>
            </a:r>
            <a:r>
              <a:rPr lang="ru-RU" sz="1400" b="0" i="0" dirty="0">
                <a:solidFill>
                  <a:srgbClr val="00B0F0"/>
                </a:solidFill>
                <a:effectLst/>
                <a:latin typeface="Verdana" panose="020B0604030504040204" pitchFamily="34" charset="0"/>
              </a:rPr>
              <a:t> Помидор </a:t>
            </a:r>
            <a:r>
              <a:rPr lang="ru-RU" sz="1400" b="0" i="0" dirty="0" err="1">
                <a:solidFill>
                  <a:srgbClr val="00B0F0"/>
                </a:solidFill>
                <a:effectLst/>
                <a:latin typeface="Verdana" panose="020B0604030504040204" pitchFamily="34" charset="0"/>
              </a:rPr>
              <a:t>кўчатлари</a:t>
            </a:r>
            <a:r>
              <a:rPr lang="ru-RU" sz="1400" b="0" i="0" dirty="0">
                <a:solidFill>
                  <a:srgbClr val="00B0F0"/>
                </a:solidFill>
                <a:effectLst/>
                <a:latin typeface="Verdana" panose="020B0604030504040204" pitchFamily="34" charset="0"/>
              </a:rPr>
              <a:t> 40–45 </a:t>
            </a:r>
            <a:r>
              <a:rPr lang="ru-RU" sz="1400" b="0" i="0" dirty="0" err="1">
                <a:solidFill>
                  <a:srgbClr val="00B0F0"/>
                </a:solidFill>
                <a:effectLst/>
                <a:latin typeface="Verdana" panose="020B0604030504040204" pitchFamily="34" charset="0"/>
              </a:rPr>
              <a:t>кунлик</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пояси</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ва</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илдизлари</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дуркун</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ривожланган</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барглари</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тўқ</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яшил</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тусда</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соғлом</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бўлиши</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лозим</a:t>
            </a:r>
            <a:r>
              <a:rPr lang="ru-RU" sz="1400" b="0" i="0" dirty="0">
                <a:solidFill>
                  <a:srgbClr val="00B0F0"/>
                </a:solidFill>
                <a:effectLst/>
                <a:latin typeface="Verdana" panose="020B0604030504040204" pitchFamily="34" charset="0"/>
              </a:rPr>
              <a:t>.</a:t>
            </a:r>
            <a:br>
              <a:rPr lang="ru-RU" sz="1400" b="0" i="0" dirty="0">
                <a:solidFill>
                  <a:srgbClr val="00B0F0"/>
                </a:solidFill>
                <a:effectLst/>
                <a:latin typeface="Verdana" panose="020B0604030504040204" pitchFamily="34" charset="0"/>
              </a:rPr>
            </a:br>
            <a:r>
              <a:rPr lang="ru-RU" sz="1400" b="1" i="1" dirty="0">
                <a:solidFill>
                  <a:srgbClr val="00B050"/>
                </a:solidFill>
                <a:effectLst/>
                <a:latin typeface="Verdana" panose="020B0604030504040204" pitchFamily="34" charset="0"/>
              </a:rPr>
              <a:t>Ер </a:t>
            </a:r>
            <a:r>
              <a:rPr lang="ru-RU" sz="1400" b="1" i="1" dirty="0" err="1">
                <a:solidFill>
                  <a:srgbClr val="00B050"/>
                </a:solidFill>
                <a:effectLst/>
                <a:latin typeface="Verdana" panose="020B0604030504040204" pitchFamily="34" charset="0"/>
              </a:rPr>
              <a:t>тайёрлаш</a:t>
            </a:r>
            <a:r>
              <a:rPr lang="ru-RU" sz="1400" b="1" i="1" dirty="0">
                <a:solidFill>
                  <a:srgbClr val="00B050"/>
                </a:solidFill>
                <a:effectLst/>
                <a:latin typeface="Verdana" panose="020B0604030504040204" pitchFamily="34" charset="0"/>
              </a:rPr>
              <a:t>.</a:t>
            </a:r>
            <a:r>
              <a:rPr lang="ru-RU" sz="1400" b="0" i="0" dirty="0">
                <a:solidFill>
                  <a:srgbClr val="00B050"/>
                </a:solidFill>
                <a:effectLst/>
                <a:latin typeface="Verdana" panose="020B0604030504040204" pitchFamily="34" charset="0"/>
              </a:rPr>
              <a:t> </a:t>
            </a:r>
            <a:r>
              <a:rPr lang="ru-RU" sz="1400" b="0" i="0" dirty="0">
                <a:solidFill>
                  <a:srgbClr val="00B0F0"/>
                </a:solidFill>
                <a:effectLst/>
                <a:latin typeface="Verdana" panose="020B0604030504040204" pitchFamily="34" charset="0"/>
              </a:rPr>
              <a:t>Помидор </a:t>
            </a:r>
            <a:r>
              <a:rPr lang="ru-RU" sz="1400" b="0" i="0" dirty="0" err="1">
                <a:solidFill>
                  <a:srgbClr val="00B0F0"/>
                </a:solidFill>
                <a:effectLst/>
                <a:latin typeface="Verdana" panose="020B0604030504040204" pitchFamily="34" charset="0"/>
              </a:rPr>
              <a:t>экиш</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режалаштирилган</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ерларни</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тайёрлаш</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ишлари</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куз</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ойларидан</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бошланиб</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ҳосилдан</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бўшаган</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майдондаги</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йирик</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ўсимликлар</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қолдиқларидан</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тазаланиб</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маҳаллий</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ўғит</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сочиб</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чиқилади</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Берилиши</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лозим</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бўлган</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маданий</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ўғитлар</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миқдорини</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бир</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қисми</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қўлда</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сочиб</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чиқилиб</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кейин</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майдон</a:t>
            </a:r>
            <a:r>
              <a:rPr lang="ru-RU" sz="1400" b="0" i="0" dirty="0">
                <a:solidFill>
                  <a:srgbClr val="00B0F0"/>
                </a:solidFill>
                <a:effectLst/>
                <a:latin typeface="Verdana" panose="020B0604030504040204" pitchFamily="34" charset="0"/>
              </a:rPr>
              <a:t> 28–30 см </a:t>
            </a:r>
            <a:r>
              <a:rPr lang="ru-RU" sz="1400" b="0" i="0" dirty="0" err="1">
                <a:solidFill>
                  <a:srgbClr val="00B0F0"/>
                </a:solidFill>
                <a:effectLst/>
                <a:latin typeface="Verdana" panose="020B0604030504040204" pitchFamily="34" charset="0"/>
              </a:rPr>
              <a:t>чуқурликда</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юмшатилади</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Экишга</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тайёрлашни</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кейинги</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тадбирлари</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экишдан</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олдин</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бажарилиб</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майдонлар</a:t>
            </a:r>
            <a:r>
              <a:rPr lang="ru-RU" sz="1400" b="0" i="0" dirty="0">
                <a:solidFill>
                  <a:srgbClr val="00B0F0"/>
                </a:solidFill>
                <a:effectLst/>
                <a:latin typeface="Verdana" panose="020B0604030504040204" pitchFamily="34" charset="0"/>
              </a:rPr>
              <a:t> 14–16 см </a:t>
            </a:r>
            <a:r>
              <a:rPr lang="ru-RU" sz="1400" b="0" i="0" dirty="0" err="1">
                <a:solidFill>
                  <a:srgbClr val="00B0F0"/>
                </a:solidFill>
                <a:effectLst/>
                <a:latin typeface="Verdana" panose="020B0604030504040204" pitchFamily="34" charset="0"/>
              </a:rPr>
              <a:t>чуқурликда</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юмшатилади</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Йирик</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кесаклар</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хаскаш</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ёрдамида</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майдаланиб</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бир</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йўла</a:t>
            </a:r>
            <a:r>
              <a:rPr lang="ru-RU" sz="1400" b="0" i="0" dirty="0">
                <a:solidFill>
                  <a:srgbClr val="00B0F0"/>
                </a:solidFill>
                <a:effectLst/>
                <a:latin typeface="Verdana" panose="020B0604030504040204" pitchFamily="34" charset="0"/>
              </a:rPr>
              <a:t> ер </a:t>
            </a:r>
            <a:r>
              <a:rPr lang="ru-RU" sz="1400" b="0" i="0" dirty="0" err="1">
                <a:solidFill>
                  <a:srgbClr val="00B0F0"/>
                </a:solidFill>
                <a:effectLst/>
                <a:latin typeface="Verdana" panose="020B0604030504040204" pitchFamily="34" charset="0"/>
              </a:rPr>
              <a:t>текислаб</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олинади</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ва</a:t>
            </a:r>
            <a:r>
              <a:rPr lang="ru-RU" sz="1400" b="0" i="0" dirty="0">
                <a:solidFill>
                  <a:srgbClr val="00B0F0"/>
                </a:solidFill>
                <a:effectLst/>
                <a:latin typeface="Verdana" panose="020B0604030504040204" pitchFamily="34" charset="0"/>
              </a:rPr>
              <a:t> 70 </a:t>
            </a:r>
            <a:r>
              <a:rPr lang="ru-RU" sz="1400" b="0" i="0" dirty="0" err="1">
                <a:solidFill>
                  <a:srgbClr val="00B0F0"/>
                </a:solidFill>
                <a:effectLst/>
                <a:latin typeface="Verdana" panose="020B0604030504040204" pitchFamily="34" charset="0"/>
              </a:rPr>
              <a:t>ёки</a:t>
            </a:r>
            <a:r>
              <a:rPr lang="ru-RU" sz="1400" b="0" i="0" dirty="0">
                <a:solidFill>
                  <a:srgbClr val="00B0F0"/>
                </a:solidFill>
                <a:effectLst/>
                <a:latin typeface="Verdana" panose="020B0604030504040204" pitchFamily="34" charset="0"/>
              </a:rPr>
              <a:t> 90 см </a:t>
            </a:r>
            <a:r>
              <a:rPr lang="ru-RU" sz="1400" b="0" i="0" dirty="0" err="1">
                <a:solidFill>
                  <a:srgbClr val="00B0F0"/>
                </a:solidFill>
                <a:effectLst/>
                <a:latin typeface="Verdana" panose="020B0604030504040204" pitchFamily="34" charset="0"/>
              </a:rPr>
              <a:t>см</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қатор</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оралиғида</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экиш</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эгатлари</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тортиб</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чиқилади</a:t>
            </a:r>
            <a:r>
              <a:rPr lang="ru-RU" sz="1400" b="0" i="0" dirty="0">
                <a:solidFill>
                  <a:srgbClr val="00B0F0"/>
                </a:solidFill>
                <a:effectLst/>
                <a:latin typeface="Verdana" panose="020B0604030504040204" pitchFamily="34" charset="0"/>
              </a:rPr>
              <a:t>.</a:t>
            </a:r>
            <a:endParaRPr lang="ru-RU" sz="1400" dirty="0">
              <a:solidFill>
                <a:srgbClr val="00B0F0"/>
              </a:solidFill>
            </a:endParaRPr>
          </a:p>
        </p:txBody>
      </p:sp>
      <p:pic>
        <p:nvPicPr>
          <p:cNvPr id="1026" name="Picture 2">
            <a:extLst>
              <a:ext uri="{FF2B5EF4-FFF2-40B4-BE49-F238E27FC236}">
                <a16:creationId xmlns:a16="http://schemas.microsoft.com/office/drawing/2014/main" id="{C473C692-7F6C-48B9-8882-44F098A0C6E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9074" y="2822575"/>
            <a:ext cx="6711193" cy="3881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2910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222476-B7FB-4D8F-98A6-8C79F37CD970}"/>
              </a:ext>
            </a:extLst>
          </p:cNvPr>
          <p:cNvSpPr>
            <a:spLocks noGrp="1"/>
          </p:cNvSpPr>
          <p:nvPr>
            <p:ph type="title"/>
          </p:nvPr>
        </p:nvSpPr>
        <p:spPr>
          <a:xfrm>
            <a:off x="176169" y="32267"/>
            <a:ext cx="9613783" cy="2829311"/>
          </a:xfrm>
        </p:spPr>
        <p:txBody>
          <a:bodyPr>
            <a:normAutofit/>
          </a:bodyPr>
          <a:lstStyle/>
          <a:p>
            <a:r>
              <a:rPr lang="ru-RU" sz="1400" b="0" i="1" dirty="0" err="1">
                <a:solidFill>
                  <a:srgbClr val="00B050"/>
                </a:solidFill>
                <a:effectLst/>
                <a:latin typeface="Verdana" panose="020B0604030504040204" pitchFamily="34" charset="0"/>
              </a:rPr>
              <a:t>Экиш</a:t>
            </a:r>
            <a:r>
              <a:rPr lang="ru-RU" sz="1400" b="0" i="1" dirty="0">
                <a:solidFill>
                  <a:srgbClr val="00B050"/>
                </a:solidFill>
                <a:effectLst/>
                <a:latin typeface="Verdana" panose="020B0604030504040204" pitchFamily="34" charset="0"/>
              </a:rPr>
              <a:t> </a:t>
            </a:r>
            <a:r>
              <a:rPr lang="ru-RU" sz="1400" b="0" i="1" dirty="0" err="1">
                <a:solidFill>
                  <a:srgbClr val="00B050"/>
                </a:solidFill>
                <a:effectLst/>
                <a:latin typeface="Verdana" panose="020B0604030504040204" pitchFamily="34" charset="0"/>
              </a:rPr>
              <a:t>муддати</a:t>
            </a:r>
            <a:r>
              <a:rPr lang="ru-RU" sz="1400" b="0" i="1" dirty="0">
                <a:solidFill>
                  <a:srgbClr val="00B050"/>
                </a:solidFill>
                <a:effectLst/>
                <a:latin typeface="Verdana" panose="020B0604030504040204" pitchFamily="34" charset="0"/>
              </a:rPr>
              <a:t> </a:t>
            </a:r>
            <a:r>
              <a:rPr lang="ru-RU" sz="1400" b="0" i="1" dirty="0" err="1">
                <a:solidFill>
                  <a:srgbClr val="00B050"/>
                </a:solidFill>
                <a:effectLst/>
                <a:latin typeface="Verdana" panose="020B0604030504040204" pitchFamily="34" charset="0"/>
              </a:rPr>
              <a:t>ва</a:t>
            </a:r>
            <a:r>
              <a:rPr lang="ru-RU" sz="1400" b="0" i="1" dirty="0">
                <a:solidFill>
                  <a:srgbClr val="00B050"/>
                </a:solidFill>
                <a:effectLst/>
                <a:latin typeface="Verdana" panose="020B0604030504040204" pitchFamily="34" charset="0"/>
              </a:rPr>
              <a:t> </a:t>
            </a:r>
            <a:r>
              <a:rPr lang="ru-RU" sz="1400" b="0" i="1" dirty="0" err="1">
                <a:solidFill>
                  <a:srgbClr val="00B050"/>
                </a:solidFill>
                <a:effectLst/>
                <a:latin typeface="Verdana" panose="020B0604030504040204" pitchFamily="34" charset="0"/>
              </a:rPr>
              <a:t>схемаси</a:t>
            </a:r>
            <a:r>
              <a:rPr lang="ru-RU" sz="1400" b="0" i="1" dirty="0">
                <a:solidFill>
                  <a:srgbClr val="00B050"/>
                </a:solidFill>
                <a:effectLst/>
                <a:latin typeface="Verdana" panose="020B0604030504040204" pitchFamily="34" charset="0"/>
              </a:rPr>
              <a:t>.</a:t>
            </a:r>
            <a:r>
              <a:rPr lang="ru-RU" sz="1400" b="0" i="0" dirty="0">
                <a:solidFill>
                  <a:srgbClr val="00B05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Жанубий</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вилоятларда</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эртаги</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навлар</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мартнинг</a:t>
            </a:r>
            <a:r>
              <a:rPr lang="ru-RU" sz="1400" b="0" i="0" dirty="0">
                <a:solidFill>
                  <a:srgbClr val="00B0F0"/>
                </a:solidFill>
                <a:effectLst/>
                <a:latin typeface="Verdana" panose="020B0604030504040204" pitchFamily="34" charset="0"/>
              </a:rPr>
              <a:t> </a:t>
            </a:r>
            <a:r>
              <a:rPr lang="en-US" sz="1400" b="0" i="0" dirty="0">
                <a:solidFill>
                  <a:srgbClr val="00B0F0"/>
                </a:solidFill>
                <a:effectLst/>
                <a:latin typeface="Verdana" panose="020B0604030504040204" pitchFamily="34" charset="0"/>
              </a:rPr>
              <a:t>III </a:t>
            </a:r>
            <a:r>
              <a:rPr lang="ru-RU" sz="1400" b="0" i="0" dirty="0" err="1">
                <a:solidFill>
                  <a:srgbClr val="00B0F0"/>
                </a:solidFill>
                <a:effectLst/>
                <a:latin typeface="Verdana" panose="020B0604030504040204" pitchFamily="34" charset="0"/>
              </a:rPr>
              <a:t>ўн</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кунлигида</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ўрта</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ва</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кечпишар</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навлар</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апрелнинг</a:t>
            </a:r>
            <a:r>
              <a:rPr lang="ru-RU" sz="1400" b="0" i="0" dirty="0">
                <a:solidFill>
                  <a:srgbClr val="00B0F0"/>
                </a:solidFill>
                <a:effectLst/>
                <a:latin typeface="Verdana" panose="020B0604030504040204" pitchFamily="34" charset="0"/>
              </a:rPr>
              <a:t> </a:t>
            </a:r>
            <a:r>
              <a:rPr lang="en-US" sz="1400" b="0" i="0" dirty="0">
                <a:solidFill>
                  <a:srgbClr val="00B0F0"/>
                </a:solidFill>
                <a:effectLst/>
                <a:latin typeface="Verdana" panose="020B0604030504040204" pitchFamily="34" charset="0"/>
              </a:rPr>
              <a:t>I–II </a:t>
            </a:r>
            <a:r>
              <a:rPr lang="ru-RU" sz="1400" b="0" i="0" dirty="0" err="1">
                <a:solidFill>
                  <a:srgbClr val="00B0F0"/>
                </a:solidFill>
                <a:effectLst/>
                <a:latin typeface="Verdana" panose="020B0604030504040204" pitchFamily="34" charset="0"/>
              </a:rPr>
              <a:t>ўн</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кунлигида</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марказий</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минтақада</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жойлашган</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вилоятларда</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эртапишар</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навлар</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апрелнинг</a:t>
            </a:r>
            <a:r>
              <a:rPr lang="ru-RU" sz="1400" b="0" i="0" dirty="0">
                <a:solidFill>
                  <a:srgbClr val="00B0F0"/>
                </a:solidFill>
                <a:effectLst/>
                <a:latin typeface="Verdana" panose="020B0604030504040204" pitchFamily="34" charset="0"/>
              </a:rPr>
              <a:t> </a:t>
            </a:r>
            <a:r>
              <a:rPr lang="en-US" sz="1400" b="0" i="0" dirty="0">
                <a:solidFill>
                  <a:srgbClr val="00B0F0"/>
                </a:solidFill>
                <a:effectLst/>
                <a:latin typeface="Verdana" panose="020B0604030504040204" pitchFamily="34" charset="0"/>
              </a:rPr>
              <a:t>I </a:t>
            </a:r>
            <a:r>
              <a:rPr lang="ru-RU" sz="1400" b="0" i="0" dirty="0" err="1">
                <a:solidFill>
                  <a:srgbClr val="00B0F0"/>
                </a:solidFill>
                <a:effectLst/>
                <a:latin typeface="Verdana" panose="020B0604030504040204" pitchFamily="34" charset="0"/>
              </a:rPr>
              <a:t>ўн</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кунлигида</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ўрта</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ва</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кечпишарлари</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апрелнинг</a:t>
            </a:r>
            <a:r>
              <a:rPr lang="ru-RU" sz="1400" b="0" i="0" dirty="0">
                <a:solidFill>
                  <a:srgbClr val="00B0F0"/>
                </a:solidFill>
                <a:effectLst/>
                <a:latin typeface="Verdana" panose="020B0604030504040204" pitchFamily="34" charset="0"/>
              </a:rPr>
              <a:t> </a:t>
            </a:r>
            <a:r>
              <a:rPr lang="en-US" sz="1400" b="0" i="0" dirty="0">
                <a:solidFill>
                  <a:srgbClr val="00B0F0"/>
                </a:solidFill>
                <a:effectLst/>
                <a:latin typeface="Verdana" panose="020B0604030504040204" pitchFamily="34" charset="0"/>
              </a:rPr>
              <a:t>II–III </a:t>
            </a:r>
            <a:r>
              <a:rPr lang="ru-RU" sz="1400" b="0" i="0" dirty="0" err="1">
                <a:solidFill>
                  <a:srgbClr val="00B0F0"/>
                </a:solidFill>
                <a:effectLst/>
                <a:latin typeface="Verdana" panose="020B0604030504040204" pitchFamily="34" charset="0"/>
              </a:rPr>
              <a:t>ўн</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кунлигида</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ҳамда</a:t>
            </a:r>
            <a:r>
              <a:rPr lang="ru-RU" sz="1400" b="0" i="0" dirty="0">
                <a:solidFill>
                  <a:srgbClr val="00B0F0"/>
                </a:solidFill>
                <a:effectLst/>
                <a:latin typeface="Verdana" panose="020B0604030504040204" pitchFamily="34" charset="0"/>
              </a:rPr>
              <a:t> майнинг </a:t>
            </a:r>
            <a:r>
              <a:rPr lang="en-US" sz="1400" b="0" i="0" dirty="0">
                <a:solidFill>
                  <a:srgbClr val="00B0F0"/>
                </a:solidFill>
                <a:effectLst/>
                <a:latin typeface="Verdana" panose="020B0604030504040204" pitchFamily="34" charset="0"/>
              </a:rPr>
              <a:t>I–II </a:t>
            </a:r>
            <a:r>
              <a:rPr lang="ru-RU" sz="1400" b="0" i="0" dirty="0" err="1">
                <a:solidFill>
                  <a:srgbClr val="00B0F0"/>
                </a:solidFill>
                <a:effectLst/>
                <a:latin typeface="Verdana" panose="020B0604030504040204" pitchFamily="34" charset="0"/>
              </a:rPr>
              <a:t>ўн</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кунлигида</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уруғ</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билан</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очиқ</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майдонга</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апрелнинг</a:t>
            </a:r>
            <a:r>
              <a:rPr lang="ru-RU" sz="1400" b="0" i="0" dirty="0">
                <a:solidFill>
                  <a:srgbClr val="00B0F0"/>
                </a:solidFill>
                <a:effectLst/>
                <a:latin typeface="Verdana" panose="020B0604030504040204" pitchFamily="34" charset="0"/>
              </a:rPr>
              <a:t> </a:t>
            </a:r>
            <a:r>
              <a:rPr lang="en-US" sz="1400" b="0" i="0" dirty="0">
                <a:solidFill>
                  <a:srgbClr val="00B0F0"/>
                </a:solidFill>
                <a:effectLst/>
                <a:latin typeface="Verdana" panose="020B0604030504040204" pitchFamily="34" charset="0"/>
              </a:rPr>
              <a:t>I </a:t>
            </a:r>
            <a:r>
              <a:rPr lang="ru-RU" sz="1400" b="0" i="0" dirty="0" err="1">
                <a:solidFill>
                  <a:srgbClr val="00B0F0"/>
                </a:solidFill>
                <a:effectLst/>
                <a:latin typeface="Verdana" panose="020B0604030504040204" pitchFamily="34" charset="0"/>
              </a:rPr>
              <a:t>ўн</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кунлигида</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шимолий</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минтақаларда</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эртапишар</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навлар</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апрелнинг</a:t>
            </a:r>
            <a:r>
              <a:rPr lang="ru-RU" sz="1400" b="0" i="0" dirty="0">
                <a:solidFill>
                  <a:srgbClr val="00B0F0"/>
                </a:solidFill>
                <a:effectLst/>
                <a:latin typeface="Verdana" panose="020B0604030504040204" pitchFamily="34" charset="0"/>
              </a:rPr>
              <a:t> </a:t>
            </a:r>
            <a:r>
              <a:rPr lang="en-US" sz="1400" b="0" i="0" dirty="0">
                <a:solidFill>
                  <a:srgbClr val="00B0F0"/>
                </a:solidFill>
                <a:effectLst/>
                <a:latin typeface="Verdana" panose="020B0604030504040204" pitchFamily="34" charset="0"/>
              </a:rPr>
              <a:t>II </a:t>
            </a:r>
            <a:r>
              <a:rPr lang="ru-RU" sz="1400" b="0" i="0" dirty="0" err="1">
                <a:solidFill>
                  <a:srgbClr val="00B0F0"/>
                </a:solidFill>
                <a:effectLst/>
                <a:latin typeface="Verdana" panose="020B0604030504040204" pitchFamily="34" charset="0"/>
              </a:rPr>
              <a:t>ўн</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кунлигида</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ўрта</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ва</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кечпишарлари</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апрелнинг</a:t>
            </a:r>
            <a:r>
              <a:rPr lang="ru-RU" sz="1400" b="0" i="0" dirty="0">
                <a:solidFill>
                  <a:srgbClr val="00B0F0"/>
                </a:solidFill>
                <a:effectLst/>
                <a:latin typeface="Verdana" panose="020B0604030504040204" pitchFamily="34" charset="0"/>
              </a:rPr>
              <a:t> </a:t>
            </a:r>
            <a:r>
              <a:rPr lang="en-US" sz="1400" b="0" i="0" dirty="0">
                <a:solidFill>
                  <a:srgbClr val="00B0F0"/>
                </a:solidFill>
                <a:effectLst/>
                <a:latin typeface="Verdana" panose="020B0604030504040204" pitchFamily="34" charset="0"/>
              </a:rPr>
              <a:t>III </a:t>
            </a:r>
            <a:r>
              <a:rPr lang="ru-RU" sz="1400" b="0" i="0" dirty="0" err="1">
                <a:solidFill>
                  <a:srgbClr val="00B0F0"/>
                </a:solidFill>
                <a:effectLst/>
                <a:latin typeface="Verdana" panose="020B0604030504040204" pitchFamily="34" charset="0"/>
              </a:rPr>
              <a:t>ўн</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кунлигида</a:t>
            </a:r>
            <a:r>
              <a:rPr lang="ru-RU" sz="1400" b="0" i="0" dirty="0">
                <a:solidFill>
                  <a:srgbClr val="00B0F0"/>
                </a:solidFill>
                <a:effectLst/>
                <a:latin typeface="Verdana" panose="020B0604030504040204" pitchFamily="34" charset="0"/>
              </a:rPr>
              <a:t>, майнинг </a:t>
            </a:r>
            <a:r>
              <a:rPr lang="en-US" sz="1400" b="0" i="0" dirty="0">
                <a:solidFill>
                  <a:srgbClr val="00B0F0"/>
                </a:solidFill>
                <a:effectLst/>
                <a:latin typeface="Verdana" panose="020B0604030504040204" pitchFamily="34" charset="0"/>
              </a:rPr>
              <a:t>I </a:t>
            </a:r>
            <a:r>
              <a:rPr lang="ru-RU" sz="1400" b="0" i="0" dirty="0" err="1">
                <a:solidFill>
                  <a:srgbClr val="00B0F0"/>
                </a:solidFill>
                <a:effectLst/>
                <a:latin typeface="Verdana" panose="020B0604030504040204" pitchFamily="34" charset="0"/>
              </a:rPr>
              <a:t>ўн</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кунлигида</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ва</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уруғ</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билан</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очиқ</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майдонга</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апрелнинг</a:t>
            </a:r>
            <a:r>
              <a:rPr lang="ru-RU" sz="1400" b="0" i="0" dirty="0">
                <a:solidFill>
                  <a:srgbClr val="00B0F0"/>
                </a:solidFill>
                <a:effectLst/>
                <a:latin typeface="Verdana" panose="020B0604030504040204" pitchFamily="34" charset="0"/>
              </a:rPr>
              <a:t> </a:t>
            </a:r>
            <a:r>
              <a:rPr lang="en-US" sz="1400" b="0" i="0" dirty="0">
                <a:solidFill>
                  <a:srgbClr val="00B0F0"/>
                </a:solidFill>
                <a:effectLst/>
                <a:latin typeface="Verdana" panose="020B0604030504040204" pitchFamily="34" charset="0"/>
              </a:rPr>
              <a:t>II </a:t>
            </a:r>
            <a:r>
              <a:rPr lang="ru-RU" sz="1400" b="0" i="0" dirty="0" err="1">
                <a:solidFill>
                  <a:srgbClr val="00B0F0"/>
                </a:solidFill>
                <a:effectLst/>
                <a:latin typeface="Verdana" panose="020B0604030504040204" pitchFamily="34" charset="0"/>
              </a:rPr>
              <a:t>ўн</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кунлигида</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экилади</a:t>
            </a:r>
            <a:r>
              <a:rPr lang="ru-RU" sz="1400" b="0" i="0" dirty="0">
                <a:solidFill>
                  <a:srgbClr val="00B0F0"/>
                </a:solidFill>
                <a:effectLst/>
                <a:latin typeface="Verdana" panose="020B0604030504040204" pitchFamily="34" charset="0"/>
              </a:rPr>
              <a:t>.</a:t>
            </a:r>
            <a:br>
              <a:rPr lang="ru-RU" sz="1400" b="0" i="0" dirty="0">
                <a:solidFill>
                  <a:srgbClr val="00B0F0"/>
                </a:solidFill>
                <a:effectLst/>
                <a:latin typeface="Verdana" panose="020B0604030504040204" pitchFamily="34" charset="0"/>
              </a:rPr>
            </a:br>
            <a:r>
              <a:rPr lang="ru-RU" sz="1400" b="0" i="0" dirty="0" err="1">
                <a:solidFill>
                  <a:srgbClr val="00B0F0"/>
                </a:solidFill>
                <a:effectLst/>
                <a:latin typeface="Verdana" panose="020B0604030504040204" pitchFamily="34" charset="0"/>
              </a:rPr>
              <a:t>Помидорнинг</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эртапишар</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ва</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ўртапишар</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навлари</a:t>
            </a:r>
            <a:r>
              <a:rPr lang="ru-RU" sz="1400" b="0" i="0" dirty="0">
                <a:solidFill>
                  <a:srgbClr val="00B0F0"/>
                </a:solidFill>
                <a:effectLst/>
                <a:latin typeface="Verdana" panose="020B0604030504040204" pitchFamily="34" charset="0"/>
              </a:rPr>
              <a:t> у </a:t>
            </a:r>
            <a:r>
              <a:rPr lang="ru-RU" sz="1400" b="0" i="0" dirty="0" err="1">
                <a:solidFill>
                  <a:srgbClr val="00B0F0"/>
                </a:solidFill>
                <a:effectLst/>
                <a:latin typeface="Verdana" panose="020B0604030504040204" pitchFamily="34" charset="0"/>
              </a:rPr>
              <a:t>қадар</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нишаб</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бўлмаган</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далаларда</a:t>
            </a:r>
            <a:r>
              <a:rPr lang="ru-RU" sz="1400" b="0" i="0" dirty="0">
                <a:solidFill>
                  <a:srgbClr val="00B0F0"/>
                </a:solidFill>
                <a:effectLst/>
                <a:latin typeface="Verdana" panose="020B0604030504040204" pitchFamily="34" charset="0"/>
              </a:rPr>
              <a:t> 70×25 см, </a:t>
            </a:r>
            <a:r>
              <a:rPr lang="ru-RU" sz="1400" b="0" i="0" dirty="0" err="1">
                <a:solidFill>
                  <a:srgbClr val="00B0F0"/>
                </a:solidFill>
                <a:effectLst/>
                <a:latin typeface="Verdana" panose="020B0604030504040204" pitchFamily="34" charset="0"/>
              </a:rPr>
              <a:t>текис</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майдонларда</a:t>
            </a:r>
            <a:r>
              <a:rPr lang="ru-RU" sz="1400" b="0" i="0" dirty="0">
                <a:solidFill>
                  <a:srgbClr val="00B0F0"/>
                </a:solidFill>
                <a:effectLst/>
                <a:latin typeface="Verdana" panose="020B0604030504040204" pitchFamily="34" charset="0"/>
              </a:rPr>
              <a:t> 90×25 см, </a:t>
            </a:r>
            <a:r>
              <a:rPr lang="ru-RU" sz="1400" b="0" i="0" dirty="0" err="1">
                <a:solidFill>
                  <a:srgbClr val="00B0F0"/>
                </a:solidFill>
                <a:effectLst/>
                <a:latin typeface="Verdana" panose="020B0604030504040204" pitchFamily="34" charset="0"/>
              </a:rPr>
              <a:t>узун</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палакли</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навлар</a:t>
            </a:r>
            <a:r>
              <a:rPr lang="ru-RU" sz="1400" b="0" i="0" dirty="0">
                <a:solidFill>
                  <a:srgbClr val="00B0F0"/>
                </a:solidFill>
                <a:effectLst/>
                <a:latin typeface="Verdana" panose="020B0604030504040204" pitchFamily="34" charset="0"/>
              </a:rPr>
              <a:t> 90×40 см </a:t>
            </a:r>
            <a:r>
              <a:rPr lang="ru-RU" sz="1400" b="0" i="0" dirty="0" err="1">
                <a:solidFill>
                  <a:srgbClr val="00B0F0"/>
                </a:solidFill>
                <a:effectLst/>
                <a:latin typeface="Verdana" panose="020B0604030504040204" pitchFamily="34" charset="0"/>
              </a:rPr>
              <a:t>схемада</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экилади</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Экилгандан</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кейин</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кўчатларни</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албатта</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суғориш</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зарур</a:t>
            </a:r>
            <a:r>
              <a:rPr lang="ru-RU" sz="1400" b="0" i="0" dirty="0">
                <a:solidFill>
                  <a:srgbClr val="00B0F0"/>
                </a:solidFill>
                <a:effectLst/>
                <a:latin typeface="Verdana" panose="020B0604030504040204" pitchFamily="34" charset="0"/>
              </a:rPr>
              <a:t>. 1 </a:t>
            </a:r>
            <a:r>
              <a:rPr lang="ru-RU" sz="1400" b="0" i="0" dirty="0" err="1">
                <a:solidFill>
                  <a:srgbClr val="00B0F0"/>
                </a:solidFill>
                <a:effectLst/>
                <a:latin typeface="Verdana" panose="020B0604030504040204" pitchFamily="34" charset="0"/>
              </a:rPr>
              <a:t>сотих</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майдонга</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экиш</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схемасига</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қараб</a:t>
            </a:r>
            <a:r>
              <a:rPr lang="ru-RU" sz="1400" b="0" i="0" dirty="0">
                <a:solidFill>
                  <a:srgbClr val="00B0F0"/>
                </a:solidFill>
                <a:effectLst/>
                <a:latin typeface="Verdana" panose="020B0604030504040204" pitchFamily="34" charset="0"/>
              </a:rPr>
              <a:t> 280–570 та </a:t>
            </a:r>
            <a:r>
              <a:rPr lang="ru-RU" sz="1400" b="0" i="0" dirty="0" err="1">
                <a:solidFill>
                  <a:srgbClr val="00B0F0"/>
                </a:solidFill>
                <a:effectLst/>
                <a:latin typeface="Verdana" panose="020B0604030504040204" pitchFamily="34" charset="0"/>
              </a:rPr>
              <a:t>кўчат</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сарфланади</a:t>
            </a:r>
            <a:r>
              <a:rPr lang="ru-RU" sz="1400" b="0" i="0" dirty="0">
                <a:solidFill>
                  <a:srgbClr val="00B0F0"/>
                </a:solidFill>
                <a:effectLst/>
                <a:latin typeface="Verdana" panose="020B0604030504040204" pitchFamily="34" charset="0"/>
              </a:rPr>
              <a:t>.</a:t>
            </a:r>
            <a:br>
              <a:rPr lang="ru-RU" sz="1400" b="0" i="0" dirty="0">
                <a:solidFill>
                  <a:srgbClr val="00B0F0"/>
                </a:solidFill>
                <a:effectLst/>
                <a:latin typeface="Verdana" panose="020B0604030504040204" pitchFamily="34" charset="0"/>
              </a:rPr>
            </a:br>
            <a:endParaRPr lang="ru-RU" sz="1400" dirty="0">
              <a:solidFill>
                <a:srgbClr val="00B0F0"/>
              </a:solidFill>
            </a:endParaRPr>
          </a:p>
        </p:txBody>
      </p:sp>
      <p:pic>
        <p:nvPicPr>
          <p:cNvPr id="2050" name="Picture 2">
            <a:extLst>
              <a:ext uri="{FF2B5EF4-FFF2-40B4-BE49-F238E27FC236}">
                <a16:creationId xmlns:a16="http://schemas.microsoft.com/office/drawing/2014/main" id="{150C23C2-FE1D-4054-B617-188876EE9D1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5853" y="2608977"/>
            <a:ext cx="6900332" cy="4217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8117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3A1621D-C8D4-4BA8-AA79-EC9CD18C3C04}"/>
              </a:ext>
            </a:extLst>
          </p:cNvPr>
          <p:cNvSpPr>
            <a:spLocks noGrp="1"/>
          </p:cNvSpPr>
          <p:nvPr>
            <p:ph type="title"/>
          </p:nvPr>
        </p:nvSpPr>
        <p:spPr>
          <a:xfrm>
            <a:off x="206527" y="103573"/>
            <a:ext cx="9857064" cy="2715128"/>
          </a:xfrm>
        </p:spPr>
        <p:txBody>
          <a:bodyPr>
            <a:normAutofit/>
          </a:bodyPr>
          <a:lstStyle/>
          <a:p>
            <a:r>
              <a:rPr lang="ru-RU" sz="1600" b="1" i="1" dirty="0" err="1">
                <a:solidFill>
                  <a:srgbClr val="00B0F0"/>
                </a:solidFill>
                <a:effectLst/>
                <a:latin typeface="Verdana" panose="020B0604030504040204" pitchFamily="34" charset="0"/>
              </a:rPr>
              <a:t>Парваришлаш</a:t>
            </a:r>
            <a:r>
              <a:rPr lang="ru-RU" sz="1600" b="1" i="1" dirty="0">
                <a:solidFill>
                  <a:srgbClr val="00B0F0"/>
                </a:solidFill>
                <a:effectLst/>
                <a:latin typeface="Verdana" panose="020B0604030504040204" pitchFamily="34" charset="0"/>
              </a:rPr>
              <a:t>.</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Ўсимликларга</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биринчи</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ишлов</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бериш</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кўчатлар</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тутиб</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олгач</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яъни</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экилгач</a:t>
            </a:r>
            <a:r>
              <a:rPr lang="ru-RU" sz="1600" b="0" i="0" dirty="0">
                <a:solidFill>
                  <a:srgbClr val="00B0F0"/>
                </a:solidFill>
                <a:effectLst/>
                <a:latin typeface="Verdana" panose="020B0604030504040204" pitchFamily="34" charset="0"/>
              </a:rPr>
              <a:t> 10–12 </a:t>
            </a:r>
            <a:r>
              <a:rPr lang="ru-RU" sz="1600" b="0" i="0" dirty="0" err="1">
                <a:solidFill>
                  <a:srgbClr val="00B0F0"/>
                </a:solidFill>
                <a:effectLst/>
                <a:latin typeface="Verdana" panose="020B0604030504040204" pitchFamily="34" charset="0"/>
              </a:rPr>
              <a:t>кундан</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кейин</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бошланади</a:t>
            </a:r>
            <a:r>
              <a:rPr lang="ru-RU" sz="1600" b="0" i="0" dirty="0">
                <a:solidFill>
                  <a:srgbClr val="00B0F0"/>
                </a:solidFill>
                <a:effectLst/>
                <a:latin typeface="Verdana" panose="020B0604030504040204" pitchFamily="34" charset="0"/>
              </a:rPr>
              <a:t>. Бунда </a:t>
            </a:r>
            <a:r>
              <a:rPr lang="ru-RU" sz="1600" b="0" i="0" dirty="0" err="1">
                <a:solidFill>
                  <a:srgbClr val="00B0F0"/>
                </a:solidFill>
                <a:effectLst/>
                <a:latin typeface="Verdana" panose="020B0604030504040204" pitchFamily="34" charset="0"/>
              </a:rPr>
              <a:t>эгат</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ичи</a:t>
            </a:r>
            <a:r>
              <a:rPr lang="ru-RU" sz="1600" b="0" i="0" dirty="0">
                <a:solidFill>
                  <a:srgbClr val="00B0F0"/>
                </a:solidFill>
                <a:effectLst/>
                <a:latin typeface="Verdana" panose="020B0604030504040204" pitchFamily="34" charset="0"/>
              </a:rPr>
              <a:t>, пушта </a:t>
            </a:r>
            <a:r>
              <a:rPr lang="ru-RU" sz="1600" b="0" i="0" dirty="0" err="1">
                <a:solidFill>
                  <a:srgbClr val="00B0F0"/>
                </a:solidFill>
                <a:effectLst/>
                <a:latin typeface="Verdana" panose="020B0604030504040204" pitchFamily="34" charset="0"/>
              </a:rPr>
              <a:t>ва</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қатордаги</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кўчатлар</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орасининг</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тупроғи</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юмшатилади</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Биринчи</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парваришлашдан</a:t>
            </a:r>
            <a:r>
              <a:rPr lang="ru-RU" sz="1600" b="0" i="0" dirty="0">
                <a:solidFill>
                  <a:srgbClr val="00B0F0"/>
                </a:solidFill>
                <a:effectLst/>
                <a:latin typeface="Verdana" panose="020B0604030504040204" pitchFamily="34" charset="0"/>
              </a:rPr>
              <a:t> 12–15 кун </a:t>
            </a:r>
            <a:r>
              <a:rPr lang="ru-RU" sz="1600" b="0" i="0" dirty="0" err="1">
                <a:solidFill>
                  <a:srgbClr val="00B0F0"/>
                </a:solidFill>
                <a:effectLst/>
                <a:latin typeface="Verdana" panose="020B0604030504040204" pitchFamily="34" charset="0"/>
              </a:rPr>
              <a:t>ўтгач</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иккинчи</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сув</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берилади</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Тупроқ</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етилгандан</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сўнг</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яна</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бир</a:t>
            </a:r>
            <a:r>
              <a:rPr lang="ru-RU" sz="1600" b="0" i="0" dirty="0">
                <a:solidFill>
                  <a:srgbClr val="00B0F0"/>
                </a:solidFill>
                <a:effectLst/>
                <a:latin typeface="Verdana" panose="020B0604030504040204" pitchFamily="34" charset="0"/>
              </a:rPr>
              <a:t> бор </a:t>
            </a:r>
            <a:r>
              <a:rPr lang="ru-RU" sz="1600" b="0" i="0" dirty="0" err="1">
                <a:solidFill>
                  <a:srgbClr val="00B0F0"/>
                </a:solidFill>
                <a:effectLst/>
                <a:latin typeface="Verdana" panose="020B0604030504040204" pitchFamily="34" charset="0"/>
              </a:rPr>
              <a:t>чопиқ</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қилинади</a:t>
            </a:r>
            <a:r>
              <a:rPr lang="ru-RU" sz="1600" b="0" i="0" dirty="0">
                <a:solidFill>
                  <a:srgbClr val="00B0F0"/>
                </a:solidFill>
                <a:effectLst/>
                <a:latin typeface="Verdana" panose="020B0604030504040204" pitchFamily="34" charset="0"/>
              </a:rPr>
              <a:t>. Бунда ер </a:t>
            </a:r>
            <a:r>
              <a:rPr lang="ru-RU" sz="1600" b="0" i="0" dirty="0" err="1">
                <a:solidFill>
                  <a:srgbClr val="00B0F0"/>
                </a:solidFill>
                <a:effectLst/>
                <a:latin typeface="Verdana" panose="020B0604030504040204" pitchFamily="34" charset="0"/>
              </a:rPr>
              <a:t>бегона</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ўтлардан</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тозаланади</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юмшатилади</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тупроқ</a:t>
            </a:r>
            <a:r>
              <a:rPr lang="ru-RU" sz="1600" b="0" i="0" dirty="0">
                <a:solidFill>
                  <a:srgbClr val="00B0F0"/>
                </a:solidFill>
                <a:effectLst/>
                <a:latin typeface="Verdana" panose="020B0604030504040204" pitchFamily="34" charset="0"/>
              </a:rPr>
              <a:t> помидор </a:t>
            </a:r>
            <a:r>
              <a:rPr lang="ru-RU" sz="1600" b="0" i="0" dirty="0" err="1">
                <a:solidFill>
                  <a:srgbClr val="00B0F0"/>
                </a:solidFill>
                <a:effectLst/>
                <a:latin typeface="Verdana" panose="020B0604030504040204" pitchFamily="34" charset="0"/>
              </a:rPr>
              <a:t>кўчатининг</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атрофига</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босилади</a:t>
            </a:r>
            <a:r>
              <a:rPr lang="ru-RU" sz="1600" b="0" i="0" dirty="0">
                <a:solidFill>
                  <a:srgbClr val="00B0F0"/>
                </a:solidFill>
                <a:effectLst/>
                <a:latin typeface="Verdana" panose="020B0604030504040204" pitchFamily="34" charset="0"/>
              </a:rPr>
              <a:t>. Помидор </a:t>
            </a:r>
            <a:r>
              <a:rPr lang="ru-RU" sz="1600" b="0" i="0" dirty="0" err="1">
                <a:solidFill>
                  <a:srgbClr val="00B0F0"/>
                </a:solidFill>
                <a:effectLst/>
                <a:latin typeface="Verdana" panose="020B0604030504040204" pitchFamily="34" charset="0"/>
              </a:rPr>
              <a:t>ўсимлиги</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яхши</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ривожланиб</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мўл</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ҳосил</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бериши</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учун</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унинг</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илдизи</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жойлашган</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қатлам</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ҳаво</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билан</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таъминланган</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бўлиши</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керак</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Бунинг</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учун</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сув</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эгат</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оралатиб</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қўйилгани</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маъқул</a:t>
            </a:r>
            <a:r>
              <a:rPr lang="ru-RU" sz="1600" b="0" i="0" dirty="0">
                <a:solidFill>
                  <a:srgbClr val="00B0F0"/>
                </a:solidFill>
                <a:effectLst/>
                <a:latin typeface="Verdana" panose="020B0604030504040204" pitchFamily="34" charset="0"/>
              </a:rPr>
              <a:t>.</a:t>
            </a:r>
            <a:endParaRPr lang="ru-RU" sz="1600" dirty="0">
              <a:solidFill>
                <a:srgbClr val="00B0F0"/>
              </a:solidFill>
            </a:endParaRPr>
          </a:p>
        </p:txBody>
      </p:sp>
      <p:pic>
        <p:nvPicPr>
          <p:cNvPr id="3076" name="Picture 4">
            <a:extLst>
              <a:ext uri="{FF2B5EF4-FFF2-40B4-BE49-F238E27FC236}">
                <a16:creationId xmlns:a16="http://schemas.microsoft.com/office/drawing/2014/main" id="{6D640990-A850-4ECC-8B25-1C8D57359FA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28800" y="2160588"/>
            <a:ext cx="6308521" cy="4594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2506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8FFF91F-B77C-4C8A-B3A3-7D24C8EAF4B8}"/>
              </a:ext>
            </a:extLst>
          </p:cNvPr>
          <p:cNvSpPr>
            <a:spLocks noGrp="1"/>
          </p:cNvSpPr>
          <p:nvPr>
            <p:ph type="title"/>
          </p:nvPr>
        </p:nvSpPr>
        <p:spPr>
          <a:xfrm>
            <a:off x="343949" y="103573"/>
            <a:ext cx="9412447" cy="2657337"/>
          </a:xfrm>
        </p:spPr>
        <p:txBody>
          <a:bodyPr>
            <a:normAutofit/>
          </a:bodyPr>
          <a:lstStyle/>
          <a:p>
            <a:r>
              <a:rPr lang="ru-RU" sz="1600" b="1" i="1" dirty="0" err="1">
                <a:solidFill>
                  <a:srgbClr val="00B050"/>
                </a:solidFill>
                <a:effectLst/>
                <a:latin typeface="Verdana" panose="020B0604030504040204" pitchFamily="34" charset="0"/>
              </a:rPr>
              <a:t>Ўғитлаш</a:t>
            </a:r>
            <a:r>
              <a:rPr lang="ru-RU" sz="1600" b="1" i="1" dirty="0">
                <a:solidFill>
                  <a:srgbClr val="00B050"/>
                </a:solidFill>
                <a:effectLst/>
                <a:latin typeface="Verdana" panose="020B0604030504040204" pitchFamily="34" charset="0"/>
              </a:rPr>
              <a:t>.</a:t>
            </a:r>
            <a:r>
              <a:rPr lang="ru-RU" sz="1600" b="0" i="0" dirty="0">
                <a:solidFill>
                  <a:srgbClr val="00B050"/>
                </a:solidFill>
                <a:effectLst/>
                <a:latin typeface="Verdana" panose="020B0604030504040204" pitchFamily="34" charset="0"/>
              </a:rPr>
              <a:t> </a:t>
            </a:r>
            <a:r>
              <a:rPr lang="ru-RU" sz="1600" b="0" i="0" dirty="0">
                <a:solidFill>
                  <a:srgbClr val="00B0F0"/>
                </a:solidFill>
                <a:effectLst/>
                <a:latin typeface="Verdana" panose="020B0604030504040204" pitchFamily="34" charset="0"/>
              </a:rPr>
              <a:t>Помидор </a:t>
            </a:r>
            <a:r>
              <a:rPr lang="ru-RU" sz="1600" b="0" i="0" dirty="0" err="1">
                <a:solidFill>
                  <a:srgbClr val="00B0F0"/>
                </a:solidFill>
                <a:effectLst/>
                <a:latin typeface="Verdana" panose="020B0604030504040204" pitchFamily="34" charset="0"/>
              </a:rPr>
              <a:t>етиштиришда</a:t>
            </a:r>
            <a:r>
              <a:rPr lang="ru-RU" sz="1600" b="0" i="0" dirty="0">
                <a:solidFill>
                  <a:srgbClr val="00B0F0"/>
                </a:solidFill>
                <a:effectLst/>
                <a:latin typeface="Verdana" panose="020B0604030504040204" pitchFamily="34" charset="0"/>
              </a:rPr>
              <a:t> тук </a:t>
            </a:r>
            <a:r>
              <a:rPr lang="ru-RU" sz="1600" b="0" i="0" dirty="0" err="1">
                <a:solidFill>
                  <a:srgbClr val="00B0F0"/>
                </a:solidFill>
                <a:effectLst/>
                <a:latin typeface="Verdana" panose="020B0604030504040204" pitchFamily="34" charset="0"/>
              </a:rPr>
              <a:t>ҳолда</a:t>
            </a:r>
            <a:r>
              <a:rPr lang="ru-RU" sz="1600" b="0" i="0" dirty="0">
                <a:solidFill>
                  <a:srgbClr val="00B0F0"/>
                </a:solidFill>
                <a:effectLst/>
                <a:latin typeface="Verdana" panose="020B0604030504040204" pitchFamily="34" charset="0"/>
              </a:rPr>
              <a:t> 1 </a:t>
            </a:r>
            <a:r>
              <a:rPr lang="ru-RU" sz="1600" b="0" i="0" dirty="0" err="1">
                <a:solidFill>
                  <a:srgbClr val="00B0F0"/>
                </a:solidFill>
                <a:effectLst/>
                <a:latin typeface="Verdana" panose="020B0604030504040204" pitchFamily="34" charset="0"/>
              </a:rPr>
              <a:t>сотих</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майдонга</a:t>
            </a:r>
            <a:r>
              <a:rPr lang="ru-RU" sz="1600" b="0" i="0" dirty="0">
                <a:solidFill>
                  <a:srgbClr val="00B0F0"/>
                </a:solidFill>
                <a:effectLst/>
                <a:latin typeface="Verdana" panose="020B0604030504040204" pitchFamily="34" charset="0"/>
              </a:rPr>
              <a:t> 7,6 кг сульфат аммоний, 2,6 кг аммофос, 1,6 кг калий хлор </a:t>
            </a:r>
            <a:r>
              <a:rPr lang="ru-RU" sz="1600" b="0" i="0" dirty="0" err="1">
                <a:solidFill>
                  <a:srgbClr val="00B0F0"/>
                </a:solidFill>
                <a:effectLst/>
                <a:latin typeface="Verdana" panose="020B0604030504040204" pitchFamily="34" charset="0"/>
              </a:rPr>
              <a:t>ўғитлари</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берилади</a:t>
            </a:r>
            <a:r>
              <a:rPr lang="ru-RU" sz="1600" b="0" i="0" dirty="0">
                <a:solidFill>
                  <a:srgbClr val="00B0F0"/>
                </a:solidFill>
                <a:effectLst/>
                <a:latin typeface="Verdana" panose="020B0604030504040204" pitchFamily="34" charset="0"/>
              </a:rPr>
              <a:t>. Помидор </a:t>
            </a:r>
            <a:r>
              <a:rPr lang="ru-RU" sz="1600" b="0" i="0" dirty="0" err="1">
                <a:solidFill>
                  <a:srgbClr val="00B0F0"/>
                </a:solidFill>
                <a:effectLst/>
                <a:latin typeface="Verdana" panose="020B0604030504040204" pitchFamily="34" charset="0"/>
              </a:rPr>
              <a:t>сувга</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талабчан</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ўсимлик</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бўлиб</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сизот</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суви</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чуқур</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жойлашган</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ерларда</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ўсув</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даври</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мобайнида</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суғоришда</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ҳар</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гал</a:t>
            </a:r>
            <a:r>
              <a:rPr lang="ru-RU" sz="1600" b="0" i="0" dirty="0">
                <a:solidFill>
                  <a:srgbClr val="00B0F0"/>
                </a:solidFill>
                <a:effectLst/>
                <a:latin typeface="Verdana" panose="020B0604030504040204" pitchFamily="34" charset="0"/>
              </a:rPr>
              <a:t> 1 </a:t>
            </a:r>
            <a:r>
              <a:rPr lang="ru-RU" sz="1600" b="0" i="0" dirty="0" err="1">
                <a:solidFill>
                  <a:srgbClr val="00B0F0"/>
                </a:solidFill>
                <a:effectLst/>
                <a:latin typeface="Verdana" panose="020B0604030504040204" pitchFamily="34" charset="0"/>
              </a:rPr>
              <a:t>сотихга</a:t>
            </a:r>
            <a:r>
              <a:rPr lang="ru-RU" sz="1600" b="0" i="0" dirty="0">
                <a:solidFill>
                  <a:srgbClr val="00B0F0"/>
                </a:solidFill>
                <a:effectLst/>
                <a:latin typeface="Verdana" panose="020B0604030504040204" pitchFamily="34" charset="0"/>
              </a:rPr>
              <a:t> 5–6 м</a:t>
            </a:r>
            <a:r>
              <a:rPr lang="ru-RU" sz="1600" b="0" i="0" baseline="30000" dirty="0">
                <a:solidFill>
                  <a:srgbClr val="00B0F0"/>
                </a:solidFill>
                <a:effectLst/>
                <a:latin typeface="Verdana" panose="020B0604030504040204" pitchFamily="34" charset="0"/>
              </a:rPr>
              <a:t>3</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ҳисобидан</a:t>
            </a:r>
            <a:r>
              <a:rPr lang="ru-RU" sz="1600" b="0" i="0" dirty="0">
                <a:solidFill>
                  <a:srgbClr val="00B0F0"/>
                </a:solidFill>
                <a:effectLst/>
                <a:latin typeface="Verdana" panose="020B0604030504040204" pitchFamily="34" charset="0"/>
              </a:rPr>
              <a:t> 18–20, </a:t>
            </a:r>
            <a:r>
              <a:rPr lang="ru-RU" sz="1600" b="0" i="0" dirty="0" err="1">
                <a:solidFill>
                  <a:srgbClr val="00B0F0"/>
                </a:solidFill>
                <a:effectLst/>
                <a:latin typeface="Verdana" panose="020B0604030504040204" pitchFamily="34" charset="0"/>
              </a:rPr>
              <a:t>сизот</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суви</a:t>
            </a:r>
            <a:r>
              <a:rPr lang="ru-RU" sz="1600" b="0" i="0" dirty="0">
                <a:solidFill>
                  <a:srgbClr val="00B0F0"/>
                </a:solidFill>
                <a:effectLst/>
                <a:latin typeface="Verdana" panose="020B0604030504040204" pitchFamily="34" charset="0"/>
              </a:rPr>
              <a:t> юза </a:t>
            </a:r>
            <a:r>
              <a:rPr lang="ru-RU" sz="1600" b="0" i="0" dirty="0" err="1">
                <a:solidFill>
                  <a:srgbClr val="00B0F0"/>
                </a:solidFill>
                <a:effectLst/>
                <a:latin typeface="Verdana" panose="020B0604030504040204" pitchFamily="34" charset="0"/>
              </a:rPr>
              <a:t>ўтлоқ</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ва</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ўтлоқи-ботқоқ</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тупроқли</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ерларда</a:t>
            </a:r>
            <a:r>
              <a:rPr lang="ru-RU" sz="1600" b="0" i="0" dirty="0">
                <a:solidFill>
                  <a:srgbClr val="00B0F0"/>
                </a:solidFill>
                <a:effectLst/>
                <a:latin typeface="Verdana" panose="020B0604030504040204" pitchFamily="34" charset="0"/>
              </a:rPr>
              <a:t> 12–15 марта </a:t>
            </a:r>
            <a:r>
              <a:rPr lang="ru-RU" sz="1600" b="0" i="0" dirty="0" err="1">
                <a:solidFill>
                  <a:srgbClr val="00B0F0"/>
                </a:solidFill>
                <a:effectLst/>
                <a:latin typeface="Verdana" panose="020B0604030504040204" pitchFamily="34" charset="0"/>
              </a:rPr>
              <a:t>суғорилади</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Сизот</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суви</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чуқур</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жойлашган</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ерларда</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ҳосил</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етилгунча</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ҳар</a:t>
            </a:r>
            <a:r>
              <a:rPr lang="ru-RU" sz="1600" b="0" i="0" dirty="0">
                <a:solidFill>
                  <a:srgbClr val="00B0F0"/>
                </a:solidFill>
                <a:effectLst/>
                <a:latin typeface="Verdana" panose="020B0604030504040204" pitchFamily="34" charset="0"/>
              </a:rPr>
              <a:t> 8–12 </a:t>
            </a:r>
            <a:r>
              <a:rPr lang="ru-RU" sz="1600" b="0" i="0" dirty="0" err="1">
                <a:solidFill>
                  <a:srgbClr val="00B0F0"/>
                </a:solidFill>
                <a:effectLst/>
                <a:latin typeface="Verdana" panose="020B0604030504040204" pitchFamily="34" charset="0"/>
              </a:rPr>
              <a:t>кунда</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ҳосил</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ёппасига</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пишганда</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эса</a:t>
            </a:r>
            <a:r>
              <a:rPr lang="ru-RU" sz="1600" b="0" i="0" dirty="0">
                <a:solidFill>
                  <a:srgbClr val="00B0F0"/>
                </a:solidFill>
                <a:effectLst/>
                <a:latin typeface="Verdana" panose="020B0604030504040204" pitchFamily="34" charset="0"/>
              </a:rPr>
              <a:t> 5–7 </a:t>
            </a:r>
            <a:r>
              <a:rPr lang="ru-RU" sz="1600" b="0" i="0" dirty="0" err="1">
                <a:solidFill>
                  <a:srgbClr val="00B0F0"/>
                </a:solidFill>
                <a:effectLst/>
                <a:latin typeface="Verdana" panose="020B0604030504040204" pitchFamily="34" charset="0"/>
              </a:rPr>
              <a:t>кунда</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суғорилади</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Куз</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бошлангандан</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кейин</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экин</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камроқ</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суғорилади</a:t>
            </a:r>
            <a:r>
              <a:rPr lang="ru-RU" sz="1600" b="0" i="0" dirty="0">
                <a:solidFill>
                  <a:srgbClr val="00B0F0"/>
                </a:solidFill>
                <a:effectLst/>
                <a:latin typeface="Verdana" panose="020B0604030504040204" pitchFamily="34" charset="0"/>
              </a:rPr>
              <a:t>. Помидор </a:t>
            </a:r>
            <a:r>
              <a:rPr lang="ru-RU" sz="1600" b="0" i="0" dirty="0" err="1">
                <a:solidFill>
                  <a:srgbClr val="00B0F0"/>
                </a:solidFill>
                <a:effectLst/>
                <a:latin typeface="Verdana" panose="020B0604030504040204" pitchFamily="34" charset="0"/>
              </a:rPr>
              <a:t>қийғос</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пишганда</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ёрилиб</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кетмаслиги</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учун</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навбатдаги</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ҳосил</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териб</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олингандан</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кейин</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сув</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берилади</a:t>
            </a:r>
            <a:r>
              <a:rPr lang="ru-RU" sz="1600" b="0" i="0" dirty="0">
                <a:solidFill>
                  <a:srgbClr val="00B0F0"/>
                </a:solidFill>
                <a:effectLst/>
                <a:latin typeface="Verdana" panose="020B0604030504040204" pitchFamily="34" charset="0"/>
              </a:rPr>
              <a:t>.</a:t>
            </a:r>
            <a:endParaRPr lang="ru-RU" sz="1600" dirty="0">
              <a:solidFill>
                <a:srgbClr val="00B0F0"/>
              </a:solidFill>
            </a:endParaRPr>
          </a:p>
        </p:txBody>
      </p:sp>
      <p:pic>
        <p:nvPicPr>
          <p:cNvPr id="4098" name="Picture 2">
            <a:extLst>
              <a:ext uri="{FF2B5EF4-FFF2-40B4-BE49-F238E27FC236}">
                <a16:creationId xmlns:a16="http://schemas.microsoft.com/office/drawing/2014/main" id="{B075666F-C8BD-4538-A84A-BF62DC9EFD5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59017" y="2558642"/>
            <a:ext cx="7508146" cy="4196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770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8A6B958-6BDF-4773-8D6E-929191129181}"/>
              </a:ext>
            </a:extLst>
          </p:cNvPr>
          <p:cNvSpPr>
            <a:spLocks noGrp="1"/>
          </p:cNvSpPr>
          <p:nvPr>
            <p:ph type="title"/>
          </p:nvPr>
        </p:nvSpPr>
        <p:spPr>
          <a:xfrm>
            <a:off x="192947" y="128740"/>
            <a:ext cx="9571838" cy="2581836"/>
          </a:xfrm>
        </p:spPr>
        <p:txBody>
          <a:bodyPr>
            <a:normAutofit/>
          </a:bodyPr>
          <a:lstStyle/>
          <a:p>
            <a:r>
              <a:rPr lang="ru-RU" sz="1400" b="1" i="1" dirty="0" err="1">
                <a:solidFill>
                  <a:srgbClr val="00B050"/>
                </a:solidFill>
                <a:effectLst/>
                <a:latin typeface="Verdana" panose="020B0604030504040204" pitchFamily="34" charset="0"/>
              </a:rPr>
              <a:t>Касаллик</a:t>
            </a:r>
            <a:r>
              <a:rPr lang="ru-RU" sz="1400" b="1" i="1" dirty="0">
                <a:solidFill>
                  <a:srgbClr val="00B050"/>
                </a:solidFill>
                <a:effectLst/>
                <a:latin typeface="Verdana" panose="020B0604030504040204" pitchFamily="34" charset="0"/>
              </a:rPr>
              <a:t> </a:t>
            </a:r>
            <a:r>
              <a:rPr lang="ru-RU" sz="1400" b="1" i="1" dirty="0" err="1">
                <a:solidFill>
                  <a:srgbClr val="00B050"/>
                </a:solidFill>
                <a:effectLst/>
                <a:latin typeface="Verdana" panose="020B0604030504040204" pitchFamily="34" charset="0"/>
              </a:rPr>
              <a:t>ва</a:t>
            </a:r>
            <a:r>
              <a:rPr lang="ru-RU" sz="1400" b="1" i="1" dirty="0">
                <a:solidFill>
                  <a:srgbClr val="00B050"/>
                </a:solidFill>
                <a:effectLst/>
                <a:latin typeface="Verdana" panose="020B0604030504040204" pitchFamily="34" charset="0"/>
              </a:rPr>
              <a:t> </a:t>
            </a:r>
            <a:r>
              <a:rPr lang="ru-RU" sz="1400" b="1" i="1" dirty="0" err="1">
                <a:solidFill>
                  <a:srgbClr val="00B050"/>
                </a:solidFill>
                <a:effectLst/>
                <a:latin typeface="Verdana" panose="020B0604030504040204" pitchFamily="34" charset="0"/>
              </a:rPr>
              <a:t>зараркунандаларга</a:t>
            </a:r>
            <a:r>
              <a:rPr lang="ru-RU" sz="1400" b="1" i="1" dirty="0">
                <a:solidFill>
                  <a:srgbClr val="00B050"/>
                </a:solidFill>
                <a:effectLst/>
                <a:latin typeface="Verdana" panose="020B0604030504040204" pitchFamily="34" charset="0"/>
              </a:rPr>
              <a:t> </a:t>
            </a:r>
            <a:r>
              <a:rPr lang="ru-RU" sz="1400" b="1" i="1" dirty="0" err="1">
                <a:solidFill>
                  <a:srgbClr val="00B050"/>
                </a:solidFill>
                <a:effectLst/>
                <a:latin typeface="Verdana" panose="020B0604030504040204" pitchFamily="34" charset="0"/>
              </a:rPr>
              <a:t>қарши</a:t>
            </a:r>
            <a:r>
              <a:rPr lang="ru-RU" sz="1400" b="1" i="1" dirty="0">
                <a:solidFill>
                  <a:srgbClr val="00B050"/>
                </a:solidFill>
                <a:effectLst/>
                <a:latin typeface="Verdana" panose="020B0604030504040204" pitchFamily="34" charset="0"/>
              </a:rPr>
              <a:t> </a:t>
            </a:r>
            <a:r>
              <a:rPr lang="ru-RU" sz="1400" b="1" i="1" dirty="0" err="1">
                <a:solidFill>
                  <a:srgbClr val="00B050"/>
                </a:solidFill>
                <a:effectLst/>
                <a:latin typeface="Verdana" panose="020B0604030504040204" pitchFamily="34" charset="0"/>
              </a:rPr>
              <a:t>курашиш</a:t>
            </a:r>
            <a:r>
              <a:rPr lang="ru-RU" sz="1400" b="1" i="1" dirty="0">
                <a:solidFill>
                  <a:srgbClr val="00B050"/>
                </a:solidFill>
                <a:effectLst/>
                <a:latin typeface="Verdana" panose="020B0604030504040204" pitchFamily="34" charset="0"/>
              </a:rPr>
              <a:t>.</a:t>
            </a:r>
            <a:r>
              <a:rPr lang="ru-RU" sz="1400" b="0" i="0" dirty="0">
                <a:solidFill>
                  <a:srgbClr val="00B050"/>
                </a:solidFill>
                <a:effectLst/>
                <a:latin typeface="Verdana" panose="020B0604030504040204" pitchFamily="34" charset="0"/>
              </a:rPr>
              <a:t> </a:t>
            </a:r>
            <a:r>
              <a:rPr lang="ru-RU" sz="1400" b="0" i="0" dirty="0">
                <a:solidFill>
                  <a:srgbClr val="00B0F0"/>
                </a:solidFill>
                <a:effectLst/>
                <a:latin typeface="Verdana" panose="020B0604030504040204" pitchFamily="34" charset="0"/>
              </a:rPr>
              <a:t>Агротехник </a:t>
            </a:r>
            <a:r>
              <a:rPr lang="ru-RU" sz="1400" b="0" i="0" dirty="0" err="1">
                <a:solidFill>
                  <a:srgbClr val="00B0F0"/>
                </a:solidFill>
                <a:effectLst/>
                <a:latin typeface="Verdana" panose="020B0604030504040204" pitchFamily="34" charset="0"/>
              </a:rPr>
              <a:t>тадбирлар</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алмашлаб</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экишни</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қўллаш</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ўсимлик</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қолдиқларини</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йўқотиш</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бегона</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ўтлар</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ва</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зараркунандаларга</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қарши</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курашиш</a:t>
            </a:r>
            <a:r>
              <a:rPr lang="ru-RU" sz="1400" b="0" i="0" dirty="0">
                <a:solidFill>
                  <a:srgbClr val="00B0F0"/>
                </a:solidFill>
                <a:effectLst/>
                <a:latin typeface="Verdana" panose="020B0604030504040204" pitchFamily="34" charset="0"/>
              </a:rPr>
              <a:t>; вирус </a:t>
            </a:r>
            <a:r>
              <a:rPr lang="ru-RU" sz="1400" b="0" i="0" dirty="0" err="1">
                <a:solidFill>
                  <a:srgbClr val="00B0F0"/>
                </a:solidFill>
                <a:effectLst/>
                <a:latin typeface="Verdana" panose="020B0604030504040204" pitchFamily="34" charset="0"/>
              </a:rPr>
              <a:t>касаллигига</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чидамли</a:t>
            </a:r>
            <a:r>
              <a:rPr lang="ru-RU" sz="1400" b="0" i="0" dirty="0">
                <a:solidFill>
                  <a:srgbClr val="00B0F0"/>
                </a:solidFill>
                <a:effectLst/>
                <a:latin typeface="Verdana" panose="020B0604030504040204" pitchFamily="34" charset="0"/>
              </a:rPr>
              <a:t> помидор </a:t>
            </a:r>
            <a:r>
              <a:rPr lang="ru-RU" sz="1400" b="0" i="0" dirty="0" err="1">
                <a:solidFill>
                  <a:srgbClr val="00B0F0"/>
                </a:solidFill>
                <a:effectLst/>
                <a:latin typeface="Verdana" panose="020B0604030504040204" pitchFamily="34" charset="0"/>
              </a:rPr>
              <a:t>навларини</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экишдан</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иборат</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Уруғни</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экишга</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тайёрлашда</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мажбурий</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тадбирлардан</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бири</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уларни</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вирусли</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ва</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бактериал</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касалликлардан</a:t>
            </a:r>
            <a:r>
              <a:rPr lang="ru-RU" sz="1400" b="0" i="0" dirty="0">
                <a:solidFill>
                  <a:srgbClr val="00B0F0"/>
                </a:solidFill>
                <a:effectLst/>
                <a:latin typeface="Verdana" panose="020B0604030504040204" pitchFamily="34" charset="0"/>
              </a:rPr>
              <a:t> холи </a:t>
            </a:r>
            <a:r>
              <a:rPr lang="ru-RU" sz="1400" b="0" i="0" dirty="0" err="1">
                <a:solidFill>
                  <a:srgbClr val="00B0F0"/>
                </a:solidFill>
                <a:effectLst/>
                <a:latin typeface="Verdana" panose="020B0604030504040204" pitchFamily="34" charset="0"/>
              </a:rPr>
              <a:t>қилишдир</a:t>
            </a:r>
            <a:r>
              <a:rPr lang="ru-RU" sz="1400" b="1"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Уруғ</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экишдан</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олдин</a:t>
            </a:r>
            <a:r>
              <a:rPr lang="ru-RU" sz="1400" b="0" i="0" dirty="0">
                <a:solidFill>
                  <a:srgbClr val="00B0F0"/>
                </a:solidFill>
                <a:effectLst/>
                <a:latin typeface="Verdana" panose="020B0604030504040204" pitchFamily="34" charset="0"/>
              </a:rPr>
              <a:t> вирус </a:t>
            </a:r>
            <a:r>
              <a:rPr lang="ru-RU" sz="1400" b="0" i="0" dirty="0" err="1">
                <a:solidFill>
                  <a:srgbClr val="00B0F0"/>
                </a:solidFill>
                <a:effectLst/>
                <a:latin typeface="Verdana" panose="020B0604030504040204" pitchFamily="34" charset="0"/>
              </a:rPr>
              <a:t>касалликларига</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қарши</a:t>
            </a:r>
            <a:r>
              <a:rPr lang="ru-RU" sz="1400" b="0" i="0" dirty="0">
                <a:solidFill>
                  <a:srgbClr val="00B0F0"/>
                </a:solidFill>
                <a:effectLst/>
                <a:latin typeface="Verdana" panose="020B0604030504040204" pitchFamily="34" charset="0"/>
              </a:rPr>
              <a:t> 48 </a:t>
            </a:r>
            <a:r>
              <a:rPr lang="ru-RU" sz="1400" b="0" i="0" dirty="0" err="1">
                <a:solidFill>
                  <a:srgbClr val="00B0F0"/>
                </a:solidFill>
                <a:effectLst/>
                <a:latin typeface="Verdana" panose="020B0604030504040204" pitchFamily="34" charset="0"/>
              </a:rPr>
              <a:t>соат</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довомида</a:t>
            </a:r>
            <a:r>
              <a:rPr lang="ru-RU" sz="1400" b="0" i="0" dirty="0">
                <a:solidFill>
                  <a:srgbClr val="00B0F0"/>
                </a:solidFill>
                <a:effectLst/>
                <a:latin typeface="Verdana" panose="020B0604030504040204" pitchFamily="34" charset="0"/>
              </a:rPr>
              <a:t> 50–52 </a:t>
            </a:r>
            <a:r>
              <a:rPr lang="ru-RU" sz="1400" b="0" i="0" baseline="30000" dirty="0" err="1">
                <a:solidFill>
                  <a:srgbClr val="00B0F0"/>
                </a:solidFill>
                <a:effectLst/>
                <a:latin typeface="Verdana" panose="020B0604030504040204" pitchFamily="34" charset="0"/>
              </a:rPr>
              <a:t>о</a:t>
            </a:r>
            <a:r>
              <a:rPr lang="ru-RU" sz="1400" b="0" i="0" dirty="0" err="1">
                <a:solidFill>
                  <a:srgbClr val="00B0F0"/>
                </a:solidFill>
                <a:effectLst/>
                <a:latin typeface="Verdana" panose="020B0604030504040204" pitchFamily="34" charset="0"/>
              </a:rPr>
              <a:t>С</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ва</a:t>
            </a:r>
            <a:r>
              <a:rPr lang="ru-RU" sz="1400" b="0" i="0" dirty="0">
                <a:solidFill>
                  <a:srgbClr val="00B0F0"/>
                </a:solidFill>
                <a:effectLst/>
                <a:latin typeface="Verdana" panose="020B0604030504040204" pitchFamily="34" charset="0"/>
              </a:rPr>
              <a:t> 24 </a:t>
            </a:r>
            <a:r>
              <a:rPr lang="ru-RU" sz="1400" b="0" i="0" dirty="0" err="1">
                <a:solidFill>
                  <a:srgbClr val="00B0F0"/>
                </a:solidFill>
                <a:effectLst/>
                <a:latin typeface="Verdana" panose="020B0604030504040204" pitchFamily="34" charset="0"/>
              </a:rPr>
              <a:t>соат</a:t>
            </a:r>
            <a:r>
              <a:rPr lang="ru-RU" sz="1400" b="0" i="0" dirty="0">
                <a:solidFill>
                  <a:srgbClr val="00B0F0"/>
                </a:solidFill>
                <a:effectLst/>
                <a:latin typeface="Verdana" panose="020B0604030504040204" pitchFamily="34" charset="0"/>
              </a:rPr>
              <a:t> 80 </a:t>
            </a:r>
            <a:r>
              <a:rPr lang="ru-RU" sz="1400" b="0" i="0" baseline="30000" dirty="0" err="1">
                <a:solidFill>
                  <a:srgbClr val="00B0F0"/>
                </a:solidFill>
                <a:effectLst/>
                <a:latin typeface="Verdana" panose="020B0604030504040204" pitchFamily="34" charset="0"/>
              </a:rPr>
              <a:t>о</a:t>
            </a:r>
            <a:r>
              <a:rPr lang="ru-RU" sz="1400" b="0" i="0" dirty="0" err="1">
                <a:solidFill>
                  <a:srgbClr val="00B0F0"/>
                </a:solidFill>
                <a:effectLst/>
                <a:latin typeface="Verdana" panose="020B0604030504040204" pitchFamily="34" charset="0"/>
              </a:rPr>
              <a:t>С</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қиздирилади</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кейин</a:t>
            </a:r>
            <a:r>
              <a:rPr lang="ru-RU" sz="1400" b="0" i="0" dirty="0">
                <a:solidFill>
                  <a:srgbClr val="00B0F0"/>
                </a:solidFill>
                <a:effectLst/>
                <a:latin typeface="Verdana" panose="020B0604030504040204" pitchFamily="34" charset="0"/>
              </a:rPr>
              <a:t> 3 минут 5 </a:t>
            </a:r>
            <a:r>
              <a:rPr lang="ru-RU" sz="1400" b="0" i="0" dirty="0" err="1">
                <a:solidFill>
                  <a:srgbClr val="00B0F0"/>
                </a:solidFill>
                <a:effectLst/>
                <a:latin typeface="Verdana" panose="020B0604030504040204" pitchFamily="34" charset="0"/>
              </a:rPr>
              <a:t>фоизли</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шўр</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сувда</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сараланади</a:t>
            </a:r>
            <a:r>
              <a:rPr lang="ru-RU" sz="1400" b="0" i="0" dirty="0">
                <a:solidFill>
                  <a:srgbClr val="00B0F0"/>
                </a:solidFill>
                <a:effectLst/>
                <a:latin typeface="Verdana" panose="020B0604030504040204" pitchFamily="34" charset="0"/>
              </a:rPr>
              <a:t>.</a:t>
            </a:r>
            <a:br>
              <a:rPr lang="ru-RU" sz="1400" b="0" i="0" dirty="0">
                <a:solidFill>
                  <a:srgbClr val="00B0F0"/>
                </a:solidFill>
                <a:effectLst/>
                <a:latin typeface="Verdana" panose="020B0604030504040204" pitchFamily="34" charset="0"/>
              </a:rPr>
            </a:br>
            <a:r>
              <a:rPr lang="ru-RU" sz="1400" b="0" i="0" dirty="0">
                <a:solidFill>
                  <a:srgbClr val="00B0F0"/>
                </a:solidFill>
                <a:effectLst/>
                <a:latin typeface="Verdana" panose="020B0604030504040204" pitchFamily="34" charset="0"/>
              </a:rPr>
              <a:t>Инфекция </a:t>
            </a:r>
            <a:r>
              <a:rPr lang="ru-RU" sz="1400" b="0" i="0" dirty="0" err="1">
                <a:solidFill>
                  <a:srgbClr val="00B0F0"/>
                </a:solidFill>
                <a:effectLst/>
                <a:latin typeface="Verdana" panose="020B0604030504040204" pitchFamily="34" charset="0"/>
              </a:rPr>
              <a:t>ва</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касаллик</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қўзғатувчиларни</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йўқотиш</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учун</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экишдан</a:t>
            </a:r>
            <a:r>
              <a:rPr lang="ru-RU" sz="1400" b="0" i="0" dirty="0">
                <a:solidFill>
                  <a:srgbClr val="00B0F0"/>
                </a:solidFill>
                <a:effectLst/>
                <a:latin typeface="Verdana" panose="020B0604030504040204" pitchFamily="34" charset="0"/>
              </a:rPr>
              <a:t> 5–15 кун </a:t>
            </a:r>
            <a:r>
              <a:rPr lang="ru-RU" sz="1400" b="0" i="0" dirty="0" err="1">
                <a:solidFill>
                  <a:srgbClr val="00B0F0"/>
                </a:solidFill>
                <a:effectLst/>
                <a:latin typeface="Verdana" panose="020B0604030504040204" pitchFamily="34" charset="0"/>
              </a:rPr>
              <a:t>олдин</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уруғларни</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фунгидцидлар</a:t>
            </a:r>
            <a:r>
              <a:rPr lang="ru-RU" sz="1400" b="0" i="0" dirty="0">
                <a:solidFill>
                  <a:srgbClr val="00B0F0"/>
                </a:solidFill>
                <a:effectLst/>
                <a:latin typeface="Verdana" panose="020B0604030504040204" pitchFamily="34" charset="0"/>
              </a:rPr>
              <a:t> (34% </a:t>
            </a:r>
            <a:r>
              <a:rPr lang="ru-RU" sz="1400" b="0" i="0" dirty="0" err="1">
                <a:solidFill>
                  <a:srgbClr val="00B0F0"/>
                </a:solidFill>
                <a:effectLst/>
                <a:latin typeface="Verdana" panose="020B0604030504040204" pitchFamily="34" charset="0"/>
              </a:rPr>
              <a:t>Витавакснинг</a:t>
            </a:r>
            <a:r>
              <a:rPr lang="ru-RU" sz="1400" b="0" i="0" dirty="0">
                <a:solidFill>
                  <a:srgbClr val="00B0F0"/>
                </a:solidFill>
                <a:effectLst/>
                <a:latin typeface="Verdana" panose="020B0604030504040204" pitchFamily="34" charset="0"/>
              </a:rPr>
              <a:t> 2 </a:t>
            </a:r>
            <a:r>
              <a:rPr lang="ru-RU" sz="1400" b="0" i="0" dirty="0" err="1">
                <a:solidFill>
                  <a:srgbClr val="00B0F0"/>
                </a:solidFill>
                <a:effectLst/>
                <a:latin typeface="Verdana" panose="020B0604030504040204" pitchFamily="34" charset="0"/>
              </a:rPr>
              <a:t>фоизли</a:t>
            </a:r>
            <a:r>
              <a:rPr lang="ru-RU" sz="1400" b="0" i="0" dirty="0">
                <a:solidFill>
                  <a:srgbClr val="00B0F0"/>
                </a:solidFill>
                <a:effectLst/>
                <a:latin typeface="Verdana" panose="020B0604030504040204" pitchFamily="34" charset="0"/>
              </a:rPr>
              <a:t>, 60,7% </a:t>
            </a:r>
            <a:r>
              <a:rPr lang="ru-RU" sz="1400" b="0" i="0" dirty="0" err="1">
                <a:solidFill>
                  <a:srgbClr val="00B0F0"/>
                </a:solidFill>
                <a:effectLst/>
                <a:latin typeface="Verdana" panose="020B0604030504040204" pitchFamily="34" charset="0"/>
              </a:rPr>
              <a:t>Превикурнинг</a:t>
            </a:r>
            <a:r>
              <a:rPr lang="ru-RU" sz="1400" b="0" i="0" dirty="0">
                <a:solidFill>
                  <a:srgbClr val="00B0F0"/>
                </a:solidFill>
                <a:effectLst/>
                <a:latin typeface="Verdana" panose="020B0604030504040204" pitchFamily="34" charset="0"/>
              </a:rPr>
              <a:t> 1,5 </a:t>
            </a:r>
            <a:r>
              <a:rPr lang="ru-RU" sz="1400" b="0" i="0" dirty="0" err="1">
                <a:solidFill>
                  <a:srgbClr val="00B0F0"/>
                </a:solidFill>
                <a:effectLst/>
                <a:latin typeface="Verdana" panose="020B0604030504040204" pitchFamily="34" charset="0"/>
              </a:rPr>
              <a:t>фоизли</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эритмаси</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билан</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дорилаб</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экиш</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тавсия</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этилади</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Иссиқхоналарда</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оққанотни</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тарқалишига</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йўл</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қўймаслик</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алмашлаб</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экишни</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қўллаш</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ерни</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чуқур</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ҳайдаш</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ва</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бошқа</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технологик</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чораларни</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ўз</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вақтида</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қўллаш</a:t>
            </a:r>
            <a:r>
              <a:rPr lang="ru-RU" sz="1400" b="0" i="0" dirty="0">
                <a:solidFill>
                  <a:srgbClr val="00B0F0"/>
                </a:solidFill>
                <a:effectLst/>
                <a:latin typeface="Verdana" panose="020B0604030504040204" pitchFamily="34" charset="0"/>
              </a:rPr>
              <a:t> </a:t>
            </a:r>
            <a:r>
              <a:rPr lang="ru-RU" sz="1400" b="0" i="0" dirty="0" err="1">
                <a:solidFill>
                  <a:srgbClr val="00B0F0"/>
                </a:solidFill>
                <a:effectLst/>
                <a:latin typeface="Verdana" panose="020B0604030504040204" pitchFamily="34" charset="0"/>
              </a:rPr>
              <a:t>зарур</a:t>
            </a:r>
            <a:r>
              <a:rPr lang="ru-RU" sz="1400" b="0" i="0" dirty="0">
                <a:solidFill>
                  <a:srgbClr val="00B0F0"/>
                </a:solidFill>
                <a:effectLst/>
                <a:latin typeface="Verdana" panose="020B0604030504040204" pitchFamily="34" charset="0"/>
              </a:rPr>
              <a:t>.</a:t>
            </a:r>
            <a:br>
              <a:rPr lang="ru-RU" sz="1400" b="0" i="0" dirty="0">
                <a:solidFill>
                  <a:srgbClr val="00B0F0"/>
                </a:solidFill>
                <a:effectLst/>
                <a:latin typeface="Verdana" panose="020B0604030504040204" pitchFamily="34" charset="0"/>
              </a:rPr>
            </a:br>
            <a:endParaRPr lang="ru-RU" sz="1400" dirty="0">
              <a:solidFill>
                <a:srgbClr val="00B0F0"/>
              </a:solidFill>
            </a:endParaRPr>
          </a:p>
        </p:txBody>
      </p:sp>
      <p:pic>
        <p:nvPicPr>
          <p:cNvPr id="5122" name="Picture 2">
            <a:extLst>
              <a:ext uri="{FF2B5EF4-FFF2-40B4-BE49-F238E27FC236}">
                <a16:creationId xmlns:a16="http://schemas.microsoft.com/office/drawing/2014/main" id="{F2A0A360-76FF-4364-8B42-0C6B489F4AC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86187" y="2487613"/>
            <a:ext cx="6509857" cy="424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809047"/>
      </p:ext>
    </p:extLst>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30</TotalTime>
  <Words>621</Words>
  <Application>Microsoft Office PowerPoint</Application>
  <PresentationFormat>Широкоэкранный</PresentationFormat>
  <Paragraphs>6</Paragraphs>
  <Slides>6</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6</vt:i4>
      </vt:variant>
    </vt:vector>
  </HeadingPairs>
  <TitlesOfParts>
    <vt:vector size="11" baseType="lpstr">
      <vt:lpstr>Arial</vt:lpstr>
      <vt:lpstr>Trebuchet MS</vt:lpstr>
      <vt:lpstr>Verdana</vt:lpstr>
      <vt:lpstr>Wingdings 3</vt:lpstr>
      <vt:lpstr>Аспект</vt:lpstr>
      <vt:lpstr>Презентация PowerPoint</vt:lpstr>
      <vt:lpstr>Экиш учун тавсия этиладиган навлар: эртапишар Дўстлик, Сахий, Шафақ, Севара, ўрта-эртапишар Тошкент тонги, ўртапишар ТМК-22, Ўзбекистон–178, Сурхон–142, Баҳодир, Шарқ юлдузи, Ситора, Истиқлол–10, Авиценна, кечпишар Намуна–70, Дони 2000. Кўчат танлаш. Помидор кўчатлари 40–45 кунлик, пояси ва илдизлари дуркун ривожланган, барглари тўқ яшил тусда, соғлом бўлиши лозим. Ер тайёрлаш. Помидор экиш режалаштирилган ерларни тайёрлаш ишлари куз ойларидан бошланиб, ҳосилдан бўшаган майдондаги йирик ўсимликлар қолдиқларидан тазаланиб, маҳаллий ўғит сочиб чиқилади. Берилиши лозим бўлган маданий ўғитлар миқдорини бир қисми қўлда сочиб чиқилиб, кейин майдон 28–30 см чуқурликда юмшатилади. Экишга тайёрлашни кейинги тадбирлари экишдан олдин бажарилиб, майдонлар 14–16 см чуқурликда юмшатилади. Йирик кесаклар хаскаш ёрдамида майдаланиб бир йўла ер текислаб олинади ва 70 ёки 90 см см қатор оралиғида экиш эгатлари тортиб чиқилади.</vt:lpstr>
      <vt:lpstr>Экиш муддати ва схемаси. Жанубий вилоятларда эртаги навлар мартнинг III ўн кунлигида, ўрта ва кечпишар навлар апрелнинг I–II ўн кунлигида; марказий минтақада жойлашган вилоятларда эртапишар навлар апрелнинг I ўн кунлигида, ўрта ва кечпишарлари апрелнинг II–III ўн кунлигида ҳамда майнинг I–II ўн кунлигида, уруғ билан очиқ майдонга апрелнинг I ўн кунлигида; шимолий минтақаларда эртапишар навлар апрелнинг II ўн кунлигида, ўрта ва кечпишарлари апрелнинг III ўн кунлигида, майнинг I ўн кунлигида ва уруғ билан очиқ майдонга апрелнинг II ўн кунлигида экилади. Помидорнинг эртапишар ва ўртапишар навлари у қадар нишаб бўлмаган далаларда 70×25 см, текис майдонларда 90×25 см, узун палакли навлар 90×40 см схемада экилади. Экилгандан кейин кўчатларни албатта суғориш зарур. 1 сотих майдонга экиш схемасига қараб 280–570 та кўчат сарфланади. </vt:lpstr>
      <vt:lpstr>Парваришлаш. Ўсимликларга биринчи ишлов бериш кўчатлар тутиб олгач, яъни экилгач 10–12 кундан кейин бошланади. Бунда эгат ичи, пушта ва қатордаги кўчатлар орасининг тупроғи юмшатилади. Биринчи парваришлашдан 12–15 кун ўтгач, иккинчи сув берилади. Тупроқ етилгандан сўнг яна бир бор чопиқ қилинади. Бунда ер бегона ўтлардан тозаланади, юмшатилади, тупроқ помидор кўчатининг атрофига босилади. Помидор ўсимлиги яхши ривожланиб, мўл ҳосил бериши учун унинг илдизи жойлашган қатлам ҳаво билан таъминланган бўлиши керак. Бунинг учун сув эгат оралатиб қўйилгани маъқул.</vt:lpstr>
      <vt:lpstr>Ўғитлаш. Помидор етиштиришда тук ҳолда 1 сотих майдонга 7,6 кг сульфат аммоний, 2,6 кг аммофос, 1,6 кг калий хлор ўғитлари берилади. Помидор сувга талабчан ўсимлик бўлиб, сизот суви чуқур жойлашган ерларда ўсув даври мобайнида суғоришда ҳар гал 1 сотихга 5–6 м3 ҳисобидан 18–20, сизот суви юза ўтлоқ ва ўтлоқи-ботқоқ тупроқли ерларда 12–15 марта суғорилади. Сизот суви чуқур жойлашган ерларда ҳосил етилгунча ҳар 8–12 кунда, ҳосил ёппасига пишганда эса 5–7 кунда суғорилади. Куз бошлангандан кейин экин камроқ суғорилади. Помидор қийғос пишганда ёрилиб кетмаслиги учун навбатдаги ҳосил териб олингандан кейин сув берилади.</vt:lpstr>
      <vt:lpstr>Касаллик ва зараркунандаларга қарши курашиш. Агротехник тадбирлар алмашлаб экишни қўллаш, ўсимлик қолдиқларини йўқотиш, бегона ўтлар ва зараркунандаларга қарши курашиш; вирус касаллигига чидамли помидор навларини экишдан иборат. Уруғни экишга тайёрлашда мажбурий тадбирлардан бири уларни вирусли ва бактериал касалликлардан холи қилишдир. Уруғ экишдан олдин вирус касалликларига қарши 48 соат довомида 50–52 оС ва 24 соат 80 оС қиздирилади, кейин 3 минут 5 фоизли шўр сувда сараланади. Инфекция ва касаллик қўзғатувчиларни йўқотиш учун экишдан 5–15 кун олдин уруғларни фунгидцидлар (34% Витавакснинг 2 фоизли, 60,7% Превикурнинг 1,5 фоизли эритмаси) билан дорилаб экиш тавсия этилади. Иссиқхоналарда оққанотни тарқалишига йўл қўймаслик, алмашлаб экишни қўллаш, ерни чуқур ҳайдаш ва бошқа технологик чораларни ўз вақтида қўллаш зарур.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2</cp:revision>
  <dcterms:created xsi:type="dcterms:W3CDTF">2022-01-24T11:40:45Z</dcterms:created>
  <dcterms:modified xsi:type="dcterms:W3CDTF">2022-02-02T06:56:47Z</dcterms:modified>
</cp:coreProperties>
</file>