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50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02.02.2022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02.02.2022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02.02.2022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02.02.2022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02.02.2022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02.02.2022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02.02.2022</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 xmlns:a16="http://schemas.microsoft.com/office/drawing/2014/main" id="{EEA852E9-0E69-4244-A6A5-9F9D8BD08AEB}"/>
              </a:ext>
            </a:extLst>
          </p:cNvPr>
          <p:cNvSpPr>
            <a:spLocks noGrp="1"/>
          </p:cNvSpPr>
          <p:nvPr>
            <p:ph type="subTitle" idx="1"/>
          </p:nvPr>
        </p:nvSpPr>
        <p:spPr>
          <a:xfrm>
            <a:off x="1053548" y="2601119"/>
            <a:ext cx="6858000" cy="1655762"/>
          </a:xfrm>
        </p:spPr>
        <p:txBody>
          <a:bodyPr>
            <a:normAutofit/>
          </a:bodyPr>
          <a:lstStyle/>
          <a:p>
            <a:pPr algn="l"/>
            <a:r>
              <a:rPr lang="en-US" sz="4000" dirty="0">
                <a:solidFill>
                  <a:srgbClr val="FF0000"/>
                </a:solidFill>
              </a:rPr>
              <a:t>MAVZU:</a:t>
            </a:r>
            <a:r>
              <a:rPr lang="en-US" sz="4000" dirty="0">
                <a:solidFill>
                  <a:srgbClr val="00B0F0"/>
                </a:solidFill>
              </a:rPr>
              <a:t>O’SIMLIKLARNING SUV TANQISLIGINI ANIQLASH.</a:t>
            </a:r>
            <a:endParaRPr lang="ru-RU" sz="4000" dirty="0">
              <a:solidFill>
                <a:srgbClr val="00B0F0"/>
              </a:solidFill>
            </a:endParaRPr>
          </a:p>
        </p:txBody>
      </p:sp>
    </p:spTree>
    <p:extLst>
      <p:ext uri="{BB962C8B-B14F-4D97-AF65-F5344CB8AC3E}">
        <p14:creationId xmlns:p14="http://schemas.microsoft.com/office/powerpoint/2010/main" val="813905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B0B3B670-F725-44A2-9D03-2533BB0DB7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0406" y="2765287"/>
            <a:ext cx="4347712" cy="389430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 xmlns:a16="http://schemas.microsoft.com/office/drawing/2014/main" id="{657BDACA-CED9-415C-B262-A3A2270825CC}"/>
              </a:ext>
            </a:extLst>
          </p:cNvPr>
          <p:cNvSpPr>
            <a:spLocks noGrp="1"/>
          </p:cNvSpPr>
          <p:nvPr>
            <p:ph type="title"/>
          </p:nvPr>
        </p:nvSpPr>
        <p:spPr>
          <a:xfrm>
            <a:off x="77525" y="132827"/>
            <a:ext cx="7197918" cy="2632461"/>
          </a:xfrm>
        </p:spPr>
        <p:txBody>
          <a:bodyPr>
            <a:noAutofit/>
          </a:bodyPr>
          <a:lstStyle/>
          <a:p>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Tuproq</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tarkibida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havodagi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namlikning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etishmasligi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tufayli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almashinuv</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jarayonini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izdan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chiqishiga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To‘qimalar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tarkibidagi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miqdorining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kamayishi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hujayradagi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biokolloidlarning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holatiga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ta’sir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ko‘rsatib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protoplast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strukturasining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buzilishi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fermentlar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tizimi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faolligini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o‘zgarishiga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Natijada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moddalar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almashinuvi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jarayoni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buziladi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Bundan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tashqari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etishmasligi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natijasida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fotosintez</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mahsuldorligi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keskin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kamayadi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nafas</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olish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intensivligi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ortadi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lekin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oksidlanishin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fosforlanish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o‘rtasidagi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munosabatlik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buzilishi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nafas</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olish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jarayonini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energetik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effektivligini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pasayishiga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2000" dirty="0">
              <a:solidFill>
                <a:srgbClr val="00B0F0"/>
              </a:solidFill>
            </a:endParaRPr>
          </a:p>
        </p:txBody>
      </p:sp>
    </p:spTree>
    <p:extLst>
      <p:ext uri="{BB962C8B-B14F-4D97-AF65-F5344CB8AC3E}">
        <p14:creationId xmlns:p14="http://schemas.microsoft.com/office/powerpoint/2010/main" val="2063552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 xmlns:a16="http://schemas.microsoft.com/office/drawing/2014/main" id="{34DF47C6-B412-4B35-8187-88C59E0FB3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1010" y="2860675"/>
            <a:ext cx="4904117" cy="387985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 xmlns:a16="http://schemas.microsoft.com/office/drawing/2014/main" id="{123AA686-E1C7-49F1-8936-CB5D30A10318}"/>
              </a:ext>
            </a:extLst>
          </p:cNvPr>
          <p:cNvSpPr>
            <a:spLocks noGrp="1"/>
          </p:cNvSpPr>
          <p:nvPr>
            <p:ph type="title"/>
          </p:nvPr>
        </p:nvSpPr>
        <p:spPr>
          <a:xfrm>
            <a:off x="79552" y="125426"/>
            <a:ext cx="7239662" cy="2634228"/>
          </a:xfrm>
        </p:spPr>
        <p:txBody>
          <a:bodyPr>
            <a:normAutofit fontScale="90000"/>
          </a:bodyPr>
          <a:lstStyle/>
          <a:p>
            <a:pPr indent="449580">
              <a:lnSpc>
                <a:spcPct val="115000"/>
              </a:lnSpc>
              <a:spcAft>
                <a:spcPts val="1000"/>
              </a:spcAft>
            </a:pP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tanqisligi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ko‘rsatkichni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sifatida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o‘simliklardagi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ko‘rsatkichni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olish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mumkin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Biri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tanqisligi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bo‘lsa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ikkinchisi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to‘qimalarning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nisbiy</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turgor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holati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hisoblanadi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bunda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tekshirilayotgan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to‘qimasi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tarkibidagi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miqdori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turgor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holatdagi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to‘qimasi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solishtiriladi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hujayralari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to‘yinishi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barglar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yoki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nam</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havoga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joylashtiriladi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Barglar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tarkibidagi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umumiy</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miqdori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100-105°C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haroratda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quritish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orqali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topiladi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2000" dirty="0">
              <a:solidFill>
                <a:srgbClr val="00B0F0"/>
              </a:solidFill>
            </a:endParaRPr>
          </a:p>
        </p:txBody>
      </p:sp>
    </p:spTree>
    <p:extLst>
      <p:ext uri="{BB962C8B-B14F-4D97-AF65-F5344CB8AC3E}">
        <p14:creationId xmlns:p14="http://schemas.microsoft.com/office/powerpoint/2010/main" val="1065228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 xmlns:a16="http://schemas.microsoft.com/office/drawing/2014/main" id="{935FE343-9085-485D-B562-99BDE34E5FEF}"/>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93163" y="2949575"/>
            <a:ext cx="4596765" cy="383063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 xmlns:a16="http://schemas.microsoft.com/office/drawing/2014/main" id="{A5F17281-F466-47EA-A376-EE3C784290E5}"/>
              </a:ext>
            </a:extLst>
          </p:cNvPr>
          <p:cNvSpPr>
            <a:spLocks noGrp="1"/>
          </p:cNvSpPr>
          <p:nvPr>
            <p:ph type="title"/>
          </p:nvPr>
        </p:nvSpPr>
        <p:spPr>
          <a:xfrm>
            <a:off x="101379" y="77168"/>
            <a:ext cx="7263517" cy="2719925"/>
          </a:xfrm>
        </p:spPr>
        <p:txBody>
          <a:bodyPr>
            <a:noAutofit/>
          </a:bodyPr>
          <a:lstStyle/>
          <a:p>
            <a:pPr indent="449580">
              <a:lnSpc>
                <a:spcPct val="115000"/>
              </a:lnSpc>
              <a:spcAft>
                <a:spcPts val="1000"/>
              </a:spcAft>
            </a:pP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tanqisligi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deganda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hujayralar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to‘liq</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to‘yinishi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kerak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foizlardagi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ifodasi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tushuniladi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Bu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ko‘rsatkich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ta’minlanganlik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darajasi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o‘rtasida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korrelyativ</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bog‘liqlik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mavjud</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rejimini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xarakterini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ifodalab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berishi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mumkin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Kerakli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reaktiv</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asboblar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10-15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kunlik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kungaboqar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yoki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makkajo‘xori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maysalari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analitik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tarozi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quritgich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shkafi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byukslar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eksikatorlar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pinset</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parmalar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rezina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plastinkalar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kristallizator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filtr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qog‘ozi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Ishning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bajarilishi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Namligi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turlicha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tuproqlarda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o‘stirilgan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kungaboqar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yoki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makkajo‘xori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olinadi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2000" dirty="0">
              <a:solidFill>
                <a:srgbClr val="00B0F0"/>
              </a:solidFill>
            </a:endParaRPr>
          </a:p>
        </p:txBody>
      </p:sp>
    </p:spTree>
    <p:extLst>
      <p:ext uri="{BB962C8B-B14F-4D97-AF65-F5344CB8AC3E}">
        <p14:creationId xmlns:p14="http://schemas.microsoft.com/office/powerpoint/2010/main" val="2894613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a:extLst>
              <a:ext uri="{FF2B5EF4-FFF2-40B4-BE49-F238E27FC236}">
                <a16:creationId xmlns="" xmlns:a16="http://schemas.microsoft.com/office/drawing/2014/main" id="{AAB0B14E-A08A-4702-82E8-E53AEC587E5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9815" y="2449902"/>
            <a:ext cx="4393002" cy="409218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 xmlns:a16="http://schemas.microsoft.com/office/drawing/2014/main" id="{4D3D1466-C2DC-40CC-BCDB-F3224ECC74A9}"/>
              </a:ext>
            </a:extLst>
          </p:cNvPr>
          <p:cNvSpPr>
            <a:spLocks noGrp="1"/>
          </p:cNvSpPr>
          <p:nvPr>
            <p:ph type="title"/>
          </p:nvPr>
        </p:nvSpPr>
        <p:spPr>
          <a:xfrm>
            <a:off x="216393" y="92020"/>
            <a:ext cx="7185992" cy="2568851"/>
          </a:xfrm>
        </p:spPr>
        <p:txBody>
          <a:bodyPr>
            <a:normAutofit fontScale="90000"/>
          </a:bodyPr>
          <a:lstStyle/>
          <a:p>
            <a:pPr indent="449580">
              <a:lnSpc>
                <a:spcPct val="115000"/>
              </a:lnSpc>
              <a:spcAft>
                <a:spcPts val="1000"/>
              </a:spcAft>
            </a:pP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Diametri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8 mm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parma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yordamida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barglardan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20 ta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doirachalar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qilib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olinadi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Bunda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yirik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barg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tomirlariga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tegib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ketmasligi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zarur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Kesilgan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doirachalar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vazni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analitik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tarozida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tortilgandan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solingan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Petri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idishlariga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soatga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solib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qo‘yiladi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soatdan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keyin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to‘yingan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doirachalar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suvdan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olinib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filtr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qog‘oz</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quritiladi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tortiladi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Tortish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to‘g‘ri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bajarilganligiga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ishonch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hosil</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qilish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doirachalar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yana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30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minutga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solib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qo‘yiladi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ularning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vazni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tortiladi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2000" dirty="0">
              <a:solidFill>
                <a:srgbClr val="00B0F0"/>
              </a:solidFill>
            </a:endParaRPr>
          </a:p>
        </p:txBody>
      </p:sp>
    </p:spTree>
    <p:extLst>
      <p:ext uri="{BB962C8B-B14F-4D97-AF65-F5344CB8AC3E}">
        <p14:creationId xmlns:p14="http://schemas.microsoft.com/office/powerpoint/2010/main" val="1013514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 xmlns:a16="http://schemas.microsoft.com/office/drawing/2014/main" id="{A6A49813-E8F7-4644-8E98-BC7D6FFCC6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9855" y="2976563"/>
            <a:ext cx="4968815" cy="379571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 xmlns:a16="http://schemas.microsoft.com/office/drawing/2014/main" id="{2B23C842-E4A7-4B34-915D-9F18FB1593FA}"/>
              </a:ext>
            </a:extLst>
          </p:cNvPr>
          <p:cNvSpPr>
            <a:spLocks noGrp="1"/>
          </p:cNvSpPr>
          <p:nvPr>
            <p:ph type="title"/>
          </p:nvPr>
        </p:nvSpPr>
        <p:spPr>
          <a:xfrm>
            <a:off x="166978" y="85119"/>
            <a:ext cx="7150210" cy="2632461"/>
          </a:xfrm>
        </p:spPr>
        <p:txBody>
          <a:bodyPr>
            <a:normAutofit fontScale="90000"/>
          </a:bodyPr>
          <a:lstStyle/>
          <a:p>
            <a:pPr indent="449580">
              <a:lnSpc>
                <a:spcPct val="115000"/>
              </a:lnSpc>
              <a:spcAft>
                <a:spcPts val="1000"/>
              </a:spcAft>
            </a:pP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absolut</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quruq</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og‘irligini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aniqlash</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o‘g‘irligi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aniq</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byukslarga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doirachalar</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solinib</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soat</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davomida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quritgich</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shkaflarda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105°C da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quritiladi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r>
            <a:br>
              <a:rPr lang="ru-RU" sz="2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Doirachalar</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og‘irligi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o‘zgarmas</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holatga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kelguncha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quritish</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tortish</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jarayonlari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necha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marta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takrorlanadi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Olingan</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natijalar</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asosida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o‘simliklarning</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ta’minlanganlik</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darajasi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aniqlanadi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r>
            <a:br>
              <a:rPr lang="ru-RU" sz="2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Doirachalarning</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suvga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bo‘kkan</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og‘irligidan</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dastlabki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og‘irligi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100 </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Doirachalarning</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suvga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bo‘kkan</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og‘irligidan</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doirachalarning</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quruq</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o‘g‘irligi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r>
            <a:br>
              <a:rPr lang="ru-RU" sz="2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Birinchi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natija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tanqisligi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Ikkinchi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natija</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sz="2000" dirty="0"/>
          </a:p>
        </p:txBody>
      </p:sp>
    </p:spTree>
    <p:extLst>
      <p:ext uri="{BB962C8B-B14F-4D97-AF65-F5344CB8AC3E}">
        <p14:creationId xmlns:p14="http://schemas.microsoft.com/office/powerpoint/2010/main" val="4824134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0</TotalTime>
  <Words>228</Words>
  <Application>Microsoft Office PowerPoint</Application>
  <PresentationFormat>Экран (4:3)</PresentationFormat>
  <Paragraphs>6</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Волна</vt:lpstr>
      <vt:lpstr>Презентация PowerPoint</vt:lpstr>
      <vt:lpstr>Tuproq tarkibida va havodagi namlikning etishmasligi tufayli o‘simliklarda suv almashinuv jarayonini izdan chiqishiga olib keladi. To‘qimalar tarkibidagi suv miqdorining kamayishi hujayradagi biokolloidlarning holatiga ta’sir ko‘rsatib, protoplast strukturasining buzilishi, fermentlar tizimi faolligini o‘zgarishiga olib keladi. Natijada moddalar almashinuvi jarayoni buziladi. Bundan tashqari o‘simliklarda suvning etishmasligi natijasida fotosintez mahsuldorligi keskin kamayadi; nafas olish intensivligi ortadi, lekin oksidlanishin va fosforlanish o‘rtasidagi munosabatlik buzilishi nafas olish jarayonini energetik effektivligini pasayishiga olib keladi.  </vt:lpstr>
      <vt:lpstr>Suv tanqisligi ko‘rsatkichni sifatida o‘simliklardagi 2 ko‘rsatkichni olish mumkin. Biri suv tanqisligi bo‘lsa, ikkinchisi to‘qimalarning nisbiy turgor holati hisoblanadi, bunda tekshirilayotgan o‘simlik to‘qimasi tarkibidagi suvning miqdori turgor holatdagi o‘simlik to‘qimasi bilan solishtiriladi.  O‘simlik hujayralari suvga to‘yinishi uchun barglar suvga yoki nam havoga joylashtiriladi. Barglar tarkibidagi umumiy suvning miqdori 100-105°C haroratda quritish orqali topiladi.  </vt:lpstr>
      <vt:lpstr>Suv tanqisligi deganda, hujayralar to‘liq suvga to‘yinishi uchun kerak bo‘lgan suvning foizlardagi ifodasi tushuniladi. Bu ko‘rsatkich o‘simliklarni suv bilan ta’minlanganlik darajasi o‘rtasida korrelyativ bog‘liqlik mavjud bo‘lib, o‘simlikning suv rejimini xarakterini ifodalab berishi mumkin.  Kerakli reaktiv va asboblar: 10-15 kunlik kungaboqar yoki makkajo‘xori maysalari, analitik tarozi, quritgich shkafi, byukslar, eksikatorlar, pinset, parmalar, rezina plastinkalar, kristallizator, filtr qog‘ozi. Ishning bajarilishi. Namligi turlicha bo‘lgan tuproqlarda o‘stirilgan kungaboqar yoki makkajo‘xori o‘simliklari olinadi.   </vt:lpstr>
      <vt:lpstr>Diametri 8 mm bo‘lgan parma yordamida barglardan 20 ta doirachalar qilib olinadi. Bunda yirik barg tomirlariga tegib ketmasligi zarur. Kesilgan doirachalar vazni analitik tarozida tortilgandan so‘ng, suv solingan Petri idishlariga 2 soatga solib qo‘yiladi. 2 soatdan keyin suvga to‘yingan doirachalar suvdan olinib, filtr qog‘oz bilan quritiladi va tortiladi.  Tortish to‘g‘ri bajarilganligiga ishonch hosil qilish uchun doirachalar yana 30 minutga suvga solib qo‘yiladi va ularning vazni tortiladi.  </vt:lpstr>
      <vt:lpstr>absolut quruq og‘irligini aniqlash uchun o‘g‘irligi aniq byukslarga doirachalar solinib, 5 soat davomida quritgich shkaflarda 105°C da quritiladi.  Doirachalar og‘irligi o‘zgarmas holatga kelguncha quritish va tortish jarayonlari bir necha marta takrorlanadi. Olingan natijalar asosida o‘simliklarning suv bilan ta’minlanganlik darajasi aniqlanadi.  1) Doirachalarning suvga bo‘kkan og‘irligidan dastlabki og‘irligi 100  2) Doirachalarning suvga bo‘kkan og‘irligidan doirachalarning quruq o‘g‘irligi  3) Birinchi natija = suv tanqisligi Ikkinchi natija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Bayramali</dc:creator>
  <cp:lastModifiedBy>Bayramali</cp:lastModifiedBy>
  <cp:revision>1</cp:revision>
  <dcterms:created xsi:type="dcterms:W3CDTF">2022-02-02T10:33:41Z</dcterms:created>
  <dcterms:modified xsi:type="dcterms:W3CDTF">2022-02-02T12:36:41Z</dcterms:modified>
</cp:coreProperties>
</file>