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58" r:id="rId3"/>
    <p:sldId id="256"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CB5A087-D402-498D-89C0-92E4E6934485}" type="datetimeFigureOut">
              <a:rPr lang="ru-RU" smtClean="0"/>
              <a:t>27.12.2021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57FAA9-860D-4B19-90A6-E19E05701FB8}" type="slidenum">
              <a:rPr lang="ru-RU" smtClean="0"/>
              <a:t>‹#›</a:t>
            </a:fld>
            <a:endParaRPr lang="ru-RU"/>
          </a:p>
        </p:txBody>
      </p:sp>
    </p:spTree>
    <p:extLst>
      <p:ext uri="{BB962C8B-B14F-4D97-AF65-F5344CB8AC3E}">
        <p14:creationId xmlns:p14="http://schemas.microsoft.com/office/powerpoint/2010/main" val="3864153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CB5A087-D402-498D-89C0-92E4E6934485}" type="datetimeFigureOut">
              <a:rPr lang="ru-RU" smtClean="0"/>
              <a:t>27.12.2021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57FAA9-860D-4B19-90A6-E19E05701FB8}" type="slidenum">
              <a:rPr lang="ru-RU" smtClean="0"/>
              <a:t>‹#›</a:t>
            </a:fld>
            <a:endParaRPr lang="ru-RU"/>
          </a:p>
        </p:txBody>
      </p:sp>
    </p:spTree>
    <p:extLst>
      <p:ext uri="{BB962C8B-B14F-4D97-AF65-F5344CB8AC3E}">
        <p14:creationId xmlns:p14="http://schemas.microsoft.com/office/powerpoint/2010/main" val="2174017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9CB5A087-D402-498D-89C0-92E4E6934485}" type="datetimeFigureOut">
              <a:rPr lang="ru-RU" smtClean="0"/>
              <a:t>27.12.2021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57FAA9-860D-4B19-90A6-E19E05701FB8}" type="slidenum">
              <a:rPr lang="ru-RU" smtClean="0"/>
              <a:t>‹#›</a:t>
            </a:fld>
            <a:endParaRPr lang="ru-RU"/>
          </a:p>
        </p:txBody>
      </p:sp>
    </p:spTree>
    <p:extLst>
      <p:ext uri="{BB962C8B-B14F-4D97-AF65-F5344CB8AC3E}">
        <p14:creationId xmlns:p14="http://schemas.microsoft.com/office/powerpoint/2010/main" val="2537332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9CB5A087-D402-498D-89C0-92E4E6934485}" type="datetimeFigureOut">
              <a:rPr lang="ru-RU" smtClean="0"/>
              <a:t>27.12.2021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57FAA9-860D-4B19-90A6-E19E05701FB8}"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190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CB5A087-D402-498D-89C0-92E4E6934485}" type="datetimeFigureOut">
              <a:rPr lang="ru-RU" smtClean="0"/>
              <a:t>27.12.2021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57FAA9-860D-4B19-90A6-E19E05701FB8}" type="slidenum">
              <a:rPr lang="ru-RU" smtClean="0"/>
              <a:t>‹#›</a:t>
            </a:fld>
            <a:endParaRPr lang="ru-RU"/>
          </a:p>
        </p:txBody>
      </p:sp>
    </p:spTree>
    <p:extLst>
      <p:ext uri="{BB962C8B-B14F-4D97-AF65-F5344CB8AC3E}">
        <p14:creationId xmlns:p14="http://schemas.microsoft.com/office/powerpoint/2010/main" val="3283635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CB5A087-D402-498D-89C0-92E4E6934485}" type="datetimeFigureOut">
              <a:rPr lang="ru-RU" smtClean="0"/>
              <a:t>27.12.2021</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57FAA9-860D-4B19-90A6-E19E05701FB8}" type="slidenum">
              <a:rPr lang="ru-RU" smtClean="0"/>
              <a:t>‹#›</a:t>
            </a:fld>
            <a:endParaRPr lang="ru-RU"/>
          </a:p>
        </p:txBody>
      </p:sp>
    </p:spTree>
    <p:extLst>
      <p:ext uri="{BB962C8B-B14F-4D97-AF65-F5344CB8AC3E}">
        <p14:creationId xmlns:p14="http://schemas.microsoft.com/office/powerpoint/2010/main" val="1239648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CB5A087-D402-498D-89C0-92E4E6934485}" type="datetimeFigureOut">
              <a:rPr lang="ru-RU" smtClean="0"/>
              <a:t>27.12.2021</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57FAA9-860D-4B19-90A6-E19E05701FB8}" type="slidenum">
              <a:rPr lang="ru-RU" smtClean="0"/>
              <a:t>‹#›</a:t>
            </a:fld>
            <a:endParaRPr lang="ru-RU"/>
          </a:p>
        </p:txBody>
      </p:sp>
    </p:spTree>
    <p:extLst>
      <p:ext uri="{BB962C8B-B14F-4D97-AF65-F5344CB8AC3E}">
        <p14:creationId xmlns:p14="http://schemas.microsoft.com/office/powerpoint/2010/main" val="3449424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CB5A087-D402-498D-89C0-92E4E6934485}" type="datetimeFigureOut">
              <a:rPr lang="ru-RU" smtClean="0"/>
              <a:t>27.12.2021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57FAA9-860D-4B19-90A6-E19E05701FB8}" type="slidenum">
              <a:rPr lang="ru-RU" smtClean="0"/>
              <a:t>‹#›</a:t>
            </a:fld>
            <a:endParaRPr lang="ru-RU"/>
          </a:p>
        </p:txBody>
      </p:sp>
    </p:spTree>
    <p:extLst>
      <p:ext uri="{BB962C8B-B14F-4D97-AF65-F5344CB8AC3E}">
        <p14:creationId xmlns:p14="http://schemas.microsoft.com/office/powerpoint/2010/main" val="1779533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CB5A087-D402-498D-89C0-92E4E6934485}" type="datetimeFigureOut">
              <a:rPr lang="ru-RU" smtClean="0"/>
              <a:t>27.12.2021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57FAA9-860D-4B19-90A6-E19E05701FB8}" type="slidenum">
              <a:rPr lang="ru-RU" smtClean="0"/>
              <a:t>‹#›</a:t>
            </a:fld>
            <a:endParaRPr lang="ru-RU"/>
          </a:p>
        </p:txBody>
      </p:sp>
    </p:spTree>
    <p:extLst>
      <p:ext uri="{BB962C8B-B14F-4D97-AF65-F5344CB8AC3E}">
        <p14:creationId xmlns:p14="http://schemas.microsoft.com/office/powerpoint/2010/main" val="256670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9CB5A087-D402-498D-89C0-92E4E6934485}" type="datetimeFigureOut">
              <a:rPr lang="ru-RU" smtClean="0"/>
              <a:t>27.12.2021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57FAA9-860D-4B19-90A6-E19E05701FB8}" type="slidenum">
              <a:rPr lang="ru-RU" smtClean="0"/>
              <a:t>‹#›</a:t>
            </a:fld>
            <a:endParaRPr lang="ru-RU"/>
          </a:p>
        </p:txBody>
      </p:sp>
    </p:spTree>
    <p:extLst>
      <p:ext uri="{BB962C8B-B14F-4D97-AF65-F5344CB8AC3E}">
        <p14:creationId xmlns:p14="http://schemas.microsoft.com/office/powerpoint/2010/main" val="2362557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CB5A087-D402-498D-89C0-92E4E6934485}" type="datetimeFigureOut">
              <a:rPr lang="ru-RU" smtClean="0"/>
              <a:t>27.12.2021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57FAA9-860D-4B19-90A6-E19E05701FB8}" type="slidenum">
              <a:rPr lang="ru-RU" smtClean="0"/>
              <a:t>‹#›</a:t>
            </a:fld>
            <a:endParaRPr lang="ru-RU"/>
          </a:p>
        </p:txBody>
      </p:sp>
    </p:spTree>
    <p:extLst>
      <p:ext uri="{BB962C8B-B14F-4D97-AF65-F5344CB8AC3E}">
        <p14:creationId xmlns:p14="http://schemas.microsoft.com/office/powerpoint/2010/main" val="2985413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CB5A087-D402-498D-89C0-92E4E6934485}" type="datetimeFigureOut">
              <a:rPr lang="ru-RU" smtClean="0"/>
              <a:t>27.12.2021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57FAA9-860D-4B19-90A6-E19E05701FB8}" type="slidenum">
              <a:rPr lang="ru-RU" smtClean="0"/>
              <a:t>‹#›</a:t>
            </a:fld>
            <a:endParaRPr lang="ru-RU"/>
          </a:p>
        </p:txBody>
      </p:sp>
    </p:spTree>
    <p:extLst>
      <p:ext uri="{BB962C8B-B14F-4D97-AF65-F5344CB8AC3E}">
        <p14:creationId xmlns:p14="http://schemas.microsoft.com/office/powerpoint/2010/main" val="249843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CB5A087-D402-498D-89C0-92E4E6934485}" type="datetimeFigureOut">
              <a:rPr lang="ru-RU" smtClean="0"/>
              <a:t>27.12.2021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657FAA9-860D-4B19-90A6-E19E05701FB8}" type="slidenum">
              <a:rPr lang="ru-RU" smtClean="0"/>
              <a:t>‹#›</a:t>
            </a:fld>
            <a:endParaRPr lang="ru-RU"/>
          </a:p>
        </p:txBody>
      </p:sp>
    </p:spTree>
    <p:extLst>
      <p:ext uri="{BB962C8B-B14F-4D97-AF65-F5344CB8AC3E}">
        <p14:creationId xmlns:p14="http://schemas.microsoft.com/office/powerpoint/2010/main" val="429920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9CB5A087-D402-498D-89C0-92E4E6934485}" type="datetimeFigureOut">
              <a:rPr lang="ru-RU" smtClean="0"/>
              <a:t>27.12.2021</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E657FAA9-860D-4B19-90A6-E19E05701FB8}" type="slidenum">
              <a:rPr lang="ru-RU" smtClean="0"/>
              <a:t>‹#›</a:t>
            </a:fld>
            <a:endParaRPr lang="ru-RU"/>
          </a:p>
        </p:txBody>
      </p:sp>
    </p:spTree>
    <p:extLst>
      <p:ext uri="{BB962C8B-B14F-4D97-AF65-F5344CB8AC3E}">
        <p14:creationId xmlns:p14="http://schemas.microsoft.com/office/powerpoint/2010/main" val="2934130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CB5A087-D402-498D-89C0-92E4E6934485}" type="datetimeFigureOut">
              <a:rPr lang="ru-RU" smtClean="0"/>
              <a:t>27.12.2021</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E657FAA9-860D-4B19-90A6-E19E05701FB8}" type="slidenum">
              <a:rPr lang="ru-RU" smtClean="0"/>
              <a:t>‹#›</a:t>
            </a:fld>
            <a:endParaRPr lang="ru-RU"/>
          </a:p>
        </p:txBody>
      </p:sp>
    </p:spTree>
    <p:extLst>
      <p:ext uri="{BB962C8B-B14F-4D97-AF65-F5344CB8AC3E}">
        <p14:creationId xmlns:p14="http://schemas.microsoft.com/office/powerpoint/2010/main" val="225004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9CB5A087-D402-498D-89C0-92E4E6934485}" type="datetimeFigureOut">
              <a:rPr lang="ru-RU" smtClean="0"/>
              <a:t>27.12.2021</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E657FAA9-860D-4B19-90A6-E19E05701FB8}" type="slidenum">
              <a:rPr lang="ru-RU" smtClean="0"/>
              <a:t>‹#›</a:t>
            </a:fld>
            <a:endParaRPr lang="ru-RU"/>
          </a:p>
        </p:txBody>
      </p:sp>
    </p:spTree>
    <p:extLst>
      <p:ext uri="{BB962C8B-B14F-4D97-AF65-F5344CB8AC3E}">
        <p14:creationId xmlns:p14="http://schemas.microsoft.com/office/powerpoint/2010/main" val="1954807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CB5A087-D402-498D-89C0-92E4E6934485}" type="datetimeFigureOut">
              <a:rPr lang="ru-RU" smtClean="0"/>
              <a:t>27.12.2021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57FAA9-860D-4B19-90A6-E19E05701FB8}" type="slidenum">
              <a:rPr lang="ru-RU" smtClean="0"/>
              <a:t>‹#›</a:t>
            </a:fld>
            <a:endParaRPr lang="ru-RU"/>
          </a:p>
        </p:txBody>
      </p:sp>
    </p:spTree>
    <p:extLst>
      <p:ext uri="{BB962C8B-B14F-4D97-AF65-F5344CB8AC3E}">
        <p14:creationId xmlns:p14="http://schemas.microsoft.com/office/powerpoint/2010/main" val="3074221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CB5A087-D402-498D-89C0-92E4E6934485}" type="datetimeFigureOut">
              <a:rPr lang="ru-RU" smtClean="0"/>
              <a:t>27.12.2021</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657FAA9-860D-4B19-90A6-E19E05701FB8}" type="slidenum">
              <a:rPr lang="ru-RU" smtClean="0"/>
              <a:t>‹#›</a:t>
            </a:fld>
            <a:endParaRPr lang="ru-RU"/>
          </a:p>
        </p:txBody>
      </p:sp>
    </p:spTree>
    <p:extLst>
      <p:ext uri="{BB962C8B-B14F-4D97-AF65-F5344CB8AC3E}">
        <p14:creationId xmlns:p14="http://schemas.microsoft.com/office/powerpoint/2010/main" val="4852510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2B006BA-78C6-445E-8393-A978D6129912}"/>
              </a:ext>
            </a:extLst>
          </p:cNvPr>
          <p:cNvSpPr>
            <a:spLocks noGrp="1"/>
          </p:cNvSpPr>
          <p:nvPr>
            <p:ph idx="1"/>
          </p:nvPr>
        </p:nvSpPr>
        <p:spPr>
          <a:xfrm>
            <a:off x="1294143" y="2377440"/>
            <a:ext cx="8946541" cy="4212865"/>
          </a:xfrm>
        </p:spPr>
        <p:txBody>
          <a:bodyPr>
            <a:normAutofit/>
          </a:bodyPr>
          <a:lstStyle/>
          <a:p>
            <a:pPr marL="0" indent="0">
              <a:buNone/>
            </a:pPr>
            <a:r>
              <a:rPr lang="en-US" sz="3200" dirty="0">
                <a:solidFill>
                  <a:srgbClr val="FF0000"/>
                </a:solidFill>
              </a:rPr>
              <a:t>MAVZU</a:t>
            </a:r>
            <a:r>
              <a:rPr lang="en-US" sz="2400" dirty="0">
                <a:solidFill>
                  <a:srgbClr val="FF0000"/>
                </a:solidFill>
              </a:rPr>
              <a:t>:</a:t>
            </a:r>
            <a:r>
              <a:rPr lang="en-US" sz="2400" dirty="0">
                <a:solidFill>
                  <a:srgbClr val="FFFF00"/>
                </a:solidFill>
              </a:rPr>
              <a:t>O’SUV DAVRIDA TUPROQQA ISHLOV BERISH</a:t>
            </a:r>
            <a:endParaRPr lang="ru-RU" sz="2400" dirty="0">
              <a:solidFill>
                <a:srgbClr val="FFFF00"/>
              </a:solidFill>
            </a:endParaRPr>
          </a:p>
        </p:txBody>
      </p:sp>
    </p:spTree>
    <p:extLst>
      <p:ext uri="{BB962C8B-B14F-4D97-AF65-F5344CB8AC3E}">
        <p14:creationId xmlns:p14="http://schemas.microsoft.com/office/powerpoint/2010/main" val="4146052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CE2735-F915-484A-BDEA-0C369F503929}"/>
              </a:ext>
            </a:extLst>
          </p:cNvPr>
          <p:cNvSpPr>
            <a:spLocks noGrp="1"/>
          </p:cNvSpPr>
          <p:nvPr>
            <p:ph type="title"/>
          </p:nvPr>
        </p:nvSpPr>
        <p:spPr>
          <a:xfrm>
            <a:off x="779227" y="103367"/>
            <a:ext cx="9597225" cy="2957885"/>
          </a:xfrm>
        </p:spPr>
        <p:txBody>
          <a:bodyPr/>
          <a:lstStyle/>
          <a:p>
            <a:pPr algn="ctr">
              <a:lnSpc>
                <a:spcPct val="115000"/>
              </a:lnSpc>
              <a:spcAft>
                <a:spcPts val="1000"/>
              </a:spcAft>
            </a:pP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Tuproqqa</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ekishdan</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keyin</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ishlov</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berish</a:t>
            </a:r>
            <a:br>
              <a:rPr lang="ru-RU"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quyidagi</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vazifalarni</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bajarishga</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qaratilgan</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urug‘larni</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to‘liq</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unib</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chiqishi</a:t>
            </a:r>
            <a:br>
              <a:rPr lang="ru-RU"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o‘simlikni</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yaxshi</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rivojlanishini</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minlash</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tuproq</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yuzasini</a:t>
            </a:r>
            <a:br>
              <a:rPr lang="ru-RU"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yumshoq</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holda</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saqlash</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namlikni</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behuda</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bug‘lanishini</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oldini</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olish</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о'suv</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davrida</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chiqadigan</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begona</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o‘tlami</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yo‘qotish</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o‘g‘itlami</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tuproqqa</a:t>
            </a:r>
            <a:br>
              <a:rPr lang="ru-RU"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aralashtirish</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egat</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jo ‘yak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olish</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boshqalar</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Ma’lumki</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yerni</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o‘z</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vaqtida</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haydash</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ekin</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ekishdan</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oldin</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ishlash</a:t>
            </a:r>
            <a:br>
              <a:rPr lang="ru-RU"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o‘simliklarning</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butun</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vegetatsiya</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davrida</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havo</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issiqlik</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oziq</a:t>
            </a:r>
            <a:br>
              <a:rPr lang="ru-RU"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rejimiga</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bo`lgan</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talabini</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qondira</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olmaydi</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Shuning</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o`tkazilgan</a:t>
            </a:r>
            <a:br>
              <a:rPr lang="ru-RU"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agrotexnika</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tadbirlari</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qanoatlanmasdan</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ularni</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tegishli</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sharoit</a:t>
            </a:r>
            <a:br>
              <a:rPr lang="ru-RU"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to`la</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ta’minlash</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maqsadida</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yerni</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ekin</a:t>
            </a:r>
            <a:r>
              <a:rPr lang="en-US" sz="1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ekilga</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nidan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keyin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ishlov</a:t>
            </a:r>
            <a:br>
              <a:rPr lang="ru-RU"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berish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talab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qilinadi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br>
              <a:rPr lang="ru-RU" sz="1400" dirty="0">
                <a:effectLst/>
                <a:latin typeface="Calibri" panose="020F0502020204030204" pitchFamily="34" charset="0"/>
                <a:ea typeface="Calibri" panose="020F0502020204030204" pitchFamily="34" charset="0"/>
                <a:cs typeface="Times New Roman" panose="02020603050405020304" pitchFamily="18" charset="0"/>
              </a:rPr>
            </a:br>
            <a:endParaRPr lang="ru-RU" sz="1400" dirty="0"/>
          </a:p>
        </p:txBody>
      </p:sp>
      <p:pic>
        <p:nvPicPr>
          <p:cNvPr id="1030" name="Picture 6">
            <a:extLst>
              <a:ext uri="{FF2B5EF4-FFF2-40B4-BE49-F238E27FC236}">
                <a16:creationId xmlns:a16="http://schemas.microsoft.com/office/drawing/2014/main" id="{37A1BED4-3523-465D-9C96-E23C295969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7561" y="3163078"/>
            <a:ext cx="7240555" cy="359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532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7" name="Picture 76">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9" name="Oval 78">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60" name="Picture 80">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61" name="Picture 82">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62" name="Rectangle 84">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63" name="Rectangle 86">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1"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useBgFill="1">
        <p:nvSpPr>
          <p:cNvPr id="93" name="Freeform: Shape 92">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Подзаголовок 2">
            <a:extLst>
              <a:ext uri="{FF2B5EF4-FFF2-40B4-BE49-F238E27FC236}">
                <a16:creationId xmlns:a16="http://schemas.microsoft.com/office/drawing/2014/main" id="{F9B277EA-8232-4DD0-B8C3-94511B743256}"/>
              </a:ext>
            </a:extLst>
          </p:cNvPr>
          <p:cNvSpPr>
            <a:spLocks noGrp="1"/>
          </p:cNvSpPr>
          <p:nvPr>
            <p:ph type="subTitle" idx="1"/>
          </p:nvPr>
        </p:nvSpPr>
        <p:spPr>
          <a:xfrm>
            <a:off x="648931" y="2548281"/>
            <a:ext cx="5122606" cy="3658689"/>
          </a:xfrm>
        </p:spPr>
        <p:txBody>
          <a:bodyPr vert="horz" lIns="91440" tIns="45720" rIns="91440" bIns="45720" rtlCol="0">
            <a:normAutofit/>
          </a:bodyPr>
          <a:lstStyle/>
          <a:p>
            <a:pPr indent="449580">
              <a:buFont typeface="Wingdings 3" charset="2"/>
              <a:buChar char=""/>
            </a:pPr>
            <a:r>
              <a:rPr lang="en-US" sz="1900" dirty="0">
                <a:solidFill>
                  <a:srgbClr val="7030A0"/>
                </a:solidFill>
                <a:effectLst/>
                <a:highlight>
                  <a:srgbClr val="FFFF00"/>
                </a:highlight>
              </a:rPr>
              <a:t>Наг bir ekin uchun uning biologik xususiyatlarini hisobga olgan</a:t>
            </a:r>
          </a:p>
          <a:p>
            <a:pPr>
              <a:buFont typeface="Wingdings 3" charset="2"/>
              <a:buChar char=""/>
            </a:pPr>
            <a:r>
              <a:rPr lang="en-US" sz="1900" dirty="0">
                <a:solidFill>
                  <a:srgbClr val="7030A0"/>
                </a:solidFill>
                <a:effectLst/>
                <a:highlight>
                  <a:srgbClr val="FFFF00"/>
                </a:highlight>
              </a:rPr>
              <a:t>holda alohida parvarish qilish usullari ishlab chiqilgan. Bu usullar</a:t>
            </a:r>
          </a:p>
          <a:p>
            <a:pPr>
              <a:buFont typeface="Wingdings 3" charset="2"/>
              <a:buChar char=""/>
            </a:pPr>
            <a:r>
              <a:rPr lang="en-US" sz="1900" dirty="0">
                <a:solidFill>
                  <a:srgbClr val="7030A0"/>
                </a:solidFill>
                <a:effectLst/>
                <a:highlight>
                  <a:srgbClr val="FFFF00"/>
                </a:highlight>
              </a:rPr>
              <a:t>ekin ekilgan x o`jalikning tuproq iqlim sharoitiga, navning xususiyatlariga, dalaning begona o`tlar bilan ifloslanganligiga, obhavo</a:t>
            </a:r>
          </a:p>
          <a:p>
            <a:pPr>
              <a:buFont typeface="Wingdings 3" charset="2"/>
              <a:buChar char=""/>
            </a:pPr>
            <a:r>
              <a:rPr lang="en-US" sz="1900" dirty="0">
                <a:solidFill>
                  <a:srgbClr val="7030A0"/>
                </a:solidFill>
                <a:effectLst/>
                <a:highlight>
                  <a:srgbClr val="FFFF00"/>
                </a:highlight>
              </a:rPr>
              <a:t>sharoitiga va hokazolarga qarab amalga oshiriladi.</a:t>
            </a:r>
          </a:p>
          <a:p>
            <a:pPr>
              <a:buFont typeface="Wingdings 3" charset="2"/>
              <a:buChar char=""/>
            </a:pPr>
            <a:endParaRPr lang="en-US" sz="1900" dirty="0">
              <a:solidFill>
                <a:schemeClr val="tx1"/>
              </a:solidFill>
            </a:endParaRPr>
          </a:p>
        </p:txBody>
      </p:sp>
      <p:pic>
        <p:nvPicPr>
          <p:cNvPr id="2054" name="Picture 6" descr="Изображение выглядит как дерево, внешний, небо, грузовик&#10;&#10;Автоматически созданное описание">
            <a:extLst>
              <a:ext uri="{FF2B5EF4-FFF2-40B4-BE49-F238E27FC236}">
                <a16:creationId xmlns:a16="http://schemas.microsoft.com/office/drawing/2014/main" id="{A3E4E44B-30CA-409D-A84F-88D043ED19F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091916" y="2832391"/>
            <a:ext cx="5451627" cy="309379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71719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E26BDA-99BD-4520-B44C-56E06B3AE851}"/>
              </a:ext>
            </a:extLst>
          </p:cNvPr>
          <p:cNvSpPr>
            <a:spLocks noGrp="1"/>
          </p:cNvSpPr>
          <p:nvPr>
            <p:ph type="title"/>
          </p:nvPr>
        </p:nvSpPr>
        <p:spPr>
          <a:xfrm>
            <a:off x="646111" y="452717"/>
            <a:ext cx="9778049" cy="2322287"/>
          </a:xfrm>
        </p:spPr>
        <p:txBody>
          <a:bodyPr/>
          <a:lstStyle/>
          <a:p>
            <a:pPr indent="449580">
              <a:lnSpc>
                <a:spcPct val="115000"/>
              </a:lnSpc>
              <a:spcAft>
                <a:spcPts val="1000"/>
              </a:spcAft>
            </a:pP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Yerni</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ekin</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ekilgandan</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keyin</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ishlash</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qator</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oralari</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ishlanadigan</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va</a:t>
            </a:r>
            <a:br>
              <a:rPr lang="ru-RU"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yoppasiga</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ekilgan</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ekinlarni</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ishlash</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tizimlariga</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bo`linadi</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Yerga</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ekishdan</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keyin</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ishlov</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berish</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odatda</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qatqaloqni</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yumshatishdan</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begona</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o`tlarga</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qarshi</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kurashishdan</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boshlanadi</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Yerni</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ekishdan</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keyin</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ishlash</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qator</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oralari</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ishlanadigan</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ekinlarda</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butun</a:t>
            </a:r>
            <a:br>
              <a:rPr lang="ru-RU"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О`suv</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davri</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davomida</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olib</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boriladi</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Qator</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oralari</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ishlanadigan</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ekinlarga</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makkajo`xori</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oqjo`xori</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kanop</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kartoshka</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boshqalar</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kiradi</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Bu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ekinlarning</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qator</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oralariga</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ishlov</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berish</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kultivatorlar</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yordamida</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amalga</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oshiriladi</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sz="1100" dirty="0"/>
          </a:p>
        </p:txBody>
      </p:sp>
      <p:pic>
        <p:nvPicPr>
          <p:cNvPr id="3074" name="Picture 2">
            <a:extLst>
              <a:ext uri="{FF2B5EF4-FFF2-40B4-BE49-F238E27FC236}">
                <a16:creationId xmlns:a16="http://schemas.microsoft.com/office/drawing/2014/main" id="{24B8603C-4053-48F2-9A46-616021CE50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3966" y="2909888"/>
            <a:ext cx="6685843" cy="376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039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1BCCBA-8E31-4AF7-88D3-F9523109AAED}"/>
              </a:ext>
            </a:extLst>
          </p:cNvPr>
          <p:cNvSpPr>
            <a:spLocks noGrp="1"/>
          </p:cNvSpPr>
          <p:nvPr>
            <p:ph type="title"/>
          </p:nvPr>
        </p:nvSpPr>
        <p:spPr>
          <a:xfrm>
            <a:off x="646111" y="167951"/>
            <a:ext cx="9664216" cy="2295331"/>
          </a:xfrm>
        </p:spPr>
        <p:txBody>
          <a:bodyPr/>
          <a:lstStyle/>
          <a:p>
            <a:r>
              <a:rPr lang="ru-RU" sz="1400" dirty="0" err="1">
                <a:solidFill>
                  <a:srgbClr val="FFFF00"/>
                </a:solidFill>
              </a:rPr>
              <a:t>Умуман</a:t>
            </a:r>
            <a:r>
              <a:rPr lang="ru-RU" sz="1400" dirty="0">
                <a:solidFill>
                  <a:srgbClr val="FFFF00"/>
                </a:solidFill>
              </a:rPr>
              <a:t> </a:t>
            </a:r>
            <a:r>
              <a:rPr lang="ru-RU" sz="1400" dirty="0" err="1">
                <a:solidFill>
                  <a:srgbClr val="FFFF00"/>
                </a:solidFill>
              </a:rPr>
              <a:t>тупроқ</a:t>
            </a:r>
            <a:r>
              <a:rPr lang="ru-RU" sz="1400" dirty="0">
                <a:solidFill>
                  <a:srgbClr val="FFFF00"/>
                </a:solidFill>
              </a:rPr>
              <a:t> </a:t>
            </a:r>
            <a:r>
              <a:rPr lang="ru-RU" sz="1400" dirty="0" err="1">
                <a:solidFill>
                  <a:srgbClr val="FFFF00"/>
                </a:solidFill>
              </a:rPr>
              <a:t>деганда</a:t>
            </a:r>
            <a:r>
              <a:rPr lang="ru-RU" sz="1400" dirty="0">
                <a:solidFill>
                  <a:srgbClr val="FFFF00"/>
                </a:solidFill>
              </a:rPr>
              <a:t> </a:t>
            </a:r>
            <a:r>
              <a:rPr lang="ru-RU" sz="1400" dirty="0" err="1">
                <a:solidFill>
                  <a:srgbClr val="FFFF00"/>
                </a:solidFill>
              </a:rPr>
              <a:t>ернинг</a:t>
            </a:r>
            <a:r>
              <a:rPr lang="ru-RU" sz="1400" dirty="0">
                <a:solidFill>
                  <a:srgbClr val="FFFF00"/>
                </a:solidFill>
              </a:rPr>
              <a:t> </a:t>
            </a:r>
            <a:r>
              <a:rPr lang="ru-RU" sz="1400" dirty="0" err="1">
                <a:solidFill>
                  <a:srgbClr val="FFFF00"/>
                </a:solidFill>
              </a:rPr>
              <a:t>устки</a:t>
            </a:r>
            <a:r>
              <a:rPr lang="ru-RU" sz="1400" dirty="0">
                <a:solidFill>
                  <a:srgbClr val="FFFF00"/>
                </a:solidFill>
              </a:rPr>
              <a:t> </a:t>
            </a:r>
            <a:r>
              <a:rPr lang="ru-RU" sz="1400" dirty="0" err="1">
                <a:solidFill>
                  <a:srgbClr val="FFFF00"/>
                </a:solidFill>
              </a:rPr>
              <a:t>унумдор</a:t>
            </a:r>
            <a:r>
              <a:rPr lang="ru-RU" sz="1400" dirty="0">
                <a:solidFill>
                  <a:srgbClr val="FFFF00"/>
                </a:solidFill>
              </a:rPr>
              <a:t> </a:t>
            </a:r>
            <a:r>
              <a:rPr lang="ru-RU" sz="1400" dirty="0" err="1">
                <a:solidFill>
                  <a:srgbClr val="FFFF00"/>
                </a:solidFill>
              </a:rPr>
              <a:t>қатлами</a:t>
            </a:r>
            <a:r>
              <a:rPr lang="ru-RU" sz="1400" dirty="0">
                <a:solidFill>
                  <a:srgbClr val="FFFF00"/>
                </a:solidFill>
              </a:rPr>
              <a:t> </a:t>
            </a:r>
            <a:r>
              <a:rPr lang="ru-RU" sz="1400" dirty="0" err="1">
                <a:solidFill>
                  <a:srgbClr val="FFFF00"/>
                </a:solidFill>
              </a:rPr>
              <a:t>тушунилади</a:t>
            </a:r>
            <a:r>
              <a:rPr lang="ru-RU" sz="1400" dirty="0">
                <a:solidFill>
                  <a:srgbClr val="FFFF00"/>
                </a:solidFill>
              </a:rPr>
              <a:t>. Ер </a:t>
            </a:r>
            <a:r>
              <a:rPr lang="ru-RU" sz="1400" dirty="0" err="1">
                <a:solidFill>
                  <a:srgbClr val="FFFF00"/>
                </a:solidFill>
              </a:rPr>
              <a:t>инсоният</a:t>
            </a:r>
            <a:r>
              <a:rPr lang="ru-RU" sz="1400" dirty="0">
                <a:solidFill>
                  <a:srgbClr val="FFFF00"/>
                </a:solidFill>
              </a:rPr>
              <a:t> </a:t>
            </a:r>
            <a:r>
              <a:rPr lang="ru-RU" sz="1400" dirty="0" err="1">
                <a:solidFill>
                  <a:srgbClr val="FFFF00"/>
                </a:solidFill>
              </a:rPr>
              <a:t>ва</a:t>
            </a:r>
            <a:r>
              <a:rPr lang="ru-RU" sz="1400" dirty="0">
                <a:solidFill>
                  <a:srgbClr val="FFFF00"/>
                </a:solidFill>
              </a:rPr>
              <a:t> </a:t>
            </a:r>
            <a:r>
              <a:rPr lang="ru-RU" sz="1400" dirty="0" err="1">
                <a:solidFill>
                  <a:srgbClr val="FFFF00"/>
                </a:solidFill>
              </a:rPr>
              <a:t>ҳайвонот</a:t>
            </a:r>
            <a:r>
              <a:rPr lang="ru-RU" sz="1400" dirty="0">
                <a:solidFill>
                  <a:srgbClr val="FFFF00"/>
                </a:solidFill>
              </a:rPr>
              <a:t> </a:t>
            </a:r>
            <a:r>
              <a:rPr lang="ru-RU" sz="1400" dirty="0" err="1">
                <a:solidFill>
                  <a:srgbClr val="FFFF00"/>
                </a:solidFill>
              </a:rPr>
              <a:t>дунёсининг</a:t>
            </a:r>
            <a:r>
              <a:rPr lang="ru-RU" sz="1400" dirty="0">
                <a:solidFill>
                  <a:srgbClr val="FFFF00"/>
                </a:solidFill>
              </a:rPr>
              <a:t> </a:t>
            </a:r>
            <a:r>
              <a:rPr lang="ru-RU" sz="1400" dirty="0" err="1">
                <a:solidFill>
                  <a:srgbClr val="FFFF00"/>
                </a:solidFill>
              </a:rPr>
              <a:t>ҳаёт</a:t>
            </a:r>
            <a:r>
              <a:rPr lang="ru-RU" sz="1400" dirty="0">
                <a:solidFill>
                  <a:srgbClr val="FFFF00"/>
                </a:solidFill>
              </a:rPr>
              <a:t> </a:t>
            </a:r>
            <a:r>
              <a:rPr lang="ru-RU" sz="1400" dirty="0" err="1">
                <a:solidFill>
                  <a:srgbClr val="FFFF00"/>
                </a:solidFill>
              </a:rPr>
              <a:t>кечириши</a:t>
            </a:r>
            <a:r>
              <a:rPr lang="ru-RU" sz="1400" dirty="0">
                <a:solidFill>
                  <a:srgbClr val="FFFF00"/>
                </a:solidFill>
              </a:rPr>
              <a:t> </a:t>
            </a:r>
            <a:r>
              <a:rPr lang="ru-RU" sz="1400" dirty="0" err="1">
                <a:solidFill>
                  <a:srgbClr val="FFFF00"/>
                </a:solidFill>
              </a:rPr>
              <a:t>учун</a:t>
            </a:r>
            <a:r>
              <a:rPr lang="ru-RU" sz="1400" dirty="0">
                <a:solidFill>
                  <a:srgbClr val="FFFF00"/>
                </a:solidFill>
              </a:rPr>
              <a:t> </a:t>
            </a:r>
            <a:r>
              <a:rPr lang="ru-RU" sz="1400" dirty="0" err="1">
                <a:solidFill>
                  <a:srgbClr val="FFFF00"/>
                </a:solidFill>
              </a:rPr>
              <a:t>асосий</a:t>
            </a:r>
            <a:r>
              <a:rPr lang="ru-RU" sz="1400" dirty="0">
                <a:solidFill>
                  <a:srgbClr val="FFFF00"/>
                </a:solidFill>
              </a:rPr>
              <a:t> </a:t>
            </a:r>
            <a:r>
              <a:rPr lang="ru-RU" sz="1400" dirty="0" err="1">
                <a:solidFill>
                  <a:srgbClr val="FFFF00"/>
                </a:solidFill>
              </a:rPr>
              <a:t>манба</a:t>
            </a:r>
            <a:r>
              <a:rPr lang="ru-RU" sz="1400" dirty="0">
                <a:solidFill>
                  <a:srgbClr val="FFFF00"/>
                </a:solidFill>
              </a:rPr>
              <a:t>. </a:t>
            </a:r>
            <a:r>
              <a:rPr lang="ru-RU" sz="1400" dirty="0" err="1">
                <a:solidFill>
                  <a:srgbClr val="FFFF00"/>
                </a:solidFill>
              </a:rPr>
              <a:t>Ерсиз</a:t>
            </a:r>
            <a:r>
              <a:rPr lang="ru-RU" sz="1400" dirty="0">
                <a:solidFill>
                  <a:srgbClr val="FFFF00"/>
                </a:solidFill>
              </a:rPr>
              <a:t> на </a:t>
            </a:r>
            <a:r>
              <a:rPr lang="ru-RU" sz="1400" dirty="0" err="1">
                <a:solidFill>
                  <a:srgbClr val="FFFF00"/>
                </a:solidFill>
              </a:rPr>
              <a:t>инсониятни</a:t>
            </a:r>
            <a:r>
              <a:rPr lang="ru-RU" sz="1400" dirty="0">
                <a:solidFill>
                  <a:srgbClr val="FFFF00"/>
                </a:solidFill>
              </a:rPr>
              <a:t>, на </a:t>
            </a:r>
            <a:r>
              <a:rPr lang="ru-RU" sz="1400" dirty="0" err="1">
                <a:solidFill>
                  <a:srgbClr val="FFFF00"/>
                </a:solidFill>
              </a:rPr>
              <a:t>ҳайвонот</a:t>
            </a:r>
            <a:r>
              <a:rPr lang="ru-RU" sz="1400" dirty="0">
                <a:solidFill>
                  <a:srgbClr val="FFFF00"/>
                </a:solidFill>
              </a:rPr>
              <a:t> </a:t>
            </a:r>
            <a:r>
              <a:rPr lang="ru-RU" sz="1400" dirty="0" err="1">
                <a:solidFill>
                  <a:srgbClr val="FFFF00"/>
                </a:solidFill>
              </a:rPr>
              <a:t>оламини</a:t>
            </a:r>
            <a:r>
              <a:rPr lang="ru-RU" sz="1400" dirty="0">
                <a:solidFill>
                  <a:srgbClr val="FFFF00"/>
                </a:solidFill>
              </a:rPr>
              <a:t>, на </a:t>
            </a:r>
            <a:r>
              <a:rPr lang="ru-RU" sz="1400" dirty="0" err="1">
                <a:solidFill>
                  <a:srgbClr val="FFFF00"/>
                </a:solidFill>
              </a:rPr>
              <a:t>ўсимликлар</a:t>
            </a:r>
            <a:r>
              <a:rPr lang="ru-RU" sz="1400" dirty="0">
                <a:solidFill>
                  <a:srgbClr val="FFFF00"/>
                </a:solidFill>
              </a:rPr>
              <a:t> </a:t>
            </a:r>
            <a:r>
              <a:rPr lang="ru-RU" sz="1400" dirty="0" err="1">
                <a:solidFill>
                  <a:srgbClr val="FFFF00"/>
                </a:solidFill>
              </a:rPr>
              <a:t>дунёсини</a:t>
            </a:r>
            <a:r>
              <a:rPr lang="ru-RU" sz="1400" dirty="0">
                <a:solidFill>
                  <a:srgbClr val="FFFF00"/>
                </a:solidFill>
              </a:rPr>
              <a:t> </a:t>
            </a:r>
            <a:r>
              <a:rPr lang="ru-RU" sz="1400" dirty="0" err="1">
                <a:solidFill>
                  <a:srgbClr val="FFFF00"/>
                </a:solidFill>
              </a:rPr>
              <a:t>тасаввур</a:t>
            </a:r>
            <a:r>
              <a:rPr lang="ru-RU" sz="1400" dirty="0">
                <a:solidFill>
                  <a:srgbClr val="FFFF00"/>
                </a:solidFill>
              </a:rPr>
              <a:t> </a:t>
            </a:r>
            <a:r>
              <a:rPr lang="ru-RU" sz="1400" dirty="0" err="1">
                <a:solidFill>
                  <a:srgbClr val="FFFF00"/>
                </a:solidFill>
              </a:rPr>
              <a:t>қилиш</a:t>
            </a:r>
            <a:r>
              <a:rPr lang="ru-RU" sz="1400" dirty="0">
                <a:solidFill>
                  <a:srgbClr val="FFFF00"/>
                </a:solidFill>
              </a:rPr>
              <a:t> </a:t>
            </a:r>
            <a:r>
              <a:rPr lang="ru-RU" sz="1400" dirty="0" err="1">
                <a:solidFill>
                  <a:srgbClr val="FFFF00"/>
                </a:solidFill>
              </a:rPr>
              <a:t>мумкин</a:t>
            </a:r>
            <a:r>
              <a:rPr lang="ru-RU" sz="1400" dirty="0">
                <a:solidFill>
                  <a:srgbClr val="FFFF00"/>
                </a:solidFill>
              </a:rPr>
              <a:t>. Она </a:t>
            </a:r>
            <a:r>
              <a:rPr lang="ru-RU" sz="1400" dirty="0" err="1">
                <a:solidFill>
                  <a:srgbClr val="FFFF00"/>
                </a:solidFill>
              </a:rPr>
              <a:t>жинс</a:t>
            </a:r>
            <a:r>
              <a:rPr lang="ru-RU" sz="1400" dirty="0">
                <a:solidFill>
                  <a:srgbClr val="FFFF00"/>
                </a:solidFill>
              </a:rPr>
              <a:t> </a:t>
            </a:r>
            <a:r>
              <a:rPr lang="ru-RU" sz="1400" dirty="0" err="1">
                <a:solidFill>
                  <a:srgbClr val="FFFF00"/>
                </a:solidFill>
              </a:rPr>
              <a:t>ҳамда</a:t>
            </a:r>
            <a:r>
              <a:rPr lang="ru-RU" sz="1400" dirty="0">
                <a:solidFill>
                  <a:srgbClr val="FFFF00"/>
                </a:solidFill>
              </a:rPr>
              <a:t> </a:t>
            </a:r>
            <a:r>
              <a:rPr lang="ru-RU" sz="1400" dirty="0" err="1">
                <a:solidFill>
                  <a:srgbClr val="FFFF00"/>
                </a:solidFill>
              </a:rPr>
              <a:t>ўсимликлар</a:t>
            </a:r>
            <a:r>
              <a:rPr lang="ru-RU" sz="1400" dirty="0">
                <a:solidFill>
                  <a:srgbClr val="FFFF00"/>
                </a:solidFill>
              </a:rPr>
              <a:t> </a:t>
            </a:r>
            <a:r>
              <a:rPr lang="ru-RU" sz="1400" dirty="0" err="1">
                <a:solidFill>
                  <a:srgbClr val="FFFF00"/>
                </a:solidFill>
              </a:rPr>
              <a:t>ўртасида</a:t>
            </a:r>
            <a:r>
              <a:rPr lang="ru-RU" sz="1400" dirty="0">
                <a:solidFill>
                  <a:srgbClr val="FFFF00"/>
                </a:solidFill>
              </a:rPr>
              <a:t> </a:t>
            </a:r>
            <a:r>
              <a:rPr lang="ru-RU" sz="1400" dirty="0" err="1">
                <a:solidFill>
                  <a:srgbClr val="FFFF00"/>
                </a:solidFill>
              </a:rPr>
              <a:t>тинимсиз</a:t>
            </a:r>
            <a:r>
              <a:rPr lang="ru-RU" sz="1400" dirty="0">
                <a:solidFill>
                  <a:srgbClr val="FFFF00"/>
                </a:solidFill>
              </a:rPr>
              <a:t> </a:t>
            </a:r>
            <a:r>
              <a:rPr lang="ru-RU" sz="1400" dirty="0" err="1">
                <a:solidFill>
                  <a:srgbClr val="FFFF00"/>
                </a:solidFill>
              </a:rPr>
              <a:t>модда</a:t>
            </a:r>
            <a:r>
              <a:rPr lang="ru-RU" sz="1400" dirty="0">
                <a:solidFill>
                  <a:srgbClr val="FFFF00"/>
                </a:solidFill>
              </a:rPr>
              <a:t> </a:t>
            </a:r>
            <a:r>
              <a:rPr lang="ru-RU" sz="1400" dirty="0" err="1">
                <a:solidFill>
                  <a:srgbClr val="FFFF00"/>
                </a:solidFill>
              </a:rPr>
              <a:t>алмашиниши</a:t>
            </a:r>
            <a:r>
              <a:rPr lang="ru-RU" sz="1400" dirty="0">
                <a:solidFill>
                  <a:srgbClr val="FFFF00"/>
                </a:solidFill>
              </a:rPr>
              <a:t> </a:t>
            </a:r>
            <a:r>
              <a:rPr lang="ru-RU" sz="1400" dirty="0" err="1">
                <a:solidFill>
                  <a:srgbClr val="FFFF00"/>
                </a:solidFill>
              </a:rPr>
              <a:t>тупроқ</a:t>
            </a:r>
            <a:r>
              <a:rPr lang="ru-RU" sz="1400" dirty="0">
                <a:solidFill>
                  <a:srgbClr val="FFFF00"/>
                </a:solidFill>
              </a:rPr>
              <a:t> </a:t>
            </a:r>
            <a:r>
              <a:rPr lang="ru-RU" sz="1400" dirty="0" err="1">
                <a:solidFill>
                  <a:srgbClr val="FFFF00"/>
                </a:solidFill>
              </a:rPr>
              <a:t>пайдо</a:t>
            </a:r>
            <a:r>
              <a:rPr lang="ru-RU" sz="1400" dirty="0">
                <a:solidFill>
                  <a:srgbClr val="FFFF00"/>
                </a:solidFill>
              </a:rPr>
              <a:t> </a:t>
            </a:r>
            <a:r>
              <a:rPr lang="ru-RU" sz="1400" dirty="0" err="1">
                <a:solidFill>
                  <a:srgbClr val="FFFF00"/>
                </a:solidFill>
              </a:rPr>
              <a:t>бўлишининг</a:t>
            </a:r>
            <a:r>
              <a:rPr lang="ru-RU" sz="1400" dirty="0">
                <a:solidFill>
                  <a:srgbClr val="FFFF00"/>
                </a:solidFill>
              </a:rPr>
              <a:t> </a:t>
            </a:r>
            <a:r>
              <a:rPr lang="ru-RU" sz="1400" dirty="0" err="1">
                <a:solidFill>
                  <a:srgbClr val="FFFF00"/>
                </a:solidFill>
              </a:rPr>
              <a:t>энг</a:t>
            </a:r>
            <a:r>
              <a:rPr lang="ru-RU" sz="1400" dirty="0">
                <a:solidFill>
                  <a:srgbClr val="FFFF00"/>
                </a:solidFill>
              </a:rPr>
              <a:t> </a:t>
            </a:r>
            <a:r>
              <a:rPr lang="ru-RU" sz="1400" dirty="0" err="1">
                <a:solidFill>
                  <a:srgbClr val="FFFF00"/>
                </a:solidFill>
              </a:rPr>
              <a:t>муҳим</a:t>
            </a:r>
            <a:r>
              <a:rPr lang="ru-RU" sz="1400" dirty="0">
                <a:solidFill>
                  <a:srgbClr val="FFFF00"/>
                </a:solidFill>
              </a:rPr>
              <a:t> </a:t>
            </a:r>
            <a:r>
              <a:rPr lang="ru-RU" sz="1400" dirty="0" err="1">
                <a:solidFill>
                  <a:srgbClr val="FFFF00"/>
                </a:solidFill>
              </a:rPr>
              <a:t>асосидир</a:t>
            </a:r>
            <a:r>
              <a:rPr lang="ru-RU" sz="1400" dirty="0">
                <a:solidFill>
                  <a:srgbClr val="FFFF00"/>
                </a:solidFill>
              </a:rPr>
              <a:t>. </a:t>
            </a:r>
            <a:r>
              <a:rPr lang="ru-RU" sz="1400" dirty="0" err="1">
                <a:solidFill>
                  <a:srgbClr val="FFFF00"/>
                </a:solidFill>
              </a:rPr>
              <a:t>Тупроқда</a:t>
            </a:r>
            <a:r>
              <a:rPr lang="ru-RU" sz="1400" dirty="0">
                <a:solidFill>
                  <a:srgbClr val="FFFF00"/>
                </a:solidFill>
              </a:rPr>
              <a:t> </a:t>
            </a:r>
            <a:r>
              <a:rPr lang="ru-RU" sz="1400" dirty="0" err="1">
                <a:solidFill>
                  <a:srgbClr val="FFFF00"/>
                </a:solidFill>
              </a:rPr>
              <a:t>асосий</a:t>
            </a:r>
            <a:r>
              <a:rPr lang="ru-RU" sz="1400" dirty="0">
                <a:solidFill>
                  <a:srgbClr val="FFFF00"/>
                </a:solidFill>
              </a:rPr>
              <a:t> </a:t>
            </a:r>
            <a:r>
              <a:rPr lang="ru-RU" sz="1400" dirty="0" err="1">
                <a:solidFill>
                  <a:srgbClr val="FFFF00"/>
                </a:solidFill>
              </a:rPr>
              <a:t>озуқа</a:t>
            </a:r>
            <a:r>
              <a:rPr lang="ru-RU" sz="1400" dirty="0">
                <a:solidFill>
                  <a:srgbClr val="FFFF00"/>
                </a:solidFill>
              </a:rPr>
              <a:t> </a:t>
            </a:r>
            <a:r>
              <a:rPr lang="ru-RU" sz="1400" dirty="0" err="1">
                <a:solidFill>
                  <a:srgbClr val="FFFF00"/>
                </a:solidFill>
              </a:rPr>
              <a:t>элементлари</a:t>
            </a:r>
            <a:r>
              <a:rPr lang="ru-RU" sz="1400" dirty="0">
                <a:solidFill>
                  <a:srgbClr val="FFFF00"/>
                </a:solidFill>
              </a:rPr>
              <a:t> (С,</a:t>
            </a:r>
            <a:r>
              <a:rPr lang="en-US" sz="1400" dirty="0">
                <a:solidFill>
                  <a:srgbClr val="FFFF00"/>
                </a:solidFill>
              </a:rPr>
              <a:t>N,</a:t>
            </a:r>
            <a:r>
              <a:rPr lang="ru-RU" sz="1400" dirty="0">
                <a:solidFill>
                  <a:srgbClr val="FFFF00"/>
                </a:solidFill>
              </a:rPr>
              <a:t>Р,К), </a:t>
            </a:r>
            <a:r>
              <a:rPr lang="ru-RU" sz="1400" dirty="0" err="1">
                <a:solidFill>
                  <a:srgbClr val="FFFF00"/>
                </a:solidFill>
              </a:rPr>
              <a:t>микроэлементлар</a:t>
            </a:r>
            <a:r>
              <a:rPr lang="ru-RU" sz="1400" dirty="0">
                <a:solidFill>
                  <a:srgbClr val="FFFF00"/>
                </a:solidFill>
              </a:rPr>
              <a:t> (В,М</a:t>
            </a:r>
            <a:r>
              <a:rPr lang="en-US" sz="1400" dirty="0" err="1">
                <a:solidFill>
                  <a:srgbClr val="FFFF00"/>
                </a:solidFill>
              </a:rPr>
              <a:t>g,Mn</a:t>
            </a:r>
            <a:r>
              <a:rPr lang="en-US" sz="1400" dirty="0">
                <a:solidFill>
                  <a:srgbClr val="FFFF00"/>
                </a:solidFill>
              </a:rPr>
              <a:t>) </a:t>
            </a:r>
            <a:r>
              <a:rPr lang="ru-RU" sz="1400" dirty="0" err="1">
                <a:solidFill>
                  <a:srgbClr val="FFFF00"/>
                </a:solidFill>
              </a:rPr>
              <a:t>ва</a:t>
            </a:r>
            <a:r>
              <a:rPr lang="ru-RU" sz="1400" dirty="0">
                <a:solidFill>
                  <a:srgbClr val="FFFF00"/>
                </a:solidFill>
              </a:rPr>
              <a:t> </a:t>
            </a:r>
            <a:r>
              <a:rPr lang="ru-RU" sz="1400" dirty="0" err="1">
                <a:solidFill>
                  <a:srgbClr val="FFFF00"/>
                </a:solidFill>
              </a:rPr>
              <a:t>бошқалар</a:t>
            </a:r>
            <a:r>
              <a:rPr lang="ru-RU" sz="1400" dirty="0">
                <a:solidFill>
                  <a:srgbClr val="FFFF00"/>
                </a:solidFill>
              </a:rPr>
              <a:t> </a:t>
            </a:r>
            <a:r>
              <a:rPr lang="ru-RU" sz="1400" dirty="0" err="1">
                <a:solidFill>
                  <a:srgbClr val="FFFF00"/>
                </a:solidFill>
              </a:rPr>
              <a:t>мавжуд</a:t>
            </a:r>
            <a:r>
              <a:rPr lang="ru-RU" sz="1400" dirty="0">
                <a:solidFill>
                  <a:srgbClr val="FFFF00"/>
                </a:solidFill>
              </a:rPr>
              <a:t> </a:t>
            </a:r>
            <a:r>
              <a:rPr lang="ru-RU" sz="1400" dirty="0" err="1">
                <a:solidFill>
                  <a:srgbClr val="FFFF00"/>
                </a:solidFill>
              </a:rPr>
              <a:t>бўлиб</a:t>
            </a:r>
            <a:r>
              <a:rPr lang="ru-RU" sz="1400" dirty="0">
                <a:solidFill>
                  <a:srgbClr val="FFFF00"/>
                </a:solidFill>
              </a:rPr>
              <a:t>, улар </a:t>
            </a:r>
            <a:r>
              <a:rPr lang="ru-RU" sz="1400" dirty="0" err="1">
                <a:solidFill>
                  <a:srgbClr val="FFFF00"/>
                </a:solidFill>
              </a:rPr>
              <a:t>ўсимликнинг</a:t>
            </a:r>
            <a:r>
              <a:rPr lang="ru-RU" sz="1400" dirty="0">
                <a:solidFill>
                  <a:srgbClr val="FFFF00"/>
                </a:solidFill>
              </a:rPr>
              <a:t> </a:t>
            </a:r>
            <a:r>
              <a:rPr lang="ru-RU" sz="1400" dirty="0" err="1">
                <a:solidFill>
                  <a:srgbClr val="FFFF00"/>
                </a:solidFill>
              </a:rPr>
              <a:t>ўзлаштира</a:t>
            </a:r>
            <a:r>
              <a:rPr lang="ru-RU" sz="1400" dirty="0">
                <a:solidFill>
                  <a:srgbClr val="FFFF00"/>
                </a:solidFill>
              </a:rPr>
              <a:t> </a:t>
            </a:r>
            <a:r>
              <a:rPr lang="ru-RU" sz="1400" dirty="0" err="1">
                <a:solidFill>
                  <a:srgbClr val="FFFF00"/>
                </a:solidFill>
              </a:rPr>
              <a:t>олиш</a:t>
            </a:r>
            <a:r>
              <a:rPr lang="ru-RU" sz="1400" dirty="0">
                <a:solidFill>
                  <a:srgbClr val="FFFF00"/>
                </a:solidFill>
              </a:rPr>
              <a:t> </a:t>
            </a:r>
            <a:r>
              <a:rPr lang="ru-RU" sz="1400" dirty="0" err="1">
                <a:solidFill>
                  <a:srgbClr val="FFFF00"/>
                </a:solidFill>
              </a:rPr>
              <a:t>даражасига</a:t>
            </a:r>
            <a:r>
              <a:rPr lang="ru-RU" sz="1400" dirty="0">
                <a:solidFill>
                  <a:srgbClr val="FFFF00"/>
                </a:solidFill>
              </a:rPr>
              <a:t> </a:t>
            </a:r>
            <a:r>
              <a:rPr lang="ru-RU" sz="1400" dirty="0" err="1">
                <a:solidFill>
                  <a:srgbClr val="FFFF00"/>
                </a:solidFill>
              </a:rPr>
              <a:t>етгандагина</a:t>
            </a:r>
            <a:r>
              <a:rPr lang="ru-RU" sz="1400" dirty="0">
                <a:solidFill>
                  <a:srgbClr val="FFFF00"/>
                </a:solidFill>
              </a:rPr>
              <a:t> </a:t>
            </a:r>
            <a:r>
              <a:rPr lang="ru-RU" sz="1400" dirty="0" err="1">
                <a:solidFill>
                  <a:srgbClr val="FFFF00"/>
                </a:solidFill>
              </a:rPr>
              <a:t>ҳар</a:t>
            </a:r>
            <a:r>
              <a:rPr lang="ru-RU" sz="1400" dirty="0">
                <a:solidFill>
                  <a:srgbClr val="FFFF00"/>
                </a:solidFill>
              </a:rPr>
              <a:t> </a:t>
            </a:r>
            <a:r>
              <a:rPr lang="ru-RU" sz="1400" dirty="0" err="1">
                <a:solidFill>
                  <a:srgbClr val="FFFF00"/>
                </a:solidFill>
              </a:rPr>
              <a:t>қандай</a:t>
            </a:r>
            <a:r>
              <a:rPr lang="ru-RU" sz="1400" dirty="0">
                <a:solidFill>
                  <a:srgbClr val="FFFF00"/>
                </a:solidFill>
              </a:rPr>
              <a:t> </a:t>
            </a:r>
            <a:r>
              <a:rPr lang="ru-RU" sz="1400" dirty="0" err="1">
                <a:solidFill>
                  <a:srgbClr val="FFFF00"/>
                </a:solidFill>
              </a:rPr>
              <a:t>ўсимлик</a:t>
            </a:r>
            <a:r>
              <a:rPr lang="ru-RU" sz="1400" dirty="0">
                <a:solidFill>
                  <a:srgbClr val="FFFF00"/>
                </a:solidFill>
              </a:rPr>
              <a:t> </a:t>
            </a:r>
            <a:r>
              <a:rPr lang="ru-RU" sz="1400" dirty="0" err="1">
                <a:solidFill>
                  <a:srgbClr val="FFFF00"/>
                </a:solidFill>
              </a:rPr>
              <a:t>яхши</a:t>
            </a:r>
            <a:r>
              <a:rPr lang="ru-RU" sz="1400" dirty="0">
                <a:solidFill>
                  <a:srgbClr val="FFFF00"/>
                </a:solidFill>
              </a:rPr>
              <a:t> </a:t>
            </a:r>
            <a:r>
              <a:rPr lang="ru-RU" sz="1400" dirty="0" err="1">
                <a:solidFill>
                  <a:srgbClr val="FFFF00"/>
                </a:solidFill>
              </a:rPr>
              <a:t>ўсади</a:t>
            </a:r>
            <a:r>
              <a:rPr lang="ru-RU" sz="1400" dirty="0">
                <a:solidFill>
                  <a:srgbClr val="FFFF00"/>
                </a:solidFill>
              </a:rPr>
              <a:t> </a:t>
            </a:r>
            <a:r>
              <a:rPr lang="ru-RU" sz="1400" dirty="0" err="1">
                <a:solidFill>
                  <a:srgbClr val="FFFF00"/>
                </a:solidFill>
              </a:rPr>
              <a:t>ва</a:t>
            </a:r>
            <a:r>
              <a:rPr lang="ru-RU" sz="1400" dirty="0">
                <a:solidFill>
                  <a:srgbClr val="FFFF00"/>
                </a:solidFill>
              </a:rPr>
              <a:t> </a:t>
            </a:r>
            <a:r>
              <a:rPr lang="ru-RU" sz="1400" dirty="0" err="1">
                <a:solidFill>
                  <a:srgbClr val="FFFF00"/>
                </a:solidFill>
              </a:rPr>
              <a:t>ривожланади</a:t>
            </a:r>
            <a:r>
              <a:rPr lang="ru-RU" sz="1400" dirty="0">
                <a:solidFill>
                  <a:srgbClr val="FFFF00"/>
                </a:solidFill>
              </a:rPr>
              <a:t>. </a:t>
            </a:r>
            <a:r>
              <a:rPr lang="ru-RU" sz="1400" dirty="0" err="1">
                <a:solidFill>
                  <a:srgbClr val="FFFF00"/>
                </a:solidFill>
              </a:rPr>
              <a:t>Чиринди</a:t>
            </a:r>
            <a:r>
              <a:rPr lang="ru-RU" sz="1400" dirty="0">
                <a:solidFill>
                  <a:srgbClr val="FFFF00"/>
                </a:solidFill>
              </a:rPr>
              <a:t> </a:t>
            </a:r>
            <a:r>
              <a:rPr lang="ru-RU" sz="1400" dirty="0" err="1">
                <a:solidFill>
                  <a:srgbClr val="FFFF00"/>
                </a:solidFill>
              </a:rPr>
              <a:t>ҳолдаги</a:t>
            </a:r>
            <a:r>
              <a:rPr lang="ru-RU" sz="1400" dirty="0">
                <a:solidFill>
                  <a:srgbClr val="FFFF00"/>
                </a:solidFill>
              </a:rPr>
              <a:t> органик </a:t>
            </a:r>
            <a:r>
              <a:rPr lang="ru-RU" sz="1400" dirty="0" err="1">
                <a:solidFill>
                  <a:srgbClr val="FFFF00"/>
                </a:solidFill>
              </a:rPr>
              <a:t>моддалар</a:t>
            </a:r>
            <a:r>
              <a:rPr lang="ru-RU" sz="1400" dirty="0">
                <a:solidFill>
                  <a:srgbClr val="FFFF00"/>
                </a:solidFill>
              </a:rPr>
              <a:t> </a:t>
            </a:r>
            <a:r>
              <a:rPr lang="ru-RU" sz="1400" dirty="0" err="1">
                <a:solidFill>
                  <a:srgbClr val="FFFF00"/>
                </a:solidFill>
              </a:rPr>
              <a:t>тупроқ</a:t>
            </a:r>
            <a:r>
              <a:rPr lang="ru-RU" sz="1400" dirty="0">
                <a:solidFill>
                  <a:srgbClr val="FFFF00"/>
                </a:solidFill>
              </a:rPr>
              <a:t> </a:t>
            </a:r>
            <a:r>
              <a:rPr lang="ru-RU" sz="1400" dirty="0" err="1">
                <a:solidFill>
                  <a:srgbClr val="FFFF00"/>
                </a:solidFill>
              </a:rPr>
              <a:t>унумдорлигининг</a:t>
            </a:r>
            <a:r>
              <a:rPr lang="ru-RU" sz="1400" dirty="0">
                <a:solidFill>
                  <a:srgbClr val="FFFF00"/>
                </a:solidFill>
              </a:rPr>
              <a:t> </a:t>
            </a:r>
            <a:r>
              <a:rPr lang="ru-RU" sz="1400" dirty="0" err="1">
                <a:solidFill>
                  <a:srgbClr val="FFFF00"/>
                </a:solidFill>
              </a:rPr>
              <a:t>ажралмас</a:t>
            </a:r>
            <a:r>
              <a:rPr lang="ru-RU" sz="1400" dirty="0">
                <a:solidFill>
                  <a:srgbClr val="FFFF00"/>
                </a:solidFill>
              </a:rPr>
              <a:t> </a:t>
            </a:r>
            <a:r>
              <a:rPr lang="ru-RU" sz="1400" dirty="0" err="1">
                <a:solidFill>
                  <a:srgbClr val="FFFF00"/>
                </a:solidFill>
              </a:rPr>
              <a:t>қисмидир</a:t>
            </a:r>
            <a:r>
              <a:rPr lang="ru-RU" sz="1400" dirty="0">
                <a:solidFill>
                  <a:srgbClr val="FFFF00"/>
                </a:solidFill>
              </a:rPr>
              <a:t>. </a:t>
            </a:r>
            <a:r>
              <a:rPr lang="ru-RU" sz="1400" dirty="0" err="1">
                <a:solidFill>
                  <a:srgbClr val="FFFF00"/>
                </a:solidFill>
              </a:rPr>
              <a:t>Чириндининг</a:t>
            </a:r>
            <a:r>
              <a:rPr lang="ru-RU" sz="1400" dirty="0">
                <a:solidFill>
                  <a:srgbClr val="FFFF00"/>
                </a:solidFill>
              </a:rPr>
              <a:t> </a:t>
            </a:r>
            <a:r>
              <a:rPr lang="ru-RU" sz="1400" dirty="0" err="1">
                <a:solidFill>
                  <a:srgbClr val="FFFF00"/>
                </a:solidFill>
              </a:rPr>
              <a:t>тўхтовсиз</a:t>
            </a:r>
            <a:r>
              <a:rPr lang="ru-RU" sz="1400" dirty="0">
                <a:solidFill>
                  <a:srgbClr val="FFFF00"/>
                </a:solidFill>
              </a:rPr>
              <a:t> </a:t>
            </a:r>
            <a:r>
              <a:rPr lang="ru-RU" sz="1400" dirty="0" err="1">
                <a:solidFill>
                  <a:srgbClr val="FFFF00"/>
                </a:solidFill>
              </a:rPr>
              <a:t>вужудга</a:t>
            </a:r>
            <a:r>
              <a:rPr lang="ru-RU" sz="1400" dirty="0">
                <a:solidFill>
                  <a:srgbClr val="FFFF00"/>
                </a:solidFill>
              </a:rPr>
              <a:t> </a:t>
            </a:r>
            <a:r>
              <a:rPr lang="ru-RU" sz="1400" dirty="0" err="1">
                <a:solidFill>
                  <a:srgbClr val="FFFF00"/>
                </a:solidFill>
              </a:rPr>
              <a:t>келиши</a:t>
            </a:r>
            <a:r>
              <a:rPr lang="ru-RU" sz="1400" dirty="0">
                <a:solidFill>
                  <a:srgbClr val="FFFF00"/>
                </a:solidFill>
              </a:rPr>
              <a:t> </a:t>
            </a:r>
            <a:r>
              <a:rPr lang="ru-RU" sz="1400" dirty="0" err="1">
                <a:solidFill>
                  <a:srgbClr val="FFFF00"/>
                </a:solidFill>
              </a:rPr>
              <a:t>ва</a:t>
            </a:r>
            <a:r>
              <a:rPr lang="ru-RU" sz="1400" dirty="0">
                <a:solidFill>
                  <a:srgbClr val="FFFF00"/>
                </a:solidFill>
              </a:rPr>
              <a:t> </a:t>
            </a:r>
            <a:r>
              <a:rPr lang="ru-RU" sz="1400" dirty="0" err="1">
                <a:solidFill>
                  <a:srgbClr val="FFFF00"/>
                </a:solidFill>
              </a:rPr>
              <a:t>унинг</a:t>
            </a:r>
            <a:r>
              <a:rPr lang="ru-RU" sz="1400" dirty="0">
                <a:solidFill>
                  <a:srgbClr val="FFFF00"/>
                </a:solidFill>
              </a:rPr>
              <a:t> </a:t>
            </a:r>
            <a:r>
              <a:rPr lang="ru-RU" sz="1400" dirty="0" err="1">
                <a:solidFill>
                  <a:srgbClr val="FFFF00"/>
                </a:solidFill>
              </a:rPr>
              <a:t>парчаланиши</a:t>
            </a:r>
            <a:r>
              <a:rPr lang="ru-RU" sz="1400" dirty="0">
                <a:solidFill>
                  <a:srgbClr val="FFFF00"/>
                </a:solidFill>
              </a:rPr>
              <a:t> </a:t>
            </a:r>
            <a:r>
              <a:rPr lang="ru-RU" sz="1400" dirty="0" err="1">
                <a:solidFill>
                  <a:srgbClr val="FFFF00"/>
                </a:solidFill>
              </a:rPr>
              <a:t>жараёнида</a:t>
            </a:r>
            <a:r>
              <a:rPr lang="ru-RU" sz="1400" dirty="0">
                <a:solidFill>
                  <a:srgbClr val="FFFF00"/>
                </a:solidFill>
              </a:rPr>
              <a:t> </a:t>
            </a:r>
            <a:r>
              <a:rPr lang="ru-RU" sz="1400" dirty="0" err="1">
                <a:solidFill>
                  <a:srgbClr val="FFFF00"/>
                </a:solidFill>
              </a:rPr>
              <a:t>ўсимлик</a:t>
            </a:r>
            <a:r>
              <a:rPr lang="ru-RU" sz="1400" dirty="0">
                <a:solidFill>
                  <a:srgbClr val="FFFF00"/>
                </a:solidFill>
              </a:rPr>
              <a:t> </a:t>
            </a:r>
            <a:r>
              <a:rPr lang="ru-RU" sz="1400" dirty="0" err="1">
                <a:solidFill>
                  <a:srgbClr val="FFFF00"/>
                </a:solidFill>
              </a:rPr>
              <a:t>ўзига</a:t>
            </a:r>
            <a:r>
              <a:rPr lang="ru-RU" sz="1400" dirty="0">
                <a:solidFill>
                  <a:srgbClr val="FFFF00"/>
                </a:solidFill>
              </a:rPr>
              <a:t> </a:t>
            </a:r>
            <a:r>
              <a:rPr lang="ru-RU" sz="1400" dirty="0" err="1">
                <a:solidFill>
                  <a:srgbClr val="FFFF00"/>
                </a:solidFill>
              </a:rPr>
              <a:t>зарур</a:t>
            </a:r>
            <a:r>
              <a:rPr lang="ru-RU" sz="1400" dirty="0">
                <a:solidFill>
                  <a:srgbClr val="FFFF00"/>
                </a:solidFill>
              </a:rPr>
              <a:t> </a:t>
            </a:r>
            <a:r>
              <a:rPr lang="ru-RU" sz="1400" dirty="0" err="1">
                <a:solidFill>
                  <a:srgbClr val="FFFF00"/>
                </a:solidFill>
              </a:rPr>
              <a:t>бўлган</a:t>
            </a:r>
            <a:r>
              <a:rPr lang="ru-RU" sz="1400" dirty="0">
                <a:solidFill>
                  <a:srgbClr val="FFFF00"/>
                </a:solidFill>
              </a:rPr>
              <a:t> </a:t>
            </a:r>
            <a:r>
              <a:rPr lang="ru-RU" sz="1400" dirty="0" err="1">
                <a:solidFill>
                  <a:srgbClr val="FFFF00"/>
                </a:solidFill>
              </a:rPr>
              <a:t>моддаларни</a:t>
            </a:r>
            <a:r>
              <a:rPr lang="ru-RU" sz="1400" dirty="0">
                <a:solidFill>
                  <a:srgbClr val="FFFF00"/>
                </a:solidFill>
              </a:rPr>
              <a:t>-углерод </a:t>
            </a:r>
            <a:r>
              <a:rPr lang="ru-RU" sz="1400" dirty="0" err="1">
                <a:solidFill>
                  <a:srgbClr val="FFFF00"/>
                </a:solidFill>
              </a:rPr>
              <a:t>ва</a:t>
            </a:r>
            <a:r>
              <a:rPr lang="ru-RU" sz="1400" dirty="0">
                <a:solidFill>
                  <a:srgbClr val="FFFF00"/>
                </a:solidFill>
              </a:rPr>
              <a:t> </a:t>
            </a:r>
            <a:r>
              <a:rPr lang="ru-RU" sz="1400" dirty="0" err="1">
                <a:solidFill>
                  <a:srgbClr val="FFFF00"/>
                </a:solidFill>
              </a:rPr>
              <a:t>бошқа</a:t>
            </a:r>
            <a:r>
              <a:rPr lang="ru-RU" sz="1400" dirty="0">
                <a:solidFill>
                  <a:srgbClr val="FFFF00"/>
                </a:solidFill>
              </a:rPr>
              <a:t> </a:t>
            </a:r>
            <a:r>
              <a:rPr lang="ru-RU" sz="1400" dirty="0" err="1">
                <a:solidFill>
                  <a:srgbClr val="FFFF00"/>
                </a:solidFill>
              </a:rPr>
              <a:t>озуқа</a:t>
            </a:r>
            <a:r>
              <a:rPr lang="ru-RU" sz="1400" dirty="0">
                <a:solidFill>
                  <a:srgbClr val="FFFF00"/>
                </a:solidFill>
              </a:rPr>
              <a:t> </a:t>
            </a:r>
            <a:r>
              <a:rPr lang="ru-RU" sz="1400" dirty="0" err="1">
                <a:solidFill>
                  <a:srgbClr val="FFFF00"/>
                </a:solidFill>
              </a:rPr>
              <a:t>элементларини</a:t>
            </a:r>
            <a:r>
              <a:rPr lang="ru-RU" sz="1400" dirty="0">
                <a:solidFill>
                  <a:srgbClr val="FFFF00"/>
                </a:solidFill>
              </a:rPr>
              <a:t> </a:t>
            </a:r>
            <a:r>
              <a:rPr lang="ru-RU" sz="1400" dirty="0" err="1">
                <a:solidFill>
                  <a:srgbClr val="FFFF00"/>
                </a:solidFill>
              </a:rPr>
              <a:t>олади</a:t>
            </a:r>
            <a:r>
              <a:rPr lang="ru-RU" sz="1400" dirty="0">
                <a:solidFill>
                  <a:srgbClr val="FFFF00"/>
                </a:solidFill>
              </a:rPr>
              <a:t>.</a:t>
            </a:r>
          </a:p>
        </p:txBody>
      </p:sp>
      <p:pic>
        <p:nvPicPr>
          <p:cNvPr id="4098" name="Picture 2">
            <a:extLst>
              <a:ext uri="{FF2B5EF4-FFF2-40B4-BE49-F238E27FC236}">
                <a16:creationId xmlns:a16="http://schemas.microsoft.com/office/drawing/2014/main" id="{7C57272B-9859-49DC-96EC-DC152B7F20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2065" y="2220686"/>
            <a:ext cx="7128588" cy="4469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589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4F9C57-B7F6-4BDB-9771-A5B06F063F10}"/>
              </a:ext>
            </a:extLst>
          </p:cNvPr>
          <p:cNvSpPr>
            <a:spLocks noGrp="1"/>
          </p:cNvSpPr>
          <p:nvPr>
            <p:ph type="title"/>
          </p:nvPr>
        </p:nvSpPr>
        <p:spPr>
          <a:xfrm>
            <a:off x="646111" y="121297"/>
            <a:ext cx="9729530" cy="2397967"/>
          </a:xfrm>
        </p:spPr>
        <p:txBody>
          <a:bodyPr>
            <a:normAutofit/>
          </a:bodyPr>
          <a:lstStyle/>
          <a:p>
            <a:r>
              <a:rPr lang="ru-RU" sz="1400" dirty="0" err="1"/>
              <a:t>Чиринди</a:t>
            </a:r>
            <a:r>
              <a:rPr lang="ru-RU" sz="1400" dirty="0"/>
              <a:t> </a:t>
            </a:r>
            <a:r>
              <a:rPr lang="ru-RU" sz="1400" dirty="0" err="1"/>
              <a:t>тўпланиши</a:t>
            </a:r>
            <a:r>
              <a:rPr lang="ru-RU" sz="1400" dirty="0"/>
              <a:t> </a:t>
            </a:r>
            <a:r>
              <a:rPr lang="ru-RU" sz="1400" dirty="0" err="1"/>
              <a:t>билан</a:t>
            </a:r>
            <a:r>
              <a:rPr lang="ru-RU" sz="1400" dirty="0"/>
              <a:t> </a:t>
            </a:r>
            <a:r>
              <a:rPr lang="ru-RU" sz="1400" dirty="0" err="1"/>
              <a:t>тупроқ</a:t>
            </a:r>
            <a:r>
              <a:rPr lang="ru-RU" sz="1400" dirty="0"/>
              <a:t> </a:t>
            </a:r>
            <a:r>
              <a:rPr lang="ru-RU" sz="1400" dirty="0" err="1"/>
              <a:t>унумдорлиги</a:t>
            </a:r>
            <a:r>
              <a:rPr lang="ru-RU" sz="1400" dirty="0"/>
              <a:t> </a:t>
            </a:r>
            <a:r>
              <a:rPr lang="ru-RU" sz="1400" dirty="0" err="1"/>
              <a:t>ортади</a:t>
            </a:r>
            <a:r>
              <a:rPr lang="ru-RU" sz="1400" dirty="0"/>
              <a:t>, </a:t>
            </a:r>
            <a:r>
              <a:rPr lang="ru-RU" sz="1400" dirty="0" err="1"/>
              <a:t>чунки</a:t>
            </a:r>
            <a:r>
              <a:rPr lang="ru-RU" sz="1400" dirty="0"/>
              <a:t> </a:t>
            </a:r>
            <a:r>
              <a:rPr lang="ru-RU" sz="1400" dirty="0" err="1"/>
              <a:t>чиринди</a:t>
            </a:r>
            <a:r>
              <a:rPr lang="ru-RU" sz="1400" dirty="0"/>
              <a:t> </a:t>
            </a:r>
            <a:r>
              <a:rPr lang="ru-RU" sz="1400" dirty="0" err="1"/>
              <a:t>таркибида</a:t>
            </a:r>
            <a:r>
              <a:rPr lang="ru-RU" sz="1400" dirty="0"/>
              <a:t> </a:t>
            </a:r>
            <a:r>
              <a:rPr lang="ru-RU" sz="1400" dirty="0" err="1"/>
              <a:t>ўсимлик</a:t>
            </a:r>
            <a:r>
              <a:rPr lang="ru-RU" sz="1400" dirty="0"/>
              <a:t> </a:t>
            </a:r>
            <a:r>
              <a:rPr lang="ru-RU" sz="1400" dirty="0" err="1"/>
              <a:t>учун</a:t>
            </a:r>
            <a:r>
              <a:rPr lang="ru-RU" sz="1400" dirty="0"/>
              <a:t> 98 </a:t>
            </a:r>
            <a:r>
              <a:rPr lang="ru-RU" sz="1400" dirty="0" err="1"/>
              <a:t>фоизгача</a:t>
            </a:r>
            <a:r>
              <a:rPr lang="ru-RU" sz="1400" dirty="0"/>
              <a:t> азот </a:t>
            </a:r>
            <a:r>
              <a:rPr lang="ru-RU" sz="1400" dirty="0" err="1"/>
              <a:t>манбаи</a:t>
            </a:r>
            <a:r>
              <a:rPr lang="ru-RU" sz="1400" dirty="0"/>
              <a:t>, 90 </a:t>
            </a:r>
            <a:r>
              <a:rPr lang="ru-RU" sz="1400" dirty="0" err="1"/>
              <a:t>фоизгача</a:t>
            </a:r>
            <a:r>
              <a:rPr lang="ru-RU" sz="1400" dirty="0"/>
              <a:t> </a:t>
            </a:r>
            <a:r>
              <a:rPr lang="ru-RU" sz="1400" dirty="0" err="1"/>
              <a:t>олтингугурт</a:t>
            </a:r>
            <a:r>
              <a:rPr lang="ru-RU" sz="1400" dirty="0"/>
              <a:t>, </a:t>
            </a:r>
            <a:r>
              <a:rPr lang="ru-RU" sz="1400" dirty="0" err="1"/>
              <a:t>фосфорнинг</a:t>
            </a:r>
            <a:r>
              <a:rPr lang="ru-RU" sz="1400" dirty="0"/>
              <a:t> </a:t>
            </a:r>
            <a:r>
              <a:rPr lang="ru-RU" sz="1400" dirty="0" err="1"/>
              <a:t>маълум</a:t>
            </a:r>
            <a:r>
              <a:rPr lang="ru-RU" sz="1400" dirty="0"/>
              <a:t> </a:t>
            </a:r>
            <a:r>
              <a:rPr lang="ru-RU" sz="1400" dirty="0" err="1"/>
              <a:t>миқдори</a:t>
            </a:r>
            <a:r>
              <a:rPr lang="ru-RU" sz="1400" dirty="0"/>
              <a:t> </a:t>
            </a:r>
            <a:r>
              <a:rPr lang="ru-RU" sz="1400" dirty="0" err="1"/>
              <a:t>ва</a:t>
            </a:r>
            <a:r>
              <a:rPr lang="ru-RU" sz="1400" dirty="0"/>
              <a:t> </a:t>
            </a:r>
            <a:r>
              <a:rPr lang="ru-RU" sz="1400" dirty="0" err="1"/>
              <a:t>бошқа</a:t>
            </a:r>
            <a:r>
              <a:rPr lang="ru-RU" sz="1400" dirty="0"/>
              <a:t> </a:t>
            </a:r>
            <a:r>
              <a:rPr lang="ru-RU" sz="1400" dirty="0" err="1"/>
              <a:t>озуқа</a:t>
            </a:r>
            <a:r>
              <a:rPr lang="ru-RU" sz="1400" dirty="0"/>
              <a:t> </a:t>
            </a:r>
            <a:r>
              <a:rPr lang="ru-RU" sz="1400" dirty="0" err="1"/>
              <a:t>элементлари</a:t>
            </a:r>
            <a:r>
              <a:rPr lang="ru-RU" sz="1400" dirty="0"/>
              <a:t> </a:t>
            </a:r>
            <a:r>
              <a:rPr lang="ru-RU" sz="1400" dirty="0" err="1"/>
              <a:t>мавжуд</a:t>
            </a:r>
            <a:r>
              <a:rPr lang="ru-RU" sz="1400" dirty="0"/>
              <a:t>. </a:t>
            </a:r>
            <a:r>
              <a:rPr lang="ru-RU" sz="1400" dirty="0" err="1"/>
              <a:t>Чиринди</a:t>
            </a:r>
            <a:r>
              <a:rPr lang="ru-RU" sz="1400" dirty="0"/>
              <a:t> </a:t>
            </a:r>
            <a:r>
              <a:rPr lang="ru-RU" sz="1400" dirty="0" err="1"/>
              <a:t>тупроқ</a:t>
            </a:r>
            <a:r>
              <a:rPr lang="ru-RU" sz="1400" dirty="0"/>
              <a:t> </a:t>
            </a:r>
            <a:r>
              <a:rPr lang="ru-RU" sz="1400" dirty="0" err="1"/>
              <a:t>зарраларини</a:t>
            </a:r>
            <a:r>
              <a:rPr lang="ru-RU" sz="1400" dirty="0"/>
              <a:t> </a:t>
            </a:r>
            <a:r>
              <a:rPr lang="ru-RU" sz="1400" dirty="0" err="1"/>
              <a:t>жипслаштиради</a:t>
            </a:r>
            <a:r>
              <a:rPr lang="ru-RU" sz="1400" dirty="0"/>
              <a:t>, </a:t>
            </a:r>
            <a:r>
              <a:rPr lang="ru-RU" sz="1400" dirty="0" err="1"/>
              <a:t>тўйинтиради</a:t>
            </a:r>
            <a:r>
              <a:rPr lang="ru-RU" sz="1400" dirty="0"/>
              <a:t> </a:t>
            </a:r>
            <a:r>
              <a:rPr lang="ru-RU" sz="1400" dirty="0" err="1"/>
              <a:t>ва</a:t>
            </a:r>
            <a:r>
              <a:rPr lang="ru-RU" sz="1400" dirty="0"/>
              <a:t> </a:t>
            </a:r>
            <a:r>
              <a:rPr lang="ru-RU" sz="1400" dirty="0" err="1"/>
              <a:t>зарралар</a:t>
            </a:r>
            <a:r>
              <a:rPr lang="ru-RU" sz="1400" dirty="0"/>
              <a:t> </a:t>
            </a:r>
            <a:r>
              <a:rPr lang="ru-RU" sz="1400" dirty="0" err="1"/>
              <a:t>шаклида</a:t>
            </a:r>
            <a:r>
              <a:rPr lang="ru-RU" sz="1400" dirty="0"/>
              <a:t> </a:t>
            </a:r>
            <a:r>
              <a:rPr lang="ru-RU" sz="1400" dirty="0" err="1"/>
              <a:t>ёпиштириб</a:t>
            </a:r>
            <a:r>
              <a:rPr lang="ru-RU" sz="1400" dirty="0"/>
              <a:t> </a:t>
            </a:r>
            <a:r>
              <a:rPr lang="ru-RU" sz="1400" dirty="0" err="1"/>
              <a:t>тупроқ</a:t>
            </a:r>
            <a:r>
              <a:rPr lang="ru-RU" sz="1400" dirty="0"/>
              <a:t> </a:t>
            </a:r>
            <a:r>
              <a:rPr lang="ru-RU" sz="1400" dirty="0" err="1"/>
              <a:t>донадорлигини</a:t>
            </a:r>
            <a:r>
              <a:rPr lang="ru-RU" sz="1400" dirty="0"/>
              <a:t> </a:t>
            </a:r>
            <a:r>
              <a:rPr lang="ru-RU" sz="1400" dirty="0" err="1"/>
              <a:t>вужудга</a:t>
            </a:r>
            <a:r>
              <a:rPr lang="ru-RU" sz="1400" dirty="0"/>
              <a:t> </a:t>
            </a:r>
            <a:r>
              <a:rPr lang="ru-RU" sz="1400" dirty="0" err="1"/>
              <a:t>келтиради</a:t>
            </a:r>
            <a:r>
              <a:rPr lang="ru-RU" sz="1400" dirty="0"/>
              <a:t>. </a:t>
            </a:r>
            <a:r>
              <a:rPr lang="ru-RU" sz="1400" dirty="0" err="1"/>
              <a:t>Натижада</a:t>
            </a:r>
            <a:r>
              <a:rPr lang="ru-RU" sz="1400" dirty="0"/>
              <a:t> </a:t>
            </a:r>
            <a:r>
              <a:rPr lang="ru-RU" sz="1400" dirty="0" err="1"/>
              <a:t>бир</a:t>
            </a:r>
            <a:r>
              <a:rPr lang="ru-RU" sz="1400" dirty="0"/>
              <a:t> </a:t>
            </a:r>
            <a:r>
              <a:rPr lang="ru-RU" sz="1400" dirty="0" err="1"/>
              <a:t>вақтнинг</a:t>
            </a:r>
            <a:r>
              <a:rPr lang="ru-RU" sz="1400" dirty="0"/>
              <a:t> </a:t>
            </a:r>
            <a:r>
              <a:rPr lang="ru-RU" sz="1400" dirty="0" err="1"/>
              <a:t>ўзида</a:t>
            </a:r>
            <a:r>
              <a:rPr lang="ru-RU" sz="1400" dirty="0"/>
              <a:t> </a:t>
            </a:r>
            <a:r>
              <a:rPr lang="ru-RU" sz="1400" dirty="0" err="1"/>
              <a:t>тупроққа</a:t>
            </a:r>
            <a:r>
              <a:rPr lang="ru-RU" sz="1400" dirty="0"/>
              <a:t> </a:t>
            </a:r>
            <a:r>
              <a:rPr lang="ru-RU" sz="1400" dirty="0" err="1"/>
              <a:t>ҳаво</a:t>
            </a:r>
            <a:r>
              <a:rPr lang="ru-RU" sz="1400" dirty="0"/>
              <a:t> </a:t>
            </a:r>
            <a:r>
              <a:rPr lang="ru-RU" sz="1400" dirty="0" err="1"/>
              <a:t>ва</a:t>
            </a:r>
            <a:r>
              <a:rPr lang="ru-RU" sz="1400" dirty="0"/>
              <a:t> </a:t>
            </a:r>
            <a:r>
              <a:rPr lang="ru-RU" sz="1400" dirty="0" err="1"/>
              <a:t>сув</a:t>
            </a:r>
            <a:r>
              <a:rPr lang="ru-RU" sz="1400" dirty="0"/>
              <a:t> </a:t>
            </a:r>
            <a:r>
              <a:rPr lang="ru-RU" sz="1400" dirty="0" err="1"/>
              <a:t>кириши</a:t>
            </a:r>
            <a:r>
              <a:rPr lang="ru-RU" sz="1400" dirty="0"/>
              <a:t> </a:t>
            </a:r>
            <a:r>
              <a:rPr lang="ru-RU" sz="1400" dirty="0" err="1"/>
              <a:t>учун</a:t>
            </a:r>
            <a:r>
              <a:rPr lang="ru-RU" sz="1400" dirty="0"/>
              <a:t> </a:t>
            </a:r>
            <a:r>
              <a:rPr lang="ru-RU" sz="1400" dirty="0" err="1"/>
              <a:t>шароит</a:t>
            </a:r>
            <a:r>
              <a:rPr lang="ru-RU" sz="1400" dirty="0"/>
              <a:t> </a:t>
            </a:r>
            <a:r>
              <a:rPr lang="ru-RU" sz="1400" dirty="0" err="1"/>
              <a:t>яратилади</a:t>
            </a:r>
            <a:r>
              <a:rPr lang="ru-RU" sz="1400" dirty="0"/>
              <a:t> </a:t>
            </a:r>
            <a:r>
              <a:rPr lang="ru-RU" sz="1400" dirty="0" err="1"/>
              <a:t>ва</a:t>
            </a:r>
            <a:r>
              <a:rPr lang="ru-RU" sz="1400" dirty="0"/>
              <a:t> </a:t>
            </a:r>
            <a:r>
              <a:rPr lang="ru-RU" sz="1400" dirty="0" err="1"/>
              <a:t>тупроқ</a:t>
            </a:r>
            <a:r>
              <a:rPr lang="ru-RU" sz="1400" dirty="0"/>
              <a:t> </a:t>
            </a:r>
            <a:r>
              <a:rPr lang="ru-RU" sz="1400" dirty="0" err="1"/>
              <a:t>унумдорлиги</a:t>
            </a:r>
            <a:r>
              <a:rPr lang="ru-RU" sz="1400" dirty="0"/>
              <a:t> </a:t>
            </a:r>
            <a:r>
              <a:rPr lang="ru-RU" sz="1400" dirty="0" err="1"/>
              <a:t>ортади</a:t>
            </a:r>
            <a:r>
              <a:rPr lang="ru-RU" sz="1400" dirty="0"/>
              <a:t>. </a:t>
            </a:r>
            <a:r>
              <a:rPr lang="ru-RU" sz="1400" dirty="0" err="1"/>
              <a:t>Демак</a:t>
            </a:r>
            <a:r>
              <a:rPr lang="ru-RU" sz="1400" dirty="0"/>
              <a:t>, </a:t>
            </a:r>
            <a:r>
              <a:rPr lang="ru-RU" sz="1400" dirty="0" err="1"/>
              <a:t>тупроқ</a:t>
            </a:r>
            <a:r>
              <a:rPr lang="ru-RU" sz="1400" dirty="0"/>
              <a:t> </a:t>
            </a:r>
            <a:r>
              <a:rPr lang="ru-RU" sz="1400" dirty="0" err="1"/>
              <a:t>ва</a:t>
            </a:r>
            <a:r>
              <a:rPr lang="ru-RU" sz="1400" dirty="0"/>
              <a:t> </a:t>
            </a:r>
            <a:r>
              <a:rPr lang="ru-RU" sz="1400" dirty="0" err="1"/>
              <a:t>унинг</a:t>
            </a:r>
            <a:r>
              <a:rPr lang="ru-RU" sz="1400" dirty="0"/>
              <a:t> </a:t>
            </a:r>
            <a:r>
              <a:rPr lang="ru-RU" sz="1400" dirty="0" err="1"/>
              <a:t>унумдорлиги</a:t>
            </a:r>
            <a:r>
              <a:rPr lang="ru-RU" sz="1400" dirty="0"/>
              <a:t> </a:t>
            </a:r>
            <a:r>
              <a:rPr lang="ru-RU" sz="1400" dirty="0" err="1"/>
              <a:t>бир-биридан</a:t>
            </a:r>
            <a:r>
              <a:rPr lang="ru-RU" sz="1400" dirty="0"/>
              <a:t> </a:t>
            </a:r>
            <a:r>
              <a:rPr lang="ru-RU" sz="1400" dirty="0" err="1"/>
              <a:t>ажралмас</a:t>
            </a:r>
            <a:r>
              <a:rPr lang="ru-RU" sz="1400" dirty="0"/>
              <a:t> </a:t>
            </a:r>
            <a:r>
              <a:rPr lang="ru-RU" sz="1400" dirty="0" err="1"/>
              <a:t>хусусиятга</a:t>
            </a:r>
            <a:r>
              <a:rPr lang="ru-RU" sz="1400" dirty="0"/>
              <a:t> </a:t>
            </a:r>
            <a:r>
              <a:rPr lang="ru-RU" sz="1400" dirty="0" err="1"/>
              <a:t>эга</a:t>
            </a:r>
            <a:r>
              <a:rPr lang="ru-RU" sz="1400" dirty="0"/>
              <a:t>. </a:t>
            </a:r>
            <a:r>
              <a:rPr lang="ru-RU" sz="1400" dirty="0" err="1"/>
              <a:t>Унумдорлик</a:t>
            </a:r>
            <a:r>
              <a:rPr lang="ru-RU" sz="1400" dirty="0"/>
              <a:t> </a:t>
            </a:r>
            <a:r>
              <a:rPr lang="ru-RU" sz="1400" dirty="0" err="1"/>
              <a:t>тупроқнинг</a:t>
            </a:r>
            <a:r>
              <a:rPr lang="ru-RU" sz="1400" dirty="0"/>
              <a:t> </a:t>
            </a:r>
            <a:r>
              <a:rPr lang="ru-RU" sz="1400" dirty="0" err="1"/>
              <a:t>мураккаб</a:t>
            </a:r>
            <a:r>
              <a:rPr lang="ru-RU" sz="1400" dirty="0"/>
              <a:t> </a:t>
            </a:r>
            <a:r>
              <a:rPr lang="ru-RU" sz="1400" dirty="0" err="1"/>
              <a:t>ва</a:t>
            </a:r>
            <a:r>
              <a:rPr lang="ru-RU" sz="1400" dirty="0"/>
              <a:t> </a:t>
            </a:r>
            <a:r>
              <a:rPr lang="ru-RU" sz="1400" dirty="0" err="1"/>
              <a:t>кўп</a:t>
            </a:r>
            <a:r>
              <a:rPr lang="ru-RU" sz="1400" dirty="0"/>
              <a:t> </a:t>
            </a:r>
            <a:r>
              <a:rPr lang="ru-RU" sz="1400" dirty="0" err="1"/>
              <a:t>қиррали</a:t>
            </a:r>
            <a:r>
              <a:rPr lang="ru-RU" sz="1400" dirty="0"/>
              <a:t> </a:t>
            </a:r>
            <a:r>
              <a:rPr lang="ru-RU" sz="1400" dirty="0" err="1"/>
              <a:t>хусусияти</a:t>
            </a:r>
            <a:r>
              <a:rPr lang="ru-RU" sz="1400" dirty="0"/>
              <a:t> </a:t>
            </a:r>
            <a:r>
              <a:rPr lang="ru-RU" sz="1400" dirty="0" err="1"/>
              <a:t>бўлиб</a:t>
            </a:r>
            <a:r>
              <a:rPr lang="ru-RU" sz="1400" dirty="0"/>
              <a:t>, у </a:t>
            </a:r>
            <a:r>
              <a:rPr lang="ru-RU" sz="1400" dirty="0" err="1"/>
              <a:t>озуқа</a:t>
            </a:r>
            <a:r>
              <a:rPr lang="ru-RU" sz="1400" dirty="0"/>
              <a:t> </a:t>
            </a:r>
            <a:r>
              <a:rPr lang="ru-RU" sz="1400" dirty="0" err="1"/>
              <a:t>моддалари</a:t>
            </a:r>
            <a:r>
              <a:rPr lang="ru-RU" sz="1400" dirty="0"/>
              <a:t>, </a:t>
            </a:r>
            <a:r>
              <a:rPr lang="ru-RU" sz="1400" dirty="0" err="1"/>
              <a:t>шунингдек</a:t>
            </a:r>
            <a:r>
              <a:rPr lang="ru-RU" sz="1400" dirty="0"/>
              <a:t> </a:t>
            </a:r>
            <a:r>
              <a:rPr lang="ru-RU" sz="1400" dirty="0" err="1"/>
              <a:t>сув</a:t>
            </a:r>
            <a:r>
              <a:rPr lang="ru-RU" sz="1400" dirty="0"/>
              <a:t> </a:t>
            </a:r>
            <a:r>
              <a:rPr lang="ru-RU" sz="1400" dirty="0" err="1"/>
              <a:t>ҳам</a:t>
            </a:r>
            <a:r>
              <a:rPr lang="ru-RU" sz="1400" dirty="0"/>
              <a:t> </a:t>
            </a:r>
            <a:r>
              <a:rPr lang="ru-RU" sz="1400" dirty="0" err="1"/>
              <a:t>ўзаро</a:t>
            </a:r>
            <a:r>
              <a:rPr lang="ru-RU" sz="1400" dirty="0"/>
              <a:t> </a:t>
            </a:r>
            <a:r>
              <a:rPr lang="ru-RU" sz="1400" dirty="0" err="1"/>
              <a:t>богланган</a:t>
            </a:r>
            <a:r>
              <a:rPr lang="ru-RU" sz="1400" dirty="0"/>
              <a:t> </a:t>
            </a:r>
            <a:r>
              <a:rPr lang="ru-RU" sz="1400" dirty="0" err="1"/>
              <a:t>бир-бирини</a:t>
            </a:r>
            <a:r>
              <a:rPr lang="ru-RU" sz="1400" dirty="0"/>
              <a:t> </a:t>
            </a:r>
            <a:r>
              <a:rPr lang="ru-RU" sz="1400" dirty="0" err="1"/>
              <a:t>тақозо</a:t>
            </a:r>
            <a:r>
              <a:rPr lang="ru-RU" sz="1400" dirty="0"/>
              <a:t> </a:t>
            </a:r>
            <a:r>
              <a:rPr lang="ru-RU" sz="1400" dirty="0" err="1"/>
              <a:t>этадиган</a:t>
            </a:r>
            <a:r>
              <a:rPr lang="ru-RU" sz="1400" dirty="0"/>
              <a:t> </a:t>
            </a:r>
            <a:r>
              <a:rPr lang="ru-RU" sz="1400" dirty="0" err="1"/>
              <a:t>физикавий</a:t>
            </a:r>
            <a:r>
              <a:rPr lang="ru-RU" sz="1400" dirty="0"/>
              <a:t>, </a:t>
            </a:r>
            <a:r>
              <a:rPr lang="ru-RU" sz="1400" dirty="0" err="1"/>
              <a:t>кимёвий</a:t>
            </a:r>
            <a:r>
              <a:rPr lang="ru-RU" sz="1400" dirty="0"/>
              <a:t> </a:t>
            </a:r>
            <a:r>
              <a:rPr lang="ru-RU" sz="1400" dirty="0" err="1"/>
              <a:t>ва</a:t>
            </a:r>
            <a:r>
              <a:rPr lang="ru-RU" sz="1400" dirty="0"/>
              <a:t> </a:t>
            </a:r>
            <a:r>
              <a:rPr lang="ru-RU" sz="1400" dirty="0" err="1"/>
              <a:t>биологик</a:t>
            </a:r>
            <a:r>
              <a:rPr lang="ru-RU" sz="1400" dirty="0"/>
              <a:t> </a:t>
            </a:r>
            <a:r>
              <a:rPr lang="ru-RU" sz="1400" dirty="0" err="1"/>
              <a:t>жараёнларга</a:t>
            </a:r>
            <a:r>
              <a:rPr lang="ru-RU" sz="1400" dirty="0"/>
              <a:t> </a:t>
            </a:r>
            <a:r>
              <a:rPr lang="ru-RU" sz="1400" dirty="0" err="1"/>
              <a:t>боглиқ</a:t>
            </a:r>
            <a:r>
              <a:rPr lang="ru-RU" sz="1400" dirty="0"/>
              <a:t>. </a:t>
            </a:r>
          </a:p>
        </p:txBody>
      </p:sp>
      <p:pic>
        <p:nvPicPr>
          <p:cNvPr id="5122" name="Picture 2">
            <a:extLst>
              <a:ext uri="{FF2B5EF4-FFF2-40B4-BE49-F238E27FC236}">
                <a16:creationId xmlns:a16="http://schemas.microsoft.com/office/drawing/2014/main" id="{FFD75F41-1B6A-443A-97F0-9835CBF84E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8091" y="2127380"/>
            <a:ext cx="7193902" cy="446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7623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30</TotalTime>
  <Words>511</Words>
  <Application>Microsoft Office PowerPoint</Application>
  <PresentationFormat>Широкоэкранный</PresentationFormat>
  <Paragraphs>9</Paragraphs>
  <Slides>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vt:i4>
      </vt:variant>
    </vt:vector>
  </HeadingPairs>
  <TitlesOfParts>
    <vt:vector size="12" baseType="lpstr">
      <vt:lpstr>Arial</vt:lpstr>
      <vt:lpstr>Calibri</vt:lpstr>
      <vt:lpstr>Century Gothic</vt:lpstr>
      <vt:lpstr>Times New Roman</vt:lpstr>
      <vt:lpstr>Wingdings 3</vt:lpstr>
      <vt:lpstr>Ион</vt:lpstr>
      <vt:lpstr>Презентация PowerPoint</vt:lpstr>
      <vt:lpstr>Tuproqqa ekishdan keyin ishlov berish quyidagi vazifalarni bajarishga qaratilgan: urug‘larni to‘liq unib chiqishi va o‘simlikni yaxshi rivojlanishini ta ’minlash, tuproq yuzasini yumshoq holda saqlash, namlikni behuda bug‘lanishini oldini olish, о'suv davrida chiqadigan begona o‘tlami yo‘qotish, o‘g‘itlami tuproqqa aralashtirish, egat va jo ‘yak olish va boshqalar. Ma’lumki, yerni o‘z vaqtida haydash, ekin ekishdan oldin ishlash o‘simliklarning butun vegetatsiya davrida suv, havo, issiqlik va oziq rejimiga bo`lgan talabini qondira olmaydi. Shuning uchun o`tkazilgan agrotexnika tadbirlari bilan qanoatlanmasdan ularni tegishli sharoit bilan to`la ta’minlash maqsadida yerni ekin ekilganidan keyin ishlov berish talab qilinadi. </vt:lpstr>
      <vt:lpstr>Презентация PowerPoint</vt:lpstr>
      <vt:lpstr>Yerni ekin ekilgandan keyin ishlash qator oralari ishlanadigan va yoppasiga ekilgan ekinlarni ishlash tizimlariga bo`linadi. `2. Yerga ekishdan keyin ishlov berish, odatda, qatqaloqni yumshatishdan va begona o`tlarga qarshi kurashishdan boshlanadi. Yerni ekishdan keyin ishlash qator oralari ishlanadigan ekinlarda butun О`suv davri davomida olib boriladi. Qator oralari ishlanadigan ekinlarga makkajo`xori, oqjo`xori, kanop, kartoshka va boshqalar kiradi. Bu ekinlarning qator oralariga ishlov berish kultivatorlar yordamida amalga oshiriladi.    </vt:lpstr>
      <vt:lpstr>Умуман тупроқ деганда ернинг устки унумдор қатлами тушунилади. Ер инсоният ва ҳайвонот дунёсининг ҳаёт кечириши учун асосий манба. Ерсиз на инсониятни, на ҳайвонот оламини, на ўсимликлар дунёсини тасаввур қилиш мумкин. Она жинс ҳамда ўсимликлар ўртасида тинимсиз модда алмашиниши тупроқ пайдо бўлишининг энг муҳим асосидир. Тупроқда асосий озуқа элементлари (С,N,Р,К), микроэлементлар (В,Мg,Mn) ва бошқалар мавжуд бўлиб, улар ўсимликнинг ўзлаштира олиш даражасига етгандагина ҳар қандай ўсимлик яхши ўсади ва ривожланади. Чиринди ҳолдаги органик моддалар тупроқ унумдорлигининг ажралмас қисмидир. Чириндининг тўхтовсиз вужудга келиши ва унинг парчаланиши жараёнида ўсимлик ўзига зарур бўлган моддаларни-углерод ва бошқа озуқа элементларини олади.</vt:lpstr>
      <vt:lpstr>Чиринди тўпланиши билан тупроқ унумдорлиги ортади, чунки чиринди таркибида ўсимлик учун 98 фоизгача азот манбаи, 90 фоизгача олтингугурт, фосфорнинг маълум миқдори ва бошқа озуқа элементлари мавжуд. Чиринди тупроқ зарраларини жипслаштиради, тўйинтиради ва зарралар шаклида ёпиштириб тупроқ донадорлигини вужудга келтиради. Натижада бир вақтнинг ўзида тупроққа ҳаво ва сув кириши учун шароит яратилади ва тупроқ унумдорлиги ортади. Демак, тупроқ ва унинг унумдорлиги бир-биридан ажралмас хусусиятга эга. Унумдорлик тупроқнинг мураккаб ва кўп қиррали хусусияти бўлиб, у озуқа моддалари, шунингдек сув ҳам ўзаро богланган бир-бирини тақозо этадиган физикавий, кимёвий ва биологик жараёнларга боглиқ.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3</cp:revision>
  <dcterms:created xsi:type="dcterms:W3CDTF">2021-11-19T06:21:04Z</dcterms:created>
  <dcterms:modified xsi:type="dcterms:W3CDTF">2021-12-27T02:12:39Z</dcterms:modified>
</cp:coreProperties>
</file>