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63" r:id="rId2"/>
    <p:sldId id="257" r:id="rId3"/>
    <p:sldId id="258" r:id="rId4"/>
    <p:sldId id="264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3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14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A7C40-D11A-4D6E-85FB-3DA0B840DBB4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058EAD4-325C-47D3-BA90-3350231C25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875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A7C40-D11A-4D6E-85FB-3DA0B840DBB4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058EAD4-325C-47D3-BA90-3350231C25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623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A7C40-D11A-4D6E-85FB-3DA0B840DBB4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058EAD4-325C-47D3-BA90-3350231C259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08707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A7C40-D11A-4D6E-85FB-3DA0B840DBB4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058EAD4-325C-47D3-BA90-3350231C25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577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A7C40-D11A-4D6E-85FB-3DA0B840DBB4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058EAD4-325C-47D3-BA90-3350231C259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45112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A7C40-D11A-4D6E-85FB-3DA0B840DBB4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058EAD4-325C-47D3-BA90-3350231C25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1222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A7C40-D11A-4D6E-85FB-3DA0B840DBB4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8EAD4-325C-47D3-BA90-3350231C25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62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A7C40-D11A-4D6E-85FB-3DA0B840DBB4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8EAD4-325C-47D3-BA90-3350231C25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130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A7C40-D11A-4D6E-85FB-3DA0B840DBB4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8EAD4-325C-47D3-BA90-3350231C25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005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A7C40-D11A-4D6E-85FB-3DA0B840DBB4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058EAD4-325C-47D3-BA90-3350231C25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77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A7C40-D11A-4D6E-85FB-3DA0B840DBB4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058EAD4-325C-47D3-BA90-3350231C25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174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A7C40-D11A-4D6E-85FB-3DA0B840DBB4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058EAD4-325C-47D3-BA90-3350231C25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993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A7C40-D11A-4D6E-85FB-3DA0B840DBB4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8EAD4-325C-47D3-BA90-3350231C25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123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A7C40-D11A-4D6E-85FB-3DA0B840DBB4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8EAD4-325C-47D3-BA90-3350231C25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280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A7C40-D11A-4D6E-85FB-3DA0B840DBB4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8EAD4-325C-47D3-BA90-3350231C25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725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A7C40-D11A-4D6E-85FB-3DA0B840DBB4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058EAD4-325C-47D3-BA90-3350231C25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127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A7C40-D11A-4D6E-85FB-3DA0B840DBB4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058EAD4-325C-47D3-BA90-3350231C25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713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id="{B5CDA01E-C1DA-49BE-8C95-526EC926B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747423" y="2133600"/>
            <a:ext cx="10074303" cy="3777622"/>
          </a:xfrm>
        </p:spPr>
        <p:txBody>
          <a:bodyPr/>
          <a:lstStyle/>
          <a:p>
            <a:pPr lvl="8" algn="ctr">
              <a:lnSpc>
                <a:spcPct val="115000"/>
              </a:lnSpc>
              <a:spcAft>
                <a:spcPts val="1000"/>
              </a:spcAft>
            </a:pPr>
            <a:r>
              <a:rPr lang="en-US" sz="4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MAVZU: </a:t>
            </a:r>
            <a:r>
              <a:rPr lang="en-US" sz="4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O`SIMLIKLAR MORFOLOGIYASI.</a:t>
            </a:r>
            <a:endParaRPr lang="ru-RU" sz="42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9166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78E39B-46B2-4840-91EF-13685759F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0352" y="99060"/>
            <a:ext cx="10167828" cy="2865120"/>
          </a:xfrm>
        </p:spPr>
        <p:txBody>
          <a:bodyPr>
            <a:normAutofit fontScale="90000"/>
          </a:bodyPr>
          <a:lstStyle/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’’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Xujayra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atamasi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yunonxa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cytos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xujayra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so`zidan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olingan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O`simliklar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bir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xujayrali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prokariotlar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kup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xujayrali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eukariotlarga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ajraladi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ru-RU" sz="18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Bir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xujayrali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organizmlarga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bakt</a:t>
            </a:r>
            <a:r>
              <a:rPr lang="ru-RU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riyalar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kuk-yashil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suvutlari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misol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bo`lishi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mumkin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Bu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xujayralarda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shakllangan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yadro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bo`lmaydi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DN K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moddasi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xujayra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markazida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ma'lum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fazada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to`plangan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holda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joylashgan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Bir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xujayrali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organizmlarda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</a:t>
            </a:r>
            <a:r>
              <a:rPr lang="ru-RU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tabolitik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jarayonlarning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hamma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funktsiyalari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shu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bitta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xujayrada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bajariladi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ru-RU" sz="18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Shakllangan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mustaqil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yadroga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ega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bo`lgan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kup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xujayrali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o`simliklar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eukariot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organizmlar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</a:t>
            </a:r>
            <a:r>
              <a:rPr lang="ru-RU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ataladi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Ko`p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xujayrali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organizmlarda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har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bir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tuqimani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tashkil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etuvchi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xujayrada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modda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almashinuv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jarayonining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ma'lum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bir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funktsiyalari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bajariladi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Shuning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uxhun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ham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ko`p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xujayrali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organizmlar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xujayralar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yig’indisidangina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iborat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bo`lib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qolmay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balki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butun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bir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organizmni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tashkil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etuvchi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tuzima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organlar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yig’indisidan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iboratdir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Ular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funktsiyalarining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o`zaro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bog’liqligi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natijasida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umumiy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</a:t>
            </a:r>
            <a:r>
              <a:rPr lang="ru-RU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tabolitik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jarayon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ruyobga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chiqadi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ru-RU" sz="18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800" dirty="0">
              <a:solidFill>
                <a:srgbClr val="00B050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CA9FFAD-161A-40A1-BB59-247F0658AE7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959" y="2964180"/>
            <a:ext cx="6392254" cy="3675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028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13A65B-56F3-4A8C-B2CB-5EDE5D21C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09"/>
            <a:ext cx="4137059" cy="1446515"/>
          </a:xfrm>
        </p:spPr>
        <p:txBody>
          <a:bodyPr>
            <a:noAutofit/>
          </a:bodyPr>
          <a:lstStyle/>
          <a:p>
            <a:pPr indent="449580">
              <a:lnSpc>
                <a:spcPct val="90000"/>
              </a:lnSpc>
              <a:spcAft>
                <a:spcPts val="1000"/>
              </a:spcAft>
            </a:pPr>
            <a:r>
              <a:rPr lang="en-US" sz="12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Xujayralarning</a:t>
            </a:r>
            <a:r>
              <a:rPr lang="en-US" sz="12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hajmi</a:t>
            </a:r>
            <a:r>
              <a:rPr lang="en-US" sz="12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xilma-xil</a:t>
            </a:r>
            <a:r>
              <a:rPr lang="en-US" sz="12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katgalikka</a:t>
            </a:r>
            <a:r>
              <a:rPr lang="en-US" sz="12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ega</a:t>
            </a:r>
            <a:r>
              <a:rPr lang="en-US" sz="12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bo`ladi</a:t>
            </a:r>
            <a:r>
              <a:rPr lang="en-US" sz="12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2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Masalan</a:t>
            </a:r>
            <a:r>
              <a:rPr lang="en-US" sz="12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asosiy</a:t>
            </a:r>
            <a:r>
              <a:rPr lang="en-US" sz="12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2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to`qimani</a:t>
            </a:r>
            <a:r>
              <a:rPr lang="en-US" sz="12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tashkil</a:t>
            </a:r>
            <a:r>
              <a:rPr lang="en-US" sz="12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qiluvchi</a:t>
            </a:r>
            <a:r>
              <a:rPr lang="en-US" sz="12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par</a:t>
            </a:r>
            <a:r>
              <a:rPr lang="ru-RU" sz="12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en-US" sz="12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nxima</a:t>
            </a:r>
            <a:r>
              <a:rPr lang="en-US" sz="12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xujayralari</a:t>
            </a:r>
            <a:r>
              <a:rPr lang="en-US" sz="12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0, 015-0, 070 mm, </a:t>
            </a:r>
            <a:r>
              <a:rPr lang="en-US" sz="12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proz</a:t>
            </a:r>
            <a:r>
              <a:rPr lang="ru-RU" sz="12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en-US" sz="12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nxima</a:t>
            </a:r>
            <a:r>
              <a:rPr lang="en-US" sz="12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shakldagi</a:t>
            </a:r>
            <a:r>
              <a:rPr lang="en-US" sz="12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xujayralar</a:t>
            </a:r>
            <a:r>
              <a:rPr lang="en-US" sz="12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esa</a:t>
            </a:r>
            <a:r>
              <a:rPr lang="en-US" sz="12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uzun</a:t>
            </a:r>
            <a:r>
              <a:rPr lang="en-US" sz="12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bo`lib</a:t>
            </a:r>
            <a:r>
              <a:rPr lang="en-US" sz="12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</a:t>
            </a:r>
            <a:r>
              <a:rPr lang="en-US" sz="12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xil</a:t>
            </a:r>
            <a:r>
              <a:rPr lang="en-US" sz="12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o`simliklarda</a:t>
            </a:r>
            <a:r>
              <a:rPr lang="en-US" sz="12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hatto</a:t>
            </a:r>
            <a:r>
              <a:rPr lang="en-US" sz="12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bir</a:t>
            </a:r>
            <a:r>
              <a:rPr lang="en-US" sz="12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xil</a:t>
            </a:r>
            <a:r>
              <a:rPr lang="en-US" sz="12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o`simliklarda</a:t>
            </a:r>
            <a:r>
              <a:rPr lang="en-US" sz="12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ham </a:t>
            </a:r>
            <a:r>
              <a:rPr lang="en-US" sz="12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</a:t>
            </a:r>
            <a:r>
              <a:rPr lang="en-US" sz="12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xil</a:t>
            </a:r>
            <a:r>
              <a:rPr lang="en-US" sz="12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bo`ladi</a:t>
            </a:r>
            <a:r>
              <a:rPr lang="en-US" sz="12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12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paxta</a:t>
            </a:r>
            <a:r>
              <a:rPr lang="en-US" sz="12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tolasi</a:t>
            </a:r>
            <a:r>
              <a:rPr lang="en-US" sz="12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65-70 mm, </a:t>
            </a:r>
            <a:r>
              <a:rPr lang="en-US" sz="12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qichitqi</a:t>
            </a:r>
            <a:r>
              <a:rPr lang="en-US" sz="12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o`tning</a:t>
            </a:r>
            <a:r>
              <a:rPr lang="en-US" sz="12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pustloq</a:t>
            </a:r>
            <a:r>
              <a:rPr lang="en-US" sz="12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tolasi</a:t>
            </a:r>
            <a:r>
              <a:rPr lang="en-US" sz="12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80 mm </a:t>
            </a:r>
            <a:r>
              <a:rPr lang="en-US" sz="12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bo`lishi</a:t>
            </a:r>
            <a:r>
              <a:rPr lang="en-US" sz="12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mumkin</a:t>
            </a:r>
            <a:r>
              <a:rPr lang="en-US" sz="12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ru-RU" sz="12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2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Xujayralar</a:t>
            </a:r>
            <a:r>
              <a:rPr lang="en-US" sz="12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hajmi</a:t>
            </a:r>
            <a:r>
              <a:rPr lang="en-US" sz="12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2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shakli</a:t>
            </a:r>
            <a:r>
              <a:rPr lang="en-US" sz="12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va</a:t>
            </a:r>
            <a:r>
              <a:rPr lang="en-US" sz="12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bajaradigan</a:t>
            </a:r>
            <a:r>
              <a:rPr lang="en-US" sz="12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funktsiyalariga</a:t>
            </a:r>
            <a:r>
              <a:rPr lang="en-US" sz="12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qarab</a:t>
            </a:r>
            <a:r>
              <a:rPr lang="en-US" sz="12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har</a:t>
            </a:r>
            <a:r>
              <a:rPr lang="en-US" sz="12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xil</a:t>
            </a:r>
            <a:r>
              <a:rPr lang="en-US" sz="12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bo`lsalar</a:t>
            </a:r>
            <a:r>
              <a:rPr lang="en-US" sz="12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ham, </a:t>
            </a:r>
            <a:r>
              <a:rPr lang="en-US" sz="12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asosan</a:t>
            </a:r>
            <a:r>
              <a:rPr lang="en-US" sz="12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umumiy</a:t>
            </a:r>
            <a:r>
              <a:rPr lang="en-US" sz="12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tuzilishga</a:t>
            </a:r>
            <a:r>
              <a:rPr lang="en-US" sz="12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ega</a:t>
            </a:r>
            <a:r>
              <a:rPr lang="en-US" sz="12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ru-RU" sz="1200" dirty="0">
              <a:solidFill>
                <a:srgbClr val="00B05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E6B9B1-BA61-466C-8989-0F856F2D8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3956" y="2133600"/>
            <a:ext cx="4140772" cy="3777622"/>
          </a:xfrm>
        </p:spPr>
        <p:txBody>
          <a:bodyPr>
            <a:normAutofit fontScale="62500" lnSpcReduction="20000"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en-US" sz="1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Shakllangan</a:t>
            </a:r>
            <a:r>
              <a:rPr lang="en-US" sz="1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mustaqil</a:t>
            </a:r>
            <a:r>
              <a:rPr lang="en-US" sz="1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yadroga</a:t>
            </a:r>
            <a:r>
              <a:rPr lang="en-US" sz="1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ega</a:t>
            </a:r>
            <a:r>
              <a:rPr lang="en-US" sz="1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bo`lgan</a:t>
            </a:r>
            <a:r>
              <a:rPr lang="en-US" sz="1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kup</a:t>
            </a:r>
            <a:r>
              <a:rPr lang="en-US" sz="1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xujayrali</a:t>
            </a:r>
            <a:r>
              <a:rPr lang="en-US" sz="1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o`simliklar</a:t>
            </a:r>
            <a:r>
              <a:rPr lang="en-US" sz="1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eukariot</a:t>
            </a:r>
            <a:r>
              <a:rPr lang="en-US" sz="1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organizmlar</a:t>
            </a:r>
            <a:r>
              <a:rPr lang="en-US" sz="1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</a:t>
            </a:r>
            <a:r>
              <a:rPr lang="ru-RU" sz="1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en-US" sz="1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 </a:t>
            </a:r>
            <a:r>
              <a:rPr lang="en-US" sz="1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ataladi</a:t>
            </a:r>
            <a:r>
              <a:rPr lang="en-US" sz="1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Ko`p</a:t>
            </a:r>
            <a:r>
              <a:rPr lang="en-US" sz="1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xujayrali</a:t>
            </a:r>
            <a:r>
              <a:rPr lang="en-US" sz="1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organizmlarda</a:t>
            </a:r>
            <a:r>
              <a:rPr lang="en-US" sz="1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</a:t>
            </a:r>
            <a:r>
              <a:rPr lang="en-US" sz="1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bir</a:t>
            </a:r>
            <a:r>
              <a:rPr lang="en-US" sz="1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tuqimani</a:t>
            </a:r>
            <a:r>
              <a:rPr lang="en-US" sz="1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tashkil</a:t>
            </a:r>
            <a:r>
              <a:rPr lang="en-US" sz="1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etuvchi</a:t>
            </a:r>
            <a:r>
              <a:rPr lang="en-US" sz="1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xujayrada</a:t>
            </a:r>
            <a:r>
              <a:rPr lang="en-US" sz="1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modda</a:t>
            </a:r>
            <a:r>
              <a:rPr lang="en-US" sz="1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almashinuv</a:t>
            </a:r>
            <a:r>
              <a:rPr lang="en-US" sz="1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jarayonining</a:t>
            </a:r>
            <a:r>
              <a:rPr lang="en-US" sz="1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ma'lum</a:t>
            </a:r>
            <a:r>
              <a:rPr lang="en-US" sz="1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bir</a:t>
            </a:r>
            <a:r>
              <a:rPr lang="en-US" sz="1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funktsiyalari</a:t>
            </a:r>
            <a:r>
              <a:rPr lang="en-US" sz="1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bajariladi</a:t>
            </a:r>
            <a:r>
              <a:rPr lang="en-US" sz="1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Shuning</a:t>
            </a:r>
            <a:r>
              <a:rPr lang="en-US" sz="1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uxhun</a:t>
            </a:r>
            <a:r>
              <a:rPr lang="en-US" sz="1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ham </a:t>
            </a:r>
            <a:r>
              <a:rPr lang="en-US" sz="1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ko`p</a:t>
            </a:r>
            <a:r>
              <a:rPr lang="en-US" sz="1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xujayrali</a:t>
            </a:r>
            <a:r>
              <a:rPr lang="en-US" sz="1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organizmlar</a:t>
            </a:r>
            <a:r>
              <a:rPr lang="en-US" sz="1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xujayralar</a:t>
            </a:r>
            <a:r>
              <a:rPr lang="en-US" sz="1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yig’indisidangina</a:t>
            </a:r>
            <a:r>
              <a:rPr lang="en-US" sz="1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iborat</a:t>
            </a:r>
            <a:r>
              <a:rPr lang="en-US" sz="1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bo`lib</a:t>
            </a:r>
            <a:r>
              <a:rPr lang="en-US" sz="1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qolmay</a:t>
            </a:r>
            <a:r>
              <a:rPr lang="en-US" sz="1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balki</a:t>
            </a:r>
            <a:r>
              <a:rPr lang="en-US" sz="1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butun</a:t>
            </a:r>
            <a:r>
              <a:rPr lang="en-US" sz="1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bir</a:t>
            </a:r>
            <a:r>
              <a:rPr lang="en-US" sz="1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organizmni</a:t>
            </a:r>
            <a:r>
              <a:rPr lang="en-US" sz="1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tashkil</a:t>
            </a:r>
            <a:r>
              <a:rPr lang="en-US" sz="1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etuvchi</a:t>
            </a:r>
            <a:r>
              <a:rPr lang="en-US" sz="1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tuzima</a:t>
            </a:r>
            <a:r>
              <a:rPr lang="en-US" sz="1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1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organlar</a:t>
            </a:r>
            <a:r>
              <a:rPr lang="en-US" sz="1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yig’indisidan</a:t>
            </a:r>
            <a:r>
              <a:rPr lang="en-US" sz="1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iboratdir</a:t>
            </a:r>
            <a:r>
              <a:rPr lang="en-US" sz="1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Ular</a:t>
            </a:r>
            <a:r>
              <a:rPr lang="en-US" sz="1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funktsiyalarining</a:t>
            </a:r>
            <a:r>
              <a:rPr lang="en-US" sz="1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o`zaro</a:t>
            </a:r>
            <a:r>
              <a:rPr lang="en-US" sz="1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bog’liqligi</a:t>
            </a:r>
            <a:r>
              <a:rPr lang="en-US" sz="1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natijasida</a:t>
            </a:r>
            <a:r>
              <a:rPr lang="en-US" sz="1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umumiy</a:t>
            </a:r>
            <a:r>
              <a:rPr lang="en-US" sz="1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</a:t>
            </a:r>
            <a:r>
              <a:rPr lang="ru-RU" sz="1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en-US" sz="1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tabolitik</a:t>
            </a:r>
            <a:r>
              <a:rPr lang="en-US" sz="1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jarayon</a:t>
            </a:r>
            <a:r>
              <a:rPr lang="en-US" sz="1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ruyobga</a:t>
            </a:r>
            <a:r>
              <a:rPr lang="en-US" sz="1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chiqadi</a:t>
            </a:r>
            <a:r>
              <a:rPr lang="en-US" sz="1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9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1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O`simliklarning</a:t>
            </a:r>
            <a:r>
              <a:rPr lang="en-US" sz="1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xujayralari</a:t>
            </a:r>
            <a:r>
              <a:rPr lang="en-US" sz="1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shakl</a:t>
            </a:r>
            <a:r>
              <a:rPr lang="en-US" sz="1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jixatidan</a:t>
            </a:r>
            <a:r>
              <a:rPr lang="en-US" sz="1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ikki</a:t>
            </a:r>
            <a:r>
              <a:rPr lang="en-US" sz="1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guruxga</a:t>
            </a:r>
            <a:r>
              <a:rPr lang="en-US" sz="1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bo`linadi</a:t>
            </a:r>
            <a:r>
              <a:rPr lang="en-US" sz="1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19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1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Par</a:t>
            </a:r>
            <a:r>
              <a:rPr lang="ru-RU" sz="1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en-US" sz="1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nxima</a:t>
            </a:r>
            <a:r>
              <a:rPr lang="en-US" sz="1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shaklli</a:t>
            </a:r>
            <a:r>
              <a:rPr lang="en-US" sz="1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xujayralar</a:t>
            </a:r>
            <a:r>
              <a:rPr lang="en-US" sz="1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1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bularga</a:t>
            </a:r>
            <a:r>
              <a:rPr lang="en-US" sz="1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eni</a:t>
            </a:r>
            <a:r>
              <a:rPr lang="en-US" sz="1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buyidan</a:t>
            </a:r>
            <a:r>
              <a:rPr lang="en-US" sz="1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asosan</a:t>
            </a:r>
            <a:r>
              <a:rPr lang="en-US" sz="1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farq</a:t>
            </a:r>
            <a:r>
              <a:rPr lang="en-US" sz="1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qilmaydigan</a:t>
            </a:r>
            <a:r>
              <a:rPr lang="en-US" sz="1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xujayralar</a:t>
            </a:r>
            <a:r>
              <a:rPr lang="en-US" sz="1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kiradi</a:t>
            </a:r>
            <a:r>
              <a:rPr lang="en-US" sz="1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9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1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1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Proz</a:t>
            </a:r>
            <a:r>
              <a:rPr lang="ru-RU" sz="1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en-US" sz="1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nxima</a:t>
            </a:r>
            <a:r>
              <a:rPr lang="en-US" sz="1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shaklli</a:t>
            </a:r>
            <a:r>
              <a:rPr lang="en-US" sz="1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xujayralar</a:t>
            </a:r>
            <a:r>
              <a:rPr lang="en-US" sz="1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1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bularning</a:t>
            </a:r>
            <a:r>
              <a:rPr lang="en-US" sz="1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buyi</a:t>
            </a:r>
            <a:r>
              <a:rPr lang="en-US" sz="1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enidan</a:t>
            </a:r>
            <a:r>
              <a:rPr lang="en-US" sz="1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bir</a:t>
            </a:r>
            <a:r>
              <a:rPr lang="en-US" sz="1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</a:t>
            </a:r>
            <a:r>
              <a:rPr lang="ru-RU" sz="1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en-US" sz="1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 </a:t>
            </a:r>
            <a:r>
              <a:rPr lang="en-US" sz="1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barobar</a:t>
            </a:r>
            <a:r>
              <a:rPr lang="en-US" sz="1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uzun</a:t>
            </a:r>
            <a:r>
              <a:rPr lang="en-US" sz="1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bo`ladi</a:t>
            </a:r>
            <a:r>
              <a:rPr lang="en-US" sz="1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9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2050" name="Рисунок 1">
            <a:extLst>
              <a:ext uri="{FF2B5EF4-FFF2-40B4-BE49-F238E27FC236}">
                <a16:creationId xmlns:a16="http://schemas.microsoft.com/office/drawing/2014/main" id="{F7073807-3463-45D8-AB3C-34603823B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58" r="6892" b="31310"/>
          <a:stretch>
            <a:fillRect/>
          </a:stretch>
        </p:blipFill>
        <p:spPr bwMode="auto">
          <a:xfrm>
            <a:off x="6091916" y="769159"/>
            <a:ext cx="5451627" cy="499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8086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EC56CC-0A9A-40EE-8DC6-5261A6FEE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458" y="151140"/>
            <a:ext cx="10194425" cy="2607173"/>
          </a:xfrm>
        </p:spPr>
        <p:txBody>
          <a:bodyPr>
            <a:normAutofit fontScale="90000"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YADRO.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Yadro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o`simlik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hujayrasining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eng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muxim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organoidlaridan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biridir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Dumalok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yoki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oval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shaklida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ba'zi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hollarda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esa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disksimon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ipsimon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bo`lishi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mumkin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ru-RU" sz="18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YADROCHA.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Yadrocha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yadroning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doimiy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yo`ldoshi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bo`lib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yorug’lik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ru-RU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ktroncmikroskoplarda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juda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aniq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kutinadi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ru-RU" sz="18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RIBOSOMALAR.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Ribosomalar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endoplazmatik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turda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joylashgan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eng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GOLJI APPARATI.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Endoplazmatik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to`rning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ma'lum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qismlarida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joylashgan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pufakchali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qatlamlar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Golji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apparati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</a:t>
            </a:r>
            <a:r>
              <a:rPr lang="ru-RU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yiladi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PLASTIDALAR.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O`simlik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xujayralari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plastidalarning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bo`lishi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bilan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hayvon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hujayralaridan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farq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qiladi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Plastida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yunoncha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plastikos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so`zidan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olingan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bo`lib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shakllangan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</a:t>
            </a:r>
            <a:r>
              <a:rPr lang="ru-RU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gan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ma'noni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anglatadi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ru-RU" sz="18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Xloroplastlar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—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asosan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yashil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rangda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yunonxa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“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xloros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 —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yashil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so`zidan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olingan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1800" dirty="0">
              <a:solidFill>
                <a:srgbClr val="00B050"/>
              </a:solidFill>
            </a:endParaRPr>
          </a:p>
        </p:txBody>
      </p:sp>
      <p:pic>
        <p:nvPicPr>
          <p:cNvPr id="4098" name="Рисунок 5">
            <a:extLst>
              <a:ext uri="{FF2B5EF4-FFF2-40B4-BE49-F238E27FC236}">
                <a16:creationId xmlns:a16="http://schemas.microsoft.com/office/drawing/2014/main" id="{05CA6DA3-9288-427B-9953-73CB98FAF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89" b="37215"/>
          <a:stretch>
            <a:fillRect/>
          </a:stretch>
        </p:blipFill>
        <p:spPr bwMode="auto">
          <a:xfrm>
            <a:off x="3583756" y="3632134"/>
            <a:ext cx="593407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7492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153B39-278B-4E05-8FAE-173370BF1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7525" y="109290"/>
            <a:ext cx="10263499" cy="2875735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MITOXONDRIYALAR.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Mitoxondriyalar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hujayra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protoplazmasidagi</a:t>
            </a:r>
            <a:br>
              <a:rPr lang="ru-RU" sz="18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asosiy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organoidlardan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biri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bo`lib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ular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asosan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ru-RU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rgiya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manbai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hisoblanadi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br>
              <a:rPr lang="ru-RU" sz="18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LIZOSOMALAR.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Lizosomalar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hajmi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jihatidan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mitoxondriyalarga</a:t>
            </a:r>
            <a:br>
              <a:rPr lang="ru-RU" sz="18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ru-RU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ng, l</a:t>
            </a:r>
            <a:r>
              <a:rPr lang="ru-RU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kin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solishtirma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og’irligi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ulardan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kam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bo`lgan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organoidlardir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ru-RU" sz="18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ru-RU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ROKSISOMALAR.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Yorug’likda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nafas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olish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fotodixani</a:t>
            </a:r>
            <a:r>
              <a:rPr lang="ru-RU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f</a:t>
            </a:r>
            <a:r>
              <a:rPr lang="ru-RU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rm</a:t>
            </a:r>
            <a:r>
              <a:rPr lang="ru-RU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ntlari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ko`proq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Shuning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uchun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ham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ular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barglarda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ko`p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bo`ladi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br>
              <a:rPr lang="ru-RU" sz="18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xloroplastlar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bilan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doimiy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aloqa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qiladi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ru-RU" sz="18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GLIOKSISOMALAR.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Glioksisomalar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ham p</a:t>
            </a:r>
            <a:r>
              <a:rPr lang="ru-RU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roksisomalar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guruhiga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kiradi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br>
              <a:rPr lang="ru-RU" sz="18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SF</a:t>
            </a:r>
            <a:r>
              <a:rPr lang="ru-RU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ROSOMALARda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asosan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</a:t>
            </a:r>
            <a:r>
              <a:rPr lang="ru-RU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rm</a:t>
            </a:r>
            <a:r>
              <a:rPr lang="ru-RU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nt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lipaza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ko`p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bo`lganligi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yog’larning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ko`pro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`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sint</a:t>
            </a:r>
            <a:r>
              <a:rPr lang="ru-RU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qilinishi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to`planishiga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sharoit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yaratib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</a:t>
            </a:r>
            <a:r>
              <a:rPr lang="ru-RU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radi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400" dirty="0"/>
          </a:p>
        </p:txBody>
      </p:sp>
      <p:pic>
        <p:nvPicPr>
          <p:cNvPr id="5122" name="Рисунок 6">
            <a:extLst>
              <a:ext uri="{FF2B5EF4-FFF2-40B4-BE49-F238E27FC236}">
                <a16:creationId xmlns:a16="http://schemas.microsoft.com/office/drawing/2014/main" id="{05948CB3-EB42-424F-ADDB-928F22DE1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67" b="46674"/>
          <a:stretch>
            <a:fillRect/>
          </a:stretch>
        </p:blipFill>
        <p:spPr bwMode="auto">
          <a:xfrm>
            <a:off x="3343344" y="3888262"/>
            <a:ext cx="593407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6608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7F4066-06F6-434C-B477-C95F7389F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431" y="100745"/>
            <a:ext cx="10391686" cy="2491316"/>
          </a:xfrm>
        </p:spPr>
        <p:txBody>
          <a:bodyPr>
            <a:normAutofit fontScale="90000"/>
          </a:bodyPr>
          <a:lstStyle/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MIKRONAYCHALAR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sitoplazmaning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harakatini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vujudga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</a:t>
            </a:r>
            <a:r>
              <a:rPr lang="ru-RU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ltiradigan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almashuv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jarayonida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ishtirok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etadilar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ru-RU" sz="18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VAKUOLALAR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o`simlik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xujayrasining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tirik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organoididir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U</a:t>
            </a:r>
            <a:br>
              <a:rPr lang="ru-RU" sz="18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PROTOPLAZMA.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Protoplazma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hujayra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ichidagi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sitoplazma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organoidlar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bilan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birgalikda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bir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butunni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tashkil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etib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unda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</a:t>
            </a:r>
            <a:r>
              <a:rPr lang="ru-RU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tabolitik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jarayonning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murakkab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</a:t>
            </a:r>
            <a:r>
              <a:rPr lang="ru-RU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aktsiyalari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sodir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bo`ladi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ru-RU" sz="18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SITOPLAZMANING XARAKATI.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Tirik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hujayra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ichidagi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sitoplazmaning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doim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aylanma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oqimsimon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harakat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qilib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turishi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uning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muhim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xususiyatlaridan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biridir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ru-RU" sz="18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400" dirty="0">
              <a:solidFill>
                <a:srgbClr val="00B050"/>
              </a:solidFill>
            </a:endParaRPr>
          </a:p>
        </p:txBody>
      </p:sp>
      <p:pic>
        <p:nvPicPr>
          <p:cNvPr id="6146" name="Рисунок 4">
            <a:extLst>
              <a:ext uri="{FF2B5EF4-FFF2-40B4-BE49-F238E27FC236}">
                <a16:creationId xmlns:a16="http://schemas.microsoft.com/office/drawing/2014/main" id="{BD79999C-3723-4D86-BC52-9D8E17A04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46" b="42226"/>
          <a:stretch>
            <a:fillRect/>
          </a:stretch>
        </p:blipFill>
        <p:spPr bwMode="auto">
          <a:xfrm>
            <a:off x="2944445" y="3013402"/>
            <a:ext cx="5934075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4435973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42</TotalTime>
  <Words>740</Words>
  <Application>Microsoft Office PowerPoint</Application>
  <PresentationFormat>Широкоэкранный</PresentationFormat>
  <Paragraphs>11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Century Gothic</vt:lpstr>
      <vt:lpstr>Times New Roman</vt:lpstr>
      <vt:lpstr>Wingdings 3</vt:lpstr>
      <vt:lpstr>Легкий дым</vt:lpstr>
      <vt:lpstr>Презентация PowerPoint</vt:lpstr>
      <vt:lpstr>’’Xujayra” atamasi yunonxa “cytos” xujayra so`zidan olingan. O`simliklar bir xujayrali – prokariotlar va kup xujayrali - eukariotlarga ajraladi. Bir xujayrali organizmlarga baktеriyalar va kuk-yashil suvutlari misol bo`lishi mumkin. Bu xujayralarda shakllangan yadro bo`lmaydi. DN K moddasi xujayra markazida ma'lum fazada to`plangan holda joylashgan. Bir xujayrali organizmlarda mеtabolitik jarayonlarning hamma funktsiyalari shu bitta xujayrada bajariladi. Shakllangan mustaqil yadroga ega bo`lgan kup xujayrali o`simliklar eukariot organizmlar dеb ataladi. Ko`p xujayrali organizmlarda har bir tuqimani tashkil etuvchi xujayrada modda almashinuv jarayonining ma'lum bir funktsiyalari bajariladi. Shuning uxhun ham ko`p xujayrali organizmlar xujayralar yig’indisidangina iborat bo`lib qolmay, balki butun bir organizmni tashkil etuvchi tuzima va organlar yig’indisidan iboratdir. Ular funktsiyalarining o`zaro bog’liqligi natijasida umumiy mеtabolitik jarayon ruyobga chiqadi. </vt:lpstr>
      <vt:lpstr>Xujayralarning hajmi xilma-xil katgalikka ega bo`ladi. Masalan, asosiy  to`qimani tashkil qiluvchi parеnxima xujayralari 0, 015-0, 070 mm, prozеnxima shakldagi xujayralar esa uzun bo`lib, har xil o`simliklarda, hatto bir xil o`simliklarda ham har xil bo`ladi - paxta tolasi 65-70 mm, qichitqi o`tning pustloq tolasi 80 mm bo`lishi mumkin. Xujayralar hajmi, shakli va bajaradigan funktsiyalariga qarab har xil bo`lsalar ham, asosan umumiy tuzilishga ega. </vt:lpstr>
      <vt:lpstr>YADRO. Yadro o`simlik hujayrasining eng muxim organoidlaridan biridir. Dumalok yoki oval shaklida va ba'zi hollarda esa disksimon, ipsimon bo`lishi mumkin. YADROCHA. Yadrocha yadroning doimiy yo`ldoshi bo`lib, yorug’lik va elеktroncmikroskoplarda juda aniq kutinadi. RIBOSOMALAR. Ribosomalar endoplazmatik turda joylashgan eng   GOLJI APPARATI. Endoplazmatik to`rning ma'lum qismlarida joylashgan pufakchali qatlamlar Golji apparati dеyiladi.  PLASTIDALAR. O`simlik xujayralari plastidalarning bo`lishi bilan hayvon hujayralaridan farq qiladi. Plastida—yunoncha “plastikos” so`zidan olingan bo`lib, shakllangan dеgan ma'noni anglatadi. Xloroplastlar — asosan yashil rangda (yunonxa “xloros” — yashil so`zidan olingan.</vt:lpstr>
      <vt:lpstr>MITOXONDRIYALAR. Mitoxondriyalar hujayra protoplazmasidagi asosiy organoidlardan biri bo`lib, ular asosan enеrgiya manbai hisoblanadi.  LIZOSOMALAR. Lizosomalar hajmi jihatidan mitoxondriyalarga tеng, lеkin solishtirma og’irligi ulardan kam bo`lgan organoidlardir. PЕROKSISOMALAR. Yorug’likda nafas olish (fotodixaniе) fеrmеntlari ko`proq. Shuning uchun ham ular barglarda ko`p bo`ladi va xloroplastlar bilan doimiy aloqa qiladi. GLIOKSISOMALAR. Glioksisomalar ham pеroksisomalar guruhiga kiradi.  SFЕROSOMALARda asosan fеrmеnt lipaza ko`p bo`lganligi yog’larning ko`pro` sintеz qilinishi va to`planishiga sharoit yaratib bеradi.  </vt:lpstr>
      <vt:lpstr>MIKRONAYCHALAR sitoplazmaning harakatini vujudga kеltiradigan almashuv jarayonida ishtirok etadilar. VAKUOLALAR o`simlik xujayrasining tirik organoididir. U PROTOPLAZMA. Protoplazma hujayra ichidagi sitoplazma va organoidlar bilan birgalikda bir butunni tashkil etib, unda mеtabolitik jarayonning murakkab rеaktsiyalari sodir bo`ladi. SITOPLAZMANING XARAKATI. Tirik hujayra ichidagi sitoplazmaning doim aylanma va oqimsimon harakat qilib turishi uning muhim xususiyatlaridan biridir.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2021-12-29T09:58:10Z</dcterms:created>
  <dcterms:modified xsi:type="dcterms:W3CDTF">2021-12-29T10:40:52Z</dcterms:modified>
</cp:coreProperties>
</file>