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783"/>
            <a:ext cx="11513295" cy="2677648"/>
          </a:xfrm>
        </p:spPr>
        <p:txBody>
          <a:bodyPr/>
          <a:lstStyle/>
          <a:p>
            <a:pPr algn="ctr"/>
            <a:r>
              <a:rPr lang="en-US" sz="4800" b="1" dirty="0"/>
              <a:t>KONSTRUKTORLIK HUJJATLARI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VA </a:t>
            </a:r>
            <a:r>
              <a:rPr lang="en-US" sz="4800" b="1" dirty="0"/>
              <a:t>ULARNI RASMIYLASHTIRISH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3979" y="2358030"/>
            <a:ext cx="9932145" cy="383322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Konstruktorlik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hujjatlari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O‘zbekiston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Respublikasidagi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barcha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korxona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tashkilotlarda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Davlat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belgilagan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qoidalarga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asoslanib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rasmiylashtiriladi</a:t>
            </a:r>
            <a:r>
              <a:rPr lang="en-US" dirty="0">
                <a:solidFill>
                  <a:schemeClr val="bg1"/>
                </a:solidFill>
              </a:rPr>
              <a:t>.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Bu </a:t>
            </a:r>
            <a:r>
              <a:rPr lang="en-US" dirty="0" err="1">
                <a:solidFill>
                  <a:schemeClr val="bg1"/>
                </a:solidFill>
              </a:rPr>
              <a:t>qoidalar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Konstruktorlik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hujjatlarining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yagona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tizimi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KXYaT</a:t>
            </a:r>
            <a:r>
              <a:rPr lang="en-US" dirty="0">
                <a:solidFill>
                  <a:schemeClr val="bg1"/>
                </a:solidFill>
              </a:rPr>
              <a:t>) da </a:t>
            </a:r>
            <a:r>
              <a:rPr lang="en-US" dirty="0" err="1">
                <a:solidFill>
                  <a:schemeClr val="bg1"/>
                </a:solidFill>
              </a:rPr>
              <a:t>to‘liq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aksini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topgan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unda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buyumlarning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turlari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konstruktorlik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xujjalarning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ko‘rinishi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tarkibi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hamda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ularni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taxt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qilish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uchun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ma’lumotlar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mujassam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bo‘lgan</a:t>
            </a:r>
            <a:r>
              <a:rPr lang="en-US" dirty="0">
                <a:solidFill>
                  <a:schemeClr val="bg1"/>
                </a:solidFill>
              </a:rPr>
              <a:t>.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1" i="1" dirty="0" err="1">
                <a:solidFill>
                  <a:schemeClr val="bg1"/>
                </a:solidFill>
              </a:rPr>
              <a:t>KXYaT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  <a:r>
              <a:rPr lang="en-US" b="1" i="1" dirty="0" err="1">
                <a:solidFill>
                  <a:schemeClr val="bg1"/>
                </a:solidFill>
              </a:rPr>
              <a:t>standartlari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ikkinchi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sinfga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mansub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bo‘lib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quyidagi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tarkibga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ega</a:t>
            </a:r>
            <a:r>
              <a:rPr lang="en-US" dirty="0">
                <a:solidFill>
                  <a:schemeClr val="bg1"/>
                </a:solidFill>
              </a:rPr>
              <a:t>:</a:t>
            </a:r>
            <a:br>
              <a:rPr lang="en-US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8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1" y="3854663"/>
            <a:ext cx="11391899" cy="1345987"/>
          </a:xfrm>
        </p:spPr>
        <p:txBody>
          <a:bodyPr/>
          <a:lstStyle/>
          <a:p>
            <a:r>
              <a:rPr lang="en-US" sz="2400" b="1" i="1" dirty="0" err="1">
                <a:solidFill>
                  <a:schemeClr val="tx1"/>
                </a:solidFill>
              </a:rPr>
              <a:t>hizma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bu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asosiy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texnik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hujjatdir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Unda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narsaning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mashina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inshoot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detal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shu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kabilar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 err="1">
                <a:solidFill>
                  <a:schemeClr val="tx1"/>
                </a:solidFill>
              </a:rPr>
              <a:t>tayyorlanishi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nazorat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qilinishi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uchun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zarur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bo‘lgan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barcha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o‘lchamlar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masshtablar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uning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tarkibi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haqidagi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ma’lumotlar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to‘liq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beriladi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Chizma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qurish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jarayoni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maxsus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bilim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malakaga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asoslangan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ijodiy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jarayon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hisoblanadi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b="1" i="1" dirty="0" err="1">
                <a:solidFill>
                  <a:schemeClr val="tx1"/>
                </a:solidFill>
              </a:rPr>
              <a:t>Buyum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deb </a:t>
            </a:r>
            <a:r>
              <a:rPr lang="en-US" sz="2400" dirty="0" err="1">
                <a:solidFill>
                  <a:schemeClr val="tx1"/>
                </a:solidFill>
              </a:rPr>
              <a:t>korxonalarda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tayyorlanishi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nazarda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tutilgan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qanday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buyum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yoki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buyumlar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to‘plamiga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aytiladi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Ularni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quyidagicha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 err="1">
                <a:solidFill>
                  <a:schemeClr val="tx1"/>
                </a:solidFill>
              </a:rPr>
              <a:t>detallar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yig‘uv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birikmalari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komplekslar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komplektlarga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bo‘lish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mumkin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b="1" i="1" dirty="0" err="1">
                <a:solidFill>
                  <a:schemeClr val="tx1"/>
                </a:solidFill>
              </a:rPr>
              <a:t>Detal</a:t>
            </a:r>
            <a:r>
              <a:rPr lang="en-US" sz="2400" dirty="0">
                <a:solidFill>
                  <a:schemeClr val="tx1"/>
                </a:solidFill>
              </a:rPr>
              <a:t> deb, </a:t>
            </a:r>
            <a:r>
              <a:rPr lang="en-US" sz="2400" dirty="0" err="1">
                <a:solidFill>
                  <a:schemeClr val="tx1"/>
                </a:solidFill>
              </a:rPr>
              <a:t>yig‘ish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operasiyalarisiz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xil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materialdan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tayyorlangan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buyumga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aytiladi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br>
              <a:rPr lang="en-US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292128"/>
              </p:ext>
            </p:extLst>
          </p:nvPr>
        </p:nvGraphicFramePr>
        <p:xfrm>
          <a:off x="1986915" y="1018540"/>
          <a:ext cx="8867775" cy="864870"/>
        </p:xfrm>
        <a:graphic>
          <a:graphicData uri="http://schemas.openxmlformats.org/drawingml/2006/table">
            <a:tbl>
              <a:tblPr/>
              <a:tblGrid>
                <a:gridCol w="5388553"/>
                <a:gridCol w="3479222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solidFill>
                            <a:schemeClr val="bg1"/>
                          </a:solidFill>
                        </a:rPr>
                        <a:t>Guruhdagi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bg1"/>
                          </a:solidFill>
                        </a:rPr>
                        <a:t>standartlar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</a:rPr>
                        <a:t>mazmuni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2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400" b="1" dirty="0" err="1">
                          <a:solidFill>
                            <a:schemeClr val="bg1"/>
                          </a:solidFill>
                        </a:rPr>
                        <a:t>Standart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bg1"/>
                          </a:solidFill>
                        </a:rPr>
                        <a:t>raqami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5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30384"/>
              </p:ext>
            </p:extLst>
          </p:nvPr>
        </p:nvGraphicFramePr>
        <p:xfrm>
          <a:off x="381000" y="187290"/>
          <a:ext cx="11810999" cy="6243990"/>
        </p:xfrm>
        <a:graphic>
          <a:graphicData uri="http://schemas.openxmlformats.org/drawingml/2006/table">
            <a:tbl>
              <a:tblPr/>
              <a:tblGrid>
                <a:gridCol w="7177023"/>
                <a:gridCol w="4633976"/>
              </a:tblGrid>
              <a:tr h="417045">
                <a:tc>
                  <a:txBody>
                    <a:bodyPr/>
                    <a:lstStyle/>
                    <a:p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Umumiy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qoidalar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</a:rPr>
                      </a:b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14995" marR="14995" marT="14995" marB="149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40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DS 2.001-70...DS 2.004-83</a:t>
                      </a:r>
                      <a:br>
                        <a:rPr lang="en-US" sz="1400">
                          <a:solidFill>
                            <a:schemeClr val="bg1"/>
                          </a:solidFill>
                        </a:rPr>
                      </a:b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marL="14995" marR="14995" marT="14995" marB="14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Asosiy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qoidalar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</a:rPr>
                      </a:b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14995" marR="14995" marT="14995" marB="149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DS 2.101-68...DS 2.124-85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</a:rPr>
                      </a:b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14995" marR="14995" marT="14995" marB="14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Buyumlarning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konstruktorlik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hujjatlaridagi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klassifikasiyasi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va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belgilanishi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</a:rPr>
                      </a:b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14995" marR="14995" marT="14995" marB="149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DS 2.201-80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</a:rPr>
                      </a:b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14995" marR="14995" marT="14995" marB="14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45">
                <a:tc>
                  <a:txBody>
                    <a:bodyPr/>
                    <a:lstStyle/>
                    <a:p>
                      <a:r>
                        <a:rPr lang="en-US" sz="1400"/>
                        <a:t/>
                      </a:r>
                      <a:br>
                        <a:rPr lang="en-US" sz="1400"/>
                      </a:br>
                      <a:r>
                        <a:rPr lang="en-US" sz="1400"/>
                        <a:t>Chizmalarni rasmiylashtirish bo‘yicha umumiy qoidalari</a:t>
                      </a:r>
                      <a:br>
                        <a:rPr lang="en-US" sz="1400"/>
                      </a:br>
                      <a:endParaRPr lang="en-US" sz="1400"/>
                    </a:p>
                  </a:txBody>
                  <a:tcPr marL="14995" marR="14995" marT="14995" marB="149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/>
                      </a:r>
                      <a:br>
                        <a:rPr lang="en-US" sz="1400"/>
                      </a:br>
                      <a:r>
                        <a:rPr lang="en-US" sz="1400"/>
                        <a:t>DS 2.301-68...DS 2.32-84</a:t>
                      </a:r>
                      <a:br>
                        <a:rPr lang="en-US" sz="1400"/>
                      </a:br>
                      <a:endParaRPr lang="en-US" sz="1400"/>
                    </a:p>
                  </a:txBody>
                  <a:tcPr marL="14995" marR="14995" marT="14995" marB="14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45">
                <a:tc>
                  <a:txBody>
                    <a:bodyPr/>
                    <a:lstStyle/>
                    <a:p>
                      <a:r>
                        <a:rPr lang="en-US" sz="1400"/>
                        <a:t/>
                      </a:r>
                      <a:br>
                        <a:rPr lang="en-US" sz="1400"/>
                      </a:br>
                      <a:r>
                        <a:rPr lang="en-US" sz="1400"/>
                        <a:t>Mashinasozlik va asbobsozlik buyumlari chizmalarini taxt qilish qoidalari</a:t>
                      </a:r>
                      <a:br>
                        <a:rPr lang="en-US" sz="1400"/>
                      </a:br>
                      <a:endParaRPr lang="en-US" sz="1400"/>
                    </a:p>
                  </a:txBody>
                  <a:tcPr marL="14995" marR="14995" marT="14995" marB="149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/>
                        <a:t>DS 2.401-68...DS 2.430-85</a:t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14995" marR="14995" marT="14995" marB="14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9838">
                <a:tc>
                  <a:txBody>
                    <a:bodyPr/>
                    <a:lstStyle/>
                    <a:p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 err="1"/>
                        <a:t>Konstruktorlik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hujjatlari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bilan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muomala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qilish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hisob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saqlash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nusxa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olish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o‘zgartirish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kiritish</a:t>
                      </a:r>
                      <a:r>
                        <a:rPr lang="en-US" sz="1400" dirty="0"/>
                        <a:t>) </a:t>
                      </a:r>
                      <a:r>
                        <a:rPr lang="en-US" sz="1400" dirty="0" err="1"/>
                        <a:t>qoidalari</a:t>
                      </a:r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14995" marR="14995" marT="14995" marB="149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/>
                        <a:t>DS 2.501-68...DS 2.505-82</a:t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14995" marR="14995" marT="14995" marB="14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45">
                <a:tc>
                  <a:txBody>
                    <a:bodyPr/>
                    <a:lstStyle/>
                    <a:p>
                      <a:r>
                        <a:rPr lang="en-US" sz="1400"/>
                        <a:t/>
                      </a:r>
                      <a:br>
                        <a:rPr lang="en-US" sz="1400"/>
                      </a:br>
                      <a:r>
                        <a:rPr lang="en-US" sz="1400"/>
                        <a:t>Ekspluatasiya va ta’mirlash hujjatlarini taxt qilish qoidalari</a:t>
                      </a:r>
                      <a:br>
                        <a:rPr lang="en-US" sz="1400"/>
                      </a:br>
                      <a:endParaRPr lang="en-US" sz="1400"/>
                    </a:p>
                  </a:txBody>
                  <a:tcPr marL="14995" marR="14995" marT="14995" marB="149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/>
                      </a:r>
                      <a:br>
                        <a:rPr lang="en-US" sz="1400"/>
                      </a:br>
                      <a:r>
                        <a:rPr lang="en-US" sz="1400"/>
                        <a:t>DS 2.601-68...DS 2.609-85</a:t>
                      </a:r>
                      <a:br>
                        <a:rPr lang="en-US" sz="1400"/>
                      </a:br>
                      <a:endParaRPr lang="en-US" sz="1400"/>
                    </a:p>
                  </a:txBody>
                  <a:tcPr marL="14995" marR="14995" marT="14995" marB="14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45">
                <a:tc>
                  <a:txBody>
                    <a:bodyPr/>
                    <a:lstStyle/>
                    <a:p>
                      <a:r>
                        <a:rPr lang="en-US" sz="1400"/>
                        <a:t/>
                      </a:r>
                      <a:br>
                        <a:rPr lang="en-US" sz="1400"/>
                      </a:br>
                      <a:r>
                        <a:rPr lang="en-US" sz="1400"/>
                        <a:t>Sxemalarni taxt qilish qoidalari</a:t>
                      </a:r>
                      <a:br>
                        <a:rPr lang="en-US" sz="1400"/>
                      </a:br>
                      <a:endParaRPr lang="en-US" sz="1400"/>
                    </a:p>
                  </a:txBody>
                  <a:tcPr marL="14995" marR="14995" marT="14995" marB="149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/>
                        <a:t>DS 2.701-76...DS 2.797-81</a:t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14995" marR="14995" marT="14995" marB="14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045">
                <a:tc>
                  <a:txBody>
                    <a:bodyPr/>
                    <a:lstStyle/>
                    <a:p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 err="1"/>
                        <a:t>Qurilish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va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kemalar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qurish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hujjatlari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taxt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qilish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qoidalari</a:t>
                      </a:r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14995" marR="14995" marT="14995" marB="149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/>
                        <a:t>DS 2.801-74...DS 2.857-75</a:t>
                      </a:r>
                    </a:p>
                  </a:txBody>
                  <a:tcPr marL="14995" marR="14995" marT="14995" marB="14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70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857250"/>
            <a:ext cx="10579846" cy="823382"/>
          </a:xfrm>
        </p:spPr>
        <p:txBody>
          <a:bodyPr/>
          <a:lstStyle/>
          <a:p>
            <a:r>
              <a:rPr lang="en-US" b="1" dirty="0"/>
              <a:t>KONSTRUKTORLIK HUJJATLARI </a:t>
            </a:r>
            <a:br>
              <a:rPr lang="en-US" b="1" dirty="0"/>
            </a:br>
            <a:r>
              <a:rPr lang="en-US" b="1" dirty="0"/>
              <a:t>VA ULARNI RASMIYLASHTIRISH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54" y="2368550"/>
            <a:ext cx="11037046" cy="394335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err="1" smtClean="0"/>
              <a:t>Yig‘ma</a:t>
            </a:r>
            <a:r>
              <a:rPr lang="en-US" b="1" i="1" dirty="0" smtClean="0"/>
              <a:t> </a:t>
            </a:r>
            <a:r>
              <a:rPr lang="en-US" b="1" i="1" dirty="0" err="1"/>
              <a:t>birlik</a:t>
            </a:r>
            <a:r>
              <a:rPr lang="en-US" dirty="0"/>
              <a:t> </a:t>
            </a:r>
            <a:r>
              <a:rPr lang="en-US" dirty="0" err="1"/>
              <a:t>deb,tayyorlovchi</a:t>
            </a:r>
            <a:r>
              <a:rPr lang="en-US" dirty="0"/>
              <a:t> </a:t>
            </a:r>
            <a:r>
              <a:rPr lang="en-US" dirty="0" err="1"/>
              <a:t>korxonalarda</a:t>
            </a:r>
            <a:r>
              <a:rPr lang="en-US" dirty="0"/>
              <a:t>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 </a:t>
            </a:r>
            <a:r>
              <a:rPr lang="en-US" dirty="0" err="1"/>
              <a:t>operasiyalaridan</a:t>
            </a:r>
            <a:r>
              <a:rPr lang="en-US" dirty="0"/>
              <a:t> (</a:t>
            </a:r>
            <a:r>
              <a:rPr lang="en-US" dirty="0" err="1"/>
              <a:t>burash</a:t>
            </a:r>
            <a:r>
              <a:rPr lang="en-US" dirty="0"/>
              <a:t>, </a:t>
            </a:r>
            <a:r>
              <a:rPr lang="en-US" dirty="0" err="1"/>
              <a:t>payvandlash</a:t>
            </a:r>
            <a:r>
              <a:rPr lang="en-US" dirty="0"/>
              <a:t>, </a:t>
            </a:r>
            <a:r>
              <a:rPr lang="en-US" dirty="0" err="1"/>
              <a:t>parchinlash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shunga</a:t>
            </a:r>
            <a:r>
              <a:rPr lang="en-US" dirty="0"/>
              <a:t> </a:t>
            </a:r>
            <a:r>
              <a:rPr lang="en-US" dirty="0" err="1"/>
              <a:t>o‘xshashlardan</a:t>
            </a:r>
            <a:r>
              <a:rPr lang="en-US" dirty="0"/>
              <a:t>) </a:t>
            </a:r>
            <a:r>
              <a:rPr lang="en-US" dirty="0" err="1"/>
              <a:t>foydalanib</a:t>
            </a:r>
            <a:r>
              <a:rPr lang="en-US" dirty="0"/>
              <a:t>, </a:t>
            </a:r>
            <a:r>
              <a:rPr lang="en-US" dirty="0" err="1"/>
              <a:t>tarkibiy</a:t>
            </a:r>
            <a:r>
              <a:rPr lang="en-US" dirty="0"/>
              <a:t> </a:t>
            </a:r>
            <a:r>
              <a:rPr lang="en-US" dirty="0" err="1"/>
              <a:t>qismlarni</a:t>
            </a:r>
            <a:r>
              <a:rPr lang="en-US" dirty="0"/>
              <a:t> </a:t>
            </a:r>
            <a:r>
              <a:rPr lang="en-US" dirty="0" err="1"/>
              <a:t>o‘zaro</a:t>
            </a:r>
            <a:r>
              <a:rPr lang="en-US" dirty="0"/>
              <a:t> </a:t>
            </a:r>
            <a:r>
              <a:rPr lang="en-US" dirty="0" err="1"/>
              <a:t>biriktirib</a:t>
            </a:r>
            <a:r>
              <a:rPr lang="en-US" dirty="0"/>
              <a:t> </a:t>
            </a:r>
            <a:r>
              <a:rPr lang="en-US" dirty="0" err="1"/>
              <a:t>tayyorlanadigan</a:t>
            </a:r>
            <a:r>
              <a:rPr lang="en-US" dirty="0"/>
              <a:t> </a:t>
            </a:r>
            <a:r>
              <a:rPr lang="en-US" dirty="0" err="1"/>
              <a:t>buyumga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Kompleks</a:t>
            </a:r>
            <a:r>
              <a:rPr lang="en-US" dirty="0"/>
              <a:t> deb, </a:t>
            </a:r>
            <a:r>
              <a:rPr lang="en-US" dirty="0" err="1"/>
              <a:t>buyumlar</a:t>
            </a:r>
            <a:r>
              <a:rPr lang="en-US" dirty="0"/>
              <a:t> </a:t>
            </a:r>
            <a:r>
              <a:rPr lang="en-US" dirty="0" err="1"/>
              <a:t>tayyorlovchi</a:t>
            </a:r>
            <a:r>
              <a:rPr lang="en-US" dirty="0"/>
              <a:t> </a:t>
            </a:r>
            <a:r>
              <a:rPr lang="en-US" dirty="0" err="1"/>
              <a:t>korxonada</a:t>
            </a:r>
            <a:r>
              <a:rPr lang="en-US" dirty="0"/>
              <a:t> </a:t>
            </a:r>
            <a:r>
              <a:rPr lang="en-US" dirty="0" err="1"/>
              <a:t>birlashtirilmagan</a:t>
            </a:r>
            <a:r>
              <a:rPr lang="en-US" dirty="0"/>
              <a:t>, ammo </a:t>
            </a:r>
            <a:r>
              <a:rPr lang="en-US" dirty="0" err="1"/>
              <a:t>o‘zaro</a:t>
            </a:r>
            <a:r>
              <a:rPr lang="en-US" dirty="0"/>
              <a:t> </a:t>
            </a:r>
            <a:r>
              <a:rPr lang="en-US" dirty="0" err="1"/>
              <a:t>bir-biriga</a:t>
            </a:r>
            <a:r>
              <a:rPr lang="en-US" dirty="0"/>
              <a:t> </a:t>
            </a:r>
            <a:r>
              <a:rPr lang="en-US" dirty="0" err="1"/>
              <a:t>bog‘liq</a:t>
            </a:r>
            <a:r>
              <a:rPr lang="en-US" dirty="0"/>
              <a:t> </a:t>
            </a:r>
            <a:r>
              <a:rPr lang="en-US" dirty="0" err="1"/>
              <a:t>ekspluatasion</a:t>
            </a:r>
            <a:r>
              <a:rPr lang="en-US" dirty="0"/>
              <a:t> </a:t>
            </a:r>
            <a:r>
              <a:rPr lang="en-US" dirty="0" err="1"/>
              <a:t>vazifalarni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buyumlarga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Komplekt</a:t>
            </a:r>
            <a:r>
              <a:rPr lang="en-US" dirty="0"/>
              <a:t> deb, </a:t>
            </a:r>
            <a:r>
              <a:rPr lang="en-US" dirty="0" err="1"/>
              <a:t>tayyorlovchi</a:t>
            </a:r>
            <a:r>
              <a:rPr lang="en-US" dirty="0"/>
              <a:t> </a:t>
            </a:r>
            <a:r>
              <a:rPr lang="en-US" dirty="0" err="1"/>
              <a:t>korxonada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 </a:t>
            </a:r>
            <a:r>
              <a:rPr lang="en-US" dirty="0" err="1"/>
              <a:t>operasiyalari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biriktirlmagan</a:t>
            </a:r>
            <a:r>
              <a:rPr lang="en-US" dirty="0"/>
              <a:t>,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/>
              <a:t>xarakterdagi</a:t>
            </a:r>
            <a:r>
              <a:rPr lang="en-US" dirty="0"/>
              <a:t> </a:t>
            </a:r>
            <a:r>
              <a:rPr lang="en-US" dirty="0" err="1"/>
              <a:t>ekspluatasion</a:t>
            </a:r>
            <a:r>
              <a:rPr lang="en-US" dirty="0"/>
              <a:t> </a:t>
            </a:r>
            <a:r>
              <a:rPr lang="en-US" dirty="0" err="1"/>
              <a:t>vazifalariga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buyumlar</a:t>
            </a:r>
            <a:r>
              <a:rPr lang="en-US" dirty="0"/>
              <a:t> </a:t>
            </a:r>
            <a:r>
              <a:rPr lang="en-US" dirty="0" err="1"/>
              <a:t>to‘plamiga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Konstruktorlik</a:t>
            </a:r>
            <a:r>
              <a:rPr lang="en-US" dirty="0"/>
              <a:t> </a:t>
            </a:r>
            <a:r>
              <a:rPr lang="en-US" dirty="0" err="1"/>
              <a:t>hujjatlari</a:t>
            </a:r>
            <a:r>
              <a:rPr lang="en-US" dirty="0"/>
              <a:t> </a:t>
            </a:r>
            <a:r>
              <a:rPr lang="en-US" dirty="0" err="1"/>
              <a:t>grafikaviy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matnli</a:t>
            </a:r>
            <a:r>
              <a:rPr lang="en-US" dirty="0"/>
              <a:t> </a:t>
            </a:r>
            <a:r>
              <a:rPr lang="en-US" dirty="0" err="1"/>
              <a:t>hujjatlar</a:t>
            </a:r>
            <a:r>
              <a:rPr lang="en-US" dirty="0"/>
              <a:t>, </a:t>
            </a:r>
            <a:r>
              <a:rPr lang="en-US" dirty="0" err="1"/>
              <a:t>birgalikda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buyum</a:t>
            </a:r>
            <a:r>
              <a:rPr lang="en-US" dirty="0"/>
              <a:t> </a:t>
            </a:r>
            <a:r>
              <a:rPr lang="en-US" dirty="0" err="1"/>
              <a:t>tarkibini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tuzilishini</a:t>
            </a:r>
            <a:r>
              <a:rPr lang="en-US" dirty="0"/>
              <a:t> </a:t>
            </a:r>
            <a:r>
              <a:rPr lang="en-US" dirty="0" err="1"/>
              <a:t>aniqlaydi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buyumni</a:t>
            </a:r>
            <a:r>
              <a:rPr lang="en-US" dirty="0"/>
              <a:t> </a:t>
            </a:r>
            <a:r>
              <a:rPr lang="en-US" dirty="0" err="1"/>
              <a:t>tuzish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tayyorlash</a:t>
            </a:r>
            <a:r>
              <a:rPr lang="en-US" dirty="0"/>
              <a:t>,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,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,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ma’lumotlarni</a:t>
            </a:r>
            <a:r>
              <a:rPr lang="en-US" dirty="0"/>
              <a:t>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Davlat</a:t>
            </a:r>
            <a:r>
              <a:rPr lang="en-US" dirty="0"/>
              <a:t> </a:t>
            </a:r>
            <a:r>
              <a:rPr lang="en-US" dirty="0" err="1"/>
              <a:t>standarti</a:t>
            </a:r>
            <a:r>
              <a:rPr lang="en-US" dirty="0"/>
              <a:t> </a:t>
            </a:r>
            <a:r>
              <a:rPr lang="en-US" dirty="0" err="1"/>
              <a:t>konstruktorlik</a:t>
            </a:r>
            <a:r>
              <a:rPr lang="en-US" dirty="0"/>
              <a:t> </a:t>
            </a:r>
            <a:r>
              <a:rPr lang="en-US" dirty="0" err="1"/>
              <a:t>hujjatlarining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belgilaydi</a:t>
            </a:r>
            <a:r>
              <a:rPr lang="en-US" dirty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6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KONSTRUKTORLIK HUJJATLARI </a:t>
            </a:r>
            <a:br>
              <a:rPr lang="en-US" b="1" dirty="0"/>
            </a:br>
            <a:r>
              <a:rPr lang="en-US" b="1" dirty="0"/>
              <a:t>VA ULARNI RASMIYLASHTIRISH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600" y="2603500"/>
            <a:ext cx="9498013" cy="3962400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 err="1"/>
              <a:t>Detal</a:t>
            </a:r>
            <a:r>
              <a:rPr lang="en-US" b="1" i="1" dirty="0"/>
              <a:t> </a:t>
            </a:r>
            <a:r>
              <a:rPr lang="en-US" b="1" i="1" dirty="0" err="1"/>
              <a:t>chizmasi</a:t>
            </a:r>
            <a:r>
              <a:rPr lang="en-US" dirty="0"/>
              <a:t> </a:t>
            </a:r>
            <a:r>
              <a:rPr lang="en-US" dirty="0" err="1"/>
              <a:t>detalning</a:t>
            </a:r>
            <a:r>
              <a:rPr lang="en-US" dirty="0"/>
              <a:t> </a:t>
            </a:r>
            <a:r>
              <a:rPr lang="en-US" dirty="0" err="1"/>
              <a:t>tasviri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tayyorlash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ma’lumotlarni</a:t>
            </a:r>
            <a:r>
              <a:rPr lang="en-US" dirty="0"/>
              <a:t>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oldai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Yig‘ish</a:t>
            </a:r>
            <a:r>
              <a:rPr lang="en-US" b="1" i="1" dirty="0"/>
              <a:t> </a:t>
            </a:r>
            <a:r>
              <a:rPr lang="en-US" b="1" i="1" dirty="0" err="1"/>
              <a:t>chizmasi</a:t>
            </a:r>
            <a:r>
              <a:rPr lang="en-US" dirty="0"/>
              <a:t> </a:t>
            </a:r>
            <a:r>
              <a:rPr lang="en-US" dirty="0" err="1"/>
              <a:t>buyumning</a:t>
            </a:r>
            <a:r>
              <a:rPr lang="en-US" dirty="0"/>
              <a:t> </a:t>
            </a:r>
            <a:r>
              <a:rPr lang="en-US" dirty="0" err="1"/>
              <a:t>tasviri</a:t>
            </a:r>
            <a:r>
              <a:rPr lang="en-US" dirty="0"/>
              <a:t>, </a:t>
            </a:r>
            <a:r>
              <a:rPr lang="en-US" dirty="0" err="1"/>
              <a:t>buyumni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, </a:t>
            </a:r>
            <a:r>
              <a:rPr lang="en-US" dirty="0" err="1"/>
              <a:t>tayyorlash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ma’lumotlarni</a:t>
            </a:r>
            <a:r>
              <a:rPr lang="en-US" dirty="0"/>
              <a:t>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Umumiy</a:t>
            </a:r>
            <a:r>
              <a:rPr lang="en-US" b="1" i="1" dirty="0"/>
              <a:t> </a:t>
            </a:r>
            <a:r>
              <a:rPr lang="en-US" b="1" i="1" dirty="0" err="1"/>
              <a:t>ko‘rinish</a:t>
            </a:r>
            <a:r>
              <a:rPr lang="en-US" dirty="0"/>
              <a:t> </a:t>
            </a:r>
            <a:r>
              <a:rPr lang="en-US" dirty="0" err="1"/>
              <a:t>chizmasi</a:t>
            </a:r>
            <a:r>
              <a:rPr lang="en-US" dirty="0"/>
              <a:t> </a:t>
            </a:r>
            <a:r>
              <a:rPr lang="en-US" dirty="0" err="1"/>
              <a:t>buyumning</a:t>
            </a:r>
            <a:r>
              <a:rPr lang="en-US" dirty="0"/>
              <a:t> </a:t>
            </a:r>
            <a:r>
              <a:rPr lang="en-US" dirty="0" err="1"/>
              <a:t>konstruksiyasi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tarkibiy</a:t>
            </a:r>
            <a:r>
              <a:rPr lang="en-US" dirty="0"/>
              <a:t> </a:t>
            </a:r>
            <a:r>
              <a:rPr lang="en-US" dirty="0" err="1"/>
              <a:t>qismlarining</a:t>
            </a:r>
            <a:r>
              <a:rPr lang="en-US" dirty="0"/>
              <a:t> </a:t>
            </a:r>
            <a:r>
              <a:rPr lang="en-US" dirty="0" err="1"/>
              <a:t>o‘zaro</a:t>
            </a:r>
            <a:r>
              <a:rPr lang="en-US" dirty="0"/>
              <a:t> </a:t>
            </a:r>
            <a:r>
              <a:rPr lang="en-US" dirty="0" err="1"/>
              <a:t>bog‘lanishini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buyumning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prinsipini</a:t>
            </a:r>
            <a:r>
              <a:rPr lang="en-US" dirty="0"/>
              <a:t> </a:t>
            </a:r>
            <a:r>
              <a:rPr lang="en-US" dirty="0" err="1"/>
              <a:t>aniqlaydi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Gabarit</a:t>
            </a:r>
            <a:r>
              <a:rPr lang="en-US" b="1" i="1" dirty="0"/>
              <a:t> </a:t>
            </a:r>
            <a:r>
              <a:rPr lang="en-US" b="1" i="1" dirty="0" err="1"/>
              <a:t>chizma</a:t>
            </a:r>
            <a:r>
              <a:rPr lang="en-US" dirty="0"/>
              <a:t> </a:t>
            </a:r>
            <a:r>
              <a:rPr lang="en-US" dirty="0" err="1"/>
              <a:t>buyumning</a:t>
            </a:r>
            <a:r>
              <a:rPr lang="en-US" dirty="0"/>
              <a:t> </a:t>
            </a:r>
            <a:r>
              <a:rPr lang="en-US" dirty="0" err="1"/>
              <a:t>kontur</a:t>
            </a:r>
            <a:r>
              <a:rPr lang="en-US" dirty="0"/>
              <a:t> </a:t>
            </a:r>
            <a:r>
              <a:rPr lang="en-US" dirty="0" err="1"/>
              <a:t>soddalashtirilgan</a:t>
            </a:r>
            <a:r>
              <a:rPr lang="en-US" dirty="0"/>
              <a:t> </a:t>
            </a:r>
            <a:r>
              <a:rPr lang="en-US" dirty="0" err="1"/>
              <a:t>tasvirini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gabarit</a:t>
            </a:r>
            <a:r>
              <a:rPr lang="en-US" dirty="0"/>
              <a:t> </a:t>
            </a:r>
            <a:r>
              <a:rPr lang="en-US" dirty="0" err="1"/>
              <a:t>o‘rnatish</a:t>
            </a:r>
            <a:r>
              <a:rPr lang="en-US" dirty="0"/>
              <a:t> </a:t>
            </a:r>
            <a:r>
              <a:rPr lang="en-US" dirty="0" err="1"/>
              <a:t>o‘lchamlarini</a:t>
            </a:r>
            <a:r>
              <a:rPr lang="en-US" dirty="0"/>
              <a:t>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Montaj</a:t>
            </a:r>
            <a:r>
              <a:rPr lang="en-US" b="1" i="1" dirty="0"/>
              <a:t> </a:t>
            </a:r>
            <a:r>
              <a:rPr lang="en-US" b="1" i="1" dirty="0" err="1"/>
              <a:t>chizma</a:t>
            </a:r>
            <a:r>
              <a:rPr lang="en-US" dirty="0"/>
              <a:t> </a:t>
            </a:r>
            <a:r>
              <a:rPr lang="en-US" dirty="0" err="1"/>
              <a:t>buyumning</a:t>
            </a:r>
            <a:r>
              <a:rPr lang="en-US" dirty="0"/>
              <a:t> (</a:t>
            </a:r>
            <a:r>
              <a:rPr lang="en-US" dirty="0" err="1"/>
              <a:t>soddalashtirilgan</a:t>
            </a:r>
            <a:r>
              <a:rPr lang="en-US" dirty="0"/>
              <a:t>) </a:t>
            </a:r>
            <a:r>
              <a:rPr lang="en-US" dirty="0" err="1"/>
              <a:t>kontur</a:t>
            </a:r>
            <a:r>
              <a:rPr lang="en-US" dirty="0"/>
              <a:t> </a:t>
            </a:r>
            <a:r>
              <a:rPr lang="en-US" dirty="0" err="1"/>
              <a:t>tasviri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qo‘llanish</a:t>
            </a:r>
            <a:r>
              <a:rPr lang="en-US" dirty="0"/>
              <a:t> </a:t>
            </a:r>
            <a:r>
              <a:rPr lang="en-US" dirty="0" err="1"/>
              <a:t>joyida</a:t>
            </a:r>
            <a:r>
              <a:rPr lang="en-US" dirty="0"/>
              <a:t> </a:t>
            </a:r>
            <a:r>
              <a:rPr lang="en-US" dirty="0" err="1"/>
              <a:t>o‘rnatish</a:t>
            </a:r>
            <a:r>
              <a:rPr lang="en-US" dirty="0"/>
              <a:t> (</a:t>
            </a:r>
            <a:r>
              <a:rPr lang="en-US" dirty="0" err="1"/>
              <a:t>montaj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)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ma’lumotlarni</a:t>
            </a:r>
            <a:r>
              <a:rPr lang="en-US" dirty="0"/>
              <a:t>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Sxema</a:t>
            </a:r>
            <a:r>
              <a:rPr lang="en-US" dirty="0"/>
              <a:t> – </a:t>
            </a:r>
            <a:r>
              <a:rPr lang="en-US" dirty="0" err="1"/>
              <a:t>buyum</a:t>
            </a:r>
            <a:r>
              <a:rPr lang="en-US" dirty="0"/>
              <a:t> </a:t>
            </a:r>
            <a:r>
              <a:rPr lang="en-US" dirty="0" err="1"/>
              <a:t>tarkibiy</a:t>
            </a:r>
            <a:r>
              <a:rPr lang="en-US" dirty="0"/>
              <a:t> </a:t>
            </a:r>
            <a:r>
              <a:rPr lang="en-US" dirty="0" err="1"/>
              <a:t>qismlari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o‘zaro</a:t>
            </a:r>
            <a:r>
              <a:rPr lang="en-US" dirty="0"/>
              <a:t> </a:t>
            </a:r>
            <a:r>
              <a:rPr lang="en-US" dirty="0" err="1"/>
              <a:t>bog‘lanishini</a:t>
            </a:r>
            <a:r>
              <a:rPr lang="en-US" dirty="0"/>
              <a:t> </a:t>
            </a:r>
            <a:r>
              <a:rPr lang="en-US" dirty="0" err="1"/>
              <a:t>shartli</a:t>
            </a:r>
            <a:r>
              <a:rPr lang="en-US" dirty="0"/>
              <a:t> </a:t>
            </a:r>
            <a:r>
              <a:rPr lang="en-US" dirty="0" err="1"/>
              <a:t>tasvirlar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belgilar</a:t>
            </a:r>
            <a:r>
              <a:rPr lang="en-US" dirty="0"/>
              <a:t> </a:t>
            </a:r>
            <a:r>
              <a:rPr lang="en-US" dirty="0" err="1"/>
              <a:t>ko‘rinishida</a:t>
            </a:r>
            <a:r>
              <a:rPr lang="en-US" dirty="0"/>
              <a:t> </a:t>
            </a:r>
            <a:r>
              <a:rPr lang="en-US" dirty="0" err="1"/>
              <a:t>ko‘rsatilgan</a:t>
            </a:r>
            <a:r>
              <a:rPr lang="en-US" dirty="0"/>
              <a:t> </a:t>
            </a:r>
            <a:r>
              <a:rPr lang="en-US" dirty="0" err="1"/>
              <a:t>hujjat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 err="1"/>
              <a:t>Spesifikasiya</a:t>
            </a:r>
            <a:r>
              <a:rPr lang="en-US" dirty="0"/>
              <a:t> </a:t>
            </a:r>
            <a:r>
              <a:rPr lang="en-US" dirty="0" err="1"/>
              <a:t>yig‘ma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,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komplekt</a:t>
            </a:r>
            <a:r>
              <a:rPr lang="en-US" dirty="0"/>
              <a:t> </a:t>
            </a:r>
            <a:r>
              <a:rPr lang="en-US" dirty="0" err="1"/>
              <a:t>tarkibini</a:t>
            </a:r>
            <a:r>
              <a:rPr lang="en-US" dirty="0"/>
              <a:t> </a:t>
            </a:r>
            <a:r>
              <a:rPr lang="en-US" dirty="0" err="1"/>
              <a:t>aniqlaydi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Konstruktorlik</a:t>
            </a:r>
            <a:r>
              <a:rPr lang="en-US" dirty="0"/>
              <a:t> </a:t>
            </a:r>
            <a:r>
              <a:rPr lang="en-US" dirty="0" err="1"/>
              <a:t>hujjatlari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darajasiga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loyiha</a:t>
            </a:r>
            <a:r>
              <a:rPr lang="en-US" dirty="0"/>
              <a:t> (</a:t>
            </a:r>
            <a:r>
              <a:rPr lang="en-US" dirty="0" err="1"/>
              <a:t>texnikaviy</a:t>
            </a:r>
            <a:r>
              <a:rPr lang="en-US" dirty="0"/>
              <a:t> </a:t>
            </a:r>
            <a:r>
              <a:rPr lang="en-US" dirty="0" err="1"/>
              <a:t>takliflar</a:t>
            </a:r>
            <a:r>
              <a:rPr lang="en-US" dirty="0"/>
              <a:t>, </a:t>
            </a:r>
            <a:r>
              <a:rPr lang="en-US" dirty="0" err="1"/>
              <a:t>loyihalar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eskiz</a:t>
            </a:r>
            <a:r>
              <a:rPr lang="en-US" dirty="0"/>
              <a:t> </a:t>
            </a:r>
            <a:r>
              <a:rPr lang="en-US" dirty="0" err="1"/>
              <a:t>loyihalar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hujjatlariga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057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 smtClean="0">
                <a:solidFill>
                  <a:srgbClr val="92D050"/>
                </a:solidFill>
              </a:rPr>
              <a:t>Chizmalarni</a:t>
            </a:r>
            <a:r>
              <a:rPr lang="en-US" sz="4000" b="1" dirty="0" smtClean="0">
                <a:solidFill>
                  <a:srgbClr val="92D050"/>
                </a:solidFill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</a:rPr>
              <a:t>rasmiylashtirish</a:t>
            </a:r>
            <a:r>
              <a:rPr lang="en-US" sz="4000" b="1" dirty="0" smtClean="0">
                <a:solidFill>
                  <a:srgbClr val="92D050"/>
                </a:solidFill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</a:rPr>
              <a:t>bo‘yicha</a:t>
            </a:r>
            <a:r>
              <a:rPr lang="en-US" sz="4000" b="1" dirty="0" smtClean="0">
                <a:solidFill>
                  <a:srgbClr val="92D050"/>
                </a:solidFill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</a:rPr>
              <a:t>asosiy</a:t>
            </a:r>
            <a:r>
              <a:rPr lang="en-US" sz="4000" b="1" dirty="0" smtClean="0">
                <a:solidFill>
                  <a:srgbClr val="92D050"/>
                </a:solidFill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</a:rPr>
              <a:t>standartlar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0571" y="2603500"/>
            <a:ext cx="11103429" cy="3416300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00B050"/>
                </a:solidFill>
              </a:rPr>
              <a:t>Chizmalar</a:t>
            </a:r>
            <a:r>
              <a:rPr lang="en-US" sz="3200" dirty="0">
                <a:solidFill>
                  <a:srgbClr val="00B050"/>
                </a:solidFill>
              </a:rPr>
              <a:t> format deb </a:t>
            </a:r>
            <a:r>
              <a:rPr lang="en-US" sz="3200" dirty="0" err="1">
                <a:solidFill>
                  <a:srgbClr val="00B050"/>
                </a:solidFill>
              </a:rPr>
              <a:t>ataluvchi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standart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o‘lchamli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chizma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qog‘ozlariga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chiziladi</a:t>
            </a:r>
            <a:r>
              <a:rPr lang="en-US" sz="3200" dirty="0">
                <a:solidFill>
                  <a:srgbClr val="00B050"/>
                </a:solidFill>
              </a:rPr>
              <a:t>. </a:t>
            </a:r>
            <a:r>
              <a:rPr lang="en-US" sz="3200" dirty="0" err="1">
                <a:solidFill>
                  <a:srgbClr val="00B050"/>
                </a:solidFill>
              </a:rPr>
              <a:t>Tomonlarining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o‘lchami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1189x 841 </a:t>
            </a:r>
            <a:r>
              <a:rPr lang="en-US" sz="3200" dirty="0">
                <a:solidFill>
                  <a:srgbClr val="00B050"/>
                </a:solidFill>
              </a:rPr>
              <a:t>mm </a:t>
            </a:r>
            <a:r>
              <a:rPr lang="en-US" sz="3200" dirty="0" err="1">
                <a:solidFill>
                  <a:srgbClr val="00B050"/>
                </a:solidFill>
              </a:rPr>
              <a:t>va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yuzasi</a:t>
            </a:r>
            <a:r>
              <a:rPr lang="en-US" sz="3200" dirty="0">
                <a:solidFill>
                  <a:srgbClr val="00B050"/>
                </a:solidFill>
              </a:rPr>
              <a:t> 1 m</a:t>
            </a:r>
            <a:r>
              <a:rPr lang="en-US" sz="3200" baseline="30000" dirty="0">
                <a:solidFill>
                  <a:srgbClr val="00B050"/>
                </a:solidFill>
              </a:rPr>
              <a:t>2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bo‘lgan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qog‘oz</a:t>
            </a:r>
            <a:r>
              <a:rPr lang="en-US" sz="3200" dirty="0">
                <a:solidFill>
                  <a:srgbClr val="00B050"/>
                </a:solidFill>
              </a:rPr>
              <a:t> A0 </a:t>
            </a:r>
            <a:r>
              <a:rPr lang="en-US" sz="3200" dirty="0" err="1">
                <a:solidFill>
                  <a:srgbClr val="00B050"/>
                </a:solidFill>
              </a:rPr>
              <a:t>formatli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chizma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qog‘ozi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deyiladi</a:t>
            </a:r>
            <a:r>
              <a:rPr lang="en-US" sz="3200" dirty="0">
                <a:solidFill>
                  <a:srgbClr val="00B050"/>
                </a:solidFill>
              </a:rPr>
              <a:t>. A0 format </a:t>
            </a:r>
            <a:r>
              <a:rPr lang="en-US" sz="3200" dirty="0" err="1">
                <a:solidFill>
                  <a:srgbClr val="00B050"/>
                </a:solidFill>
              </a:rPr>
              <a:t>qog‘ozini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teng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bo‘laklarga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bo‘lishdan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hosil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bo‘lgan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qog‘ozlar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asosiy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formatlar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hisoblanadi</a:t>
            </a:r>
            <a:r>
              <a:rPr lang="en-US" sz="3200" dirty="0">
                <a:solidFill>
                  <a:srgbClr val="92D050"/>
                </a:solidFill>
              </a:rPr>
              <a:t>. </a:t>
            </a:r>
            <a:endParaRPr lang="ru-RU" sz="3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00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rgbClr val="92D050"/>
                </a:solidFill>
              </a:rPr>
              <a:t>Chizmalarni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b="1" dirty="0" err="1">
                <a:solidFill>
                  <a:srgbClr val="92D050"/>
                </a:solidFill>
              </a:rPr>
              <a:t>rasmiylashtirish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b="1" dirty="0" err="1">
                <a:solidFill>
                  <a:srgbClr val="92D050"/>
                </a:solidFill>
              </a:rPr>
              <a:t>bo‘yicha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b="1" dirty="0" err="1">
                <a:solidFill>
                  <a:srgbClr val="92D050"/>
                </a:solidFill>
              </a:rPr>
              <a:t>asosiy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b="1" dirty="0" err="1">
                <a:solidFill>
                  <a:srgbClr val="92D050"/>
                </a:solidFill>
              </a:rPr>
              <a:t>standartlar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115794"/>
              </p:ext>
            </p:extLst>
          </p:nvPr>
        </p:nvGraphicFramePr>
        <p:xfrm>
          <a:off x="857251" y="2314575"/>
          <a:ext cx="10772773" cy="3848099"/>
        </p:xfrm>
        <a:graphic>
          <a:graphicData uri="http://schemas.openxmlformats.org/drawingml/2006/table">
            <a:tbl>
              <a:tblPr/>
              <a:tblGrid>
                <a:gridCol w="3210457"/>
                <a:gridCol w="1466845"/>
                <a:gridCol w="1466845"/>
                <a:gridCol w="1494524"/>
                <a:gridCol w="1466845"/>
                <a:gridCol w="1667257"/>
              </a:tblGrid>
              <a:tr h="120440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Format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belgisi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 dirty="0">
                          <a:solidFill>
                            <a:srgbClr val="0070C0"/>
                          </a:solidFill>
                        </a:rPr>
                      </a:b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 dirty="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A4</a:t>
                      </a:r>
                      <a:br>
                        <a:rPr lang="en-US" sz="2400" dirty="0">
                          <a:solidFill>
                            <a:srgbClr val="0070C0"/>
                          </a:solidFill>
                        </a:rPr>
                      </a:b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A3</a:t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A2</a:t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A1</a:t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A0</a:t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3694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Qog‘oz tomonlarining o‘lchami, mm</a:t>
                      </a:r>
                      <a:br>
                        <a:rPr lang="en-US" sz="2400">
                          <a:solidFill>
                            <a:srgbClr val="0070C0"/>
                          </a:solidFill>
                        </a:rPr>
                      </a:br>
                      <a:endParaRPr lang="en-US" sz="240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ru-RU" sz="240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>
                          <a:solidFill>
                            <a:srgbClr val="0070C0"/>
                          </a:solidFill>
                        </a:rPr>
                        <a:t>297×210</a:t>
                      </a:r>
                      <a:br>
                        <a:rPr lang="ru-RU" sz="2400">
                          <a:solidFill>
                            <a:srgbClr val="0070C0"/>
                          </a:solidFill>
                        </a:rPr>
                      </a:br>
                      <a:endParaRPr lang="ru-RU" sz="240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ru-RU" sz="240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>
                          <a:solidFill>
                            <a:srgbClr val="0070C0"/>
                          </a:solidFill>
                        </a:rPr>
                        <a:t>297×420</a:t>
                      </a:r>
                      <a:br>
                        <a:rPr lang="ru-RU" sz="2400">
                          <a:solidFill>
                            <a:srgbClr val="0070C0"/>
                          </a:solidFill>
                        </a:rPr>
                      </a:br>
                      <a:endParaRPr lang="ru-RU" sz="240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ru-RU" sz="240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>
                          <a:solidFill>
                            <a:srgbClr val="0070C0"/>
                          </a:solidFill>
                        </a:rPr>
                        <a:t>594×420</a:t>
                      </a:r>
                      <a:br>
                        <a:rPr lang="ru-RU" sz="2400">
                          <a:solidFill>
                            <a:srgbClr val="0070C0"/>
                          </a:solidFill>
                        </a:rPr>
                      </a:br>
                      <a:endParaRPr lang="ru-RU" sz="240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ru-RU" sz="240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>
                          <a:solidFill>
                            <a:srgbClr val="0070C0"/>
                          </a:solidFill>
                        </a:rPr>
                        <a:t>594×841</a:t>
                      </a:r>
                      <a:br>
                        <a:rPr lang="ru-RU" sz="2400">
                          <a:solidFill>
                            <a:srgbClr val="0070C0"/>
                          </a:solidFill>
                        </a:rPr>
                      </a:br>
                      <a:endParaRPr lang="ru-RU" sz="2400">
                        <a:solidFill>
                          <a:srgbClr val="0070C0"/>
                        </a:solidFill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ru-RU" sz="2400" dirty="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1189×841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453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Masshtablar</a:t>
            </a:r>
            <a:r>
              <a:rPr lang="en-US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525" y="2603500"/>
            <a:ext cx="11801475" cy="3416300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rgbClr val="0070C0"/>
                </a:solidFill>
              </a:rPr>
              <a:t>Chizmada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tasvirlangan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buyumning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chiziqli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o‘lchamlarini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shu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buyum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xaqiqiy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o‘lchamlariga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nisbati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chizmaning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masshtabi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deyiladi</a:t>
            </a:r>
            <a:r>
              <a:rPr lang="en-US" sz="2800" dirty="0">
                <a:solidFill>
                  <a:srgbClr val="0070C0"/>
                </a:solidFill>
              </a:rPr>
              <a:t>. </a:t>
            </a:r>
            <a:r>
              <a:rPr lang="en-US" sz="2800" dirty="0" err="1">
                <a:solidFill>
                  <a:srgbClr val="0070C0"/>
                </a:solidFill>
              </a:rPr>
              <a:t>Masshtab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sonining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nisbati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oldiga</a:t>
            </a:r>
            <a:r>
              <a:rPr lang="en-US" sz="2800" dirty="0">
                <a:solidFill>
                  <a:srgbClr val="0070C0"/>
                </a:solidFill>
              </a:rPr>
              <a:t> "M" </a:t>
            </a:r>
            <a:r>
              <a:rPr lang="en-US" sz="2800" dirty="0" err="1">
                <a:solidFill>
                  <a:srgbClr val="0070C0"/>
                </a:solidFill>
              </a:rPr>
              <a:t>masshtab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belgisi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qo‘yiladi</a:t>
            </a:r>
            <a:r>
              <a:rPr lang="en-US" sz="2800" dirty="0">
                <a:solidFill>
                  <a:srgbClr val="0070C0"/>
                </a:solidFill>
              </a:rPr>
              <a:t>. </a:t>
            </a:r>
            <a:r>
              <a:rPr lang="en-US" sz="2800" dirty="0" err="1">
                <a:solidFill>
                  <a:srgbClr val="0070C0"/>
                </a:solidFill>
              </a:rPr>
              <a:t>Masalan</a:t>
            </a:r>
            <a:r>
              <a:rPr lang="en-US" sz="2800" dirty="0">
                <a:solidFill>
                  <a:srgbClr val="0070C0"/>
                </a:solidFill>
              </a:rPr>
              <a:t>, M1:1 natural </a:t>
            </a:r>
            <a:r>
              <a:rPr lang="en-US" sz="2800" dirty="0" err="1">
                <a:solidFill>
                  <a:srgbClr val="0070C0"/>
                </a:solidFill>
              </a:rPr>
              <a:t>o‘lchamdagi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chizilgan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chizma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masshtabini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ifodalaydi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/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 err="1">
                <a:solidFill>
                  <a:srgbClr val="0070C0"/>
                </a:solidFill>
              </a:rPr>
              <a:t>Davlat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standartiga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muvofiq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chizmaning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masshtablari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quyidagi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qatorlardan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tanlab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olinadi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Masshtablar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367882"/>
              </p:ext>
            </p:extLst>
          </p:nvPr>
        </p:nvGraphicFramePr>
        <p:xfrm>
          <a:off x="1381125" y="3019424"/>
          <a:ext cx="9705975" cy="2484756"/>
        </p:xfrm>
        <a:graphic>
          <a:graphicData uri="http://schemas.openxmlformats.org/drawingml/2006/table">
            <a:tbl>
              <a:tblPr/>
              <a:tblGrid>
                <a:gridCol w="3546874"/>
                <a:gridCol w="6159101"/>
              </a:tblGrid>
              <a:tr h="1242378">
                <a:tc>
                  <a:txBody>
                    <a:bodyPr/>
                    <a:lstStyle/>
                    <a:p>
                      <a:r>
                        <a:rPr lang="en-US" dirty="0" err="1"/>
                        <a:t>Kichraytirish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masshtabi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en-US"/>
                        <a:t>1:2; 1:2,5; 1:4; 1:5; 1:10 va boshqalar</a:t>
                      </a:r>
                      <a:br>
                        <a:rPr lang="en-US"/>
                      </a:br>
                      <a:endParaRPr lang="en-US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2378">
                <a:tc>
                  <a:txBody>
                    <a:bodyPr/>
                    <a:lstStyle/>
                    <a:p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en-US"/>
                        <a:t>Kattalashtirish masshtabi</a:t>
                      </a:r>
                      <a:br>
                        <a:rPr lang="en-US"/>
                      </a:br>
                      <a:endParaRPr lang="en-US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en-US" dirty="0"/>
                        <a:t>2:1; 2,5:1; 4:1; 5:1; 10:1; 20:1; 40:1; </a:t>
                      </a:r>
                      <a:r>
                        <a:rPr lang="en-US" dirty="0" err="1"/>
                        <a:t>va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boshqalar</a:t>
                      </a:r>
                      <a:endParaRPr lang="en-US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848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Ион (конференц-зал)</Template>
  <TotalTime>22</TotalTime>
  <Words>212</Words>
  <Application>Microsoft Office PowerPoint</Application>
  <PresentationFormat>Широкоэкранный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 (конференц-зал)</vt:lpstr>
      <vt:lpstr>KONSTRUKTORLIK HUJJATLARI  VA ULARNI RASMIYLASHTIRISH  </vt:lpstr>
      <vt:lpstr>hizma – bu asosiy texnik hujjatdir. Unda narsaning (mashina, inshoot, detal va shu kabilar) tayyorlanishi va nazorat qilinishi uchun zarur bo‘lgan barcha o‘lchamlar, masshtablar, uning tarkibi haqidagi ma’lumotlar to‘liq beriladi. Chizma qurish jarayoni – maxsus bilim va malakaga asoslangan ijodiy jarayon hisoblanadi.  Buyum deb korxonalarda tayyorlanishi nazarda tutilgan har qanday buyum yoki buyumlar to‘plamiga aytiladi.   Ularni quyidagicha: detallar, yig‘uv birikmalari, komplekslar va komplektlarga bo‘lish mumkin.   Detal deb, yig‘ish operasiyalarisiz bir xil materialdan tayyorlangan buyumga aytiladi. </vt:lpstr>
      <vt:lpstr>Презентация PowerPoint</vt:lpstr>
      <vt:lpstr>KONSTRUKTORLIK HUJJATLARI  VA ULARNI RASMIYLASHTIRISH</vt:lpstr>
      <vt:lpstr>KONSTRUKTORLIK HUJJATLARI  VA ULARNI RASMIYLASHTIRISH</vt:lpstr>
      <vt:lpstr>Chizmalarni rasmiylashtirish bo‘yicha asosiy standartlar </vt:lpstr>
      <vt:lpstr>Chizmalarni rasmiylashtirish bo‘yicha asosiy standartlar</vt:lpstr>
      <vt:lpstr>Masshtablar </vt:lpstr>
      <vt:lpstr>Masshtablar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KONSTRUKTORLIK HUJJATLARI  VA ULARNI RASMIYLASHTIRISH</dc:title>
  <dc:creator>Payvandlash</dc:creator>
  <cp:lastModifiedBy>Payvandlash</cp:lastModifiedBy>
  <cp:revision>3</cp:revision>
  <dcterms:created xsi:type="dcterms:W3CDTF">2021-09-11T05:38:13Z</dcterms:created>
  <dcterms:modified xsi:type="dcterms:W3CDTF">2021-09-11T06:00:39Z</dcterms:modified>
</cp:coreProperties>
</file>