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1500"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02.02.2022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02.02.2022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02.02.2022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02.02.2022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02.02.2022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02.02.2022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02.02.2022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02.02.2022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B4C71EC6-210F-42DE-9C53-41977AD35B3D}" type="datetimeFigureOut">
              <a:rPr lang="ru-RU" smtClean="0"/>
              <a:t>02.02.2022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02.02.2022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02.02.2022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B4C71EC6-210F-42DE-9C53-41977AD35B3D}" type="datetimeFigureOut">
              <a:rPr lang="ru-RU" smtClean="0"/>
              <a:t>02.02.2022</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19B0651-EE4F-4900-A07F-96A6BFA9D0F0}" type="slidenum">
              <a:rPr lang="ru-RU" smtClean="0"/>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5" name="Объект 2"/>
          <p:cNvSpPr>
            <a:spLocks noGrp="1"/>
          </p:cNvSpPr>
          <p:nvPr>
            <p:ph idx="1"/>
          </p:nvPr>
        </p:nvSpPr>
        <p:spPr/>
        <p:txBody>
          <a:bodyPr>
            <a:normAutofit/>
          </a:bodyPr>
          <a:lstStyle/>
          <a:p>
            <a:pPr marL="1828800" lvl="4" indent="0">
              <a:buNone/>
            </a:pPr>
            <a:endParaRPr lang="en-US" sz="2400" dirty="0">
              <a:solidFill>
                <a:srgbClr val="7030A0"/>
              </a:solidFill>
            </a:endParaRPr>
          </a:p>
          <a:p>
            <a:pPr marL="1828800" lvl="4" indent="0" algn="ctr">
              <a:buNone/>
            </a:pPr>
            <a:r>
              <a:rPr lang="en-US" sz="3200" dirty="0">
                <a:solidFill>
                  <a:srgbClr val="FF0000"/>
                </a:solidFill>
              </a:rPr>
              <a:t>MAVZU</a:t>
            </a:r>
            <a:r>
              <a:rPr lang="en-US" sz="3200" dirty="0">
                <a:solidFill>
                  <a:srgbClr val="7030A0"/>
                </a:solidFill>
              </a:rPr>
              <a:t>:ISSIQXONA TURLARI VA ULARNING AFZALLIGI</a:t>
            </a:r>
            <a:r>
              <a:rPr lang="en-US" sz="2400" dirty="0">
                <a:solidFill>
                  <a:srgbClr val="7030A0"/>
                </a:solidFill>
              </a:rPr>
              <a:t>.</a:t>
            </a:r>
            <a:endParaRPr lang="ru-RU" sz="2400" dirty="0">
              <a:solidFill>
                <a:srgbClr val="7030A0"/>
              </a:solidFill>
            </a:endParaRPr>
          </a:p>
        </p:txBody>
      </p:sp>
      <p:sp>
        <p:nvSpPr>
          <p:cNvPr id="1048594" name="Заголовок 1"/>
          <p:cNvSpPr>
            <a:spLocks noGrp="1"/>
          </p:cNvSpPr>
          <p:nvPr>
            <p:ph type="title"/>
          </p:nvPr>
        </p:nvSpPr>
        <p:spPr>
          <a:xfrm>
            <a:off x="0" y="816638"/>
            <a:ext cx="6955502" cy="999636"/>
          </a:xfrm>
        </p:spPr>
        <p:txBody>
          <a:bodyPr>
            <a:normAutofit fontScale="90000"/>
          </a:bodyPr>
          <a:lstStyle/>
          <a:p>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endParaRPr lang="ru-RU" dirty="0"/>
          </a:p>
        </p:txBody>
      </p:sp>
    </p:spTree>
    <p:extLst>
      <p:ext uri="{BB962C8B-B14F-4D97-AF65-F5344CB8AC3E}">
        <p14:creationId xmlns:p14="http://schemas.microsoft.com/office/powerpoint/2010/main" val="515003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Объект 2"/>
          <p:cNvSpPr>
            <a:spLocks noGrp="1"/>
          </p:cNvSpPr>
          <p:nvPr>
            <p:ph idx="1"/>
          </p:nvPr>
        </p:nvSpPr>
        <p:spPr/>
        <p:txBody>
          <a:bodyPr/>
          <a:lstStyle/>
          <a:p>
            <a:r>
              <a:rPr lang="en-US" dirty="0"/>
              <a:t>1.Issiqxona </a:t>
            </a:r>
            <a:r>
              <a:rPr lang="en-US" dirty="0" err="1"/>
              <a:t>haqida</a:t>
            </a:r>
            <a:r>
              <a:rPr lang="en-US" dirty="0"/>
              <a:t> </a:t>
            </a:r>
            <a:r>
              <a:rPr lang="en-US" dirty="0" err="1"/>
              <a:t>umumiy</a:t>
            </a:r>
            <a:r>
              <a:rPr lang="en-US" dirty="0"/>
              <a:t> </a:t>
            </a:r>
            <a:r>
              <a:rPr lang="en-US" dirty="0" err="1"/>
              <a:t>ma’lumotlar</a:t>
            </a:r>
            <a:r>
              <a:rPr lang="en-US" dirty="0"/>
              <a:t>.</a:t>
            </a:r>
          </a:p>
          <a:p>
            <a:r>
              <a:rPr lang="en-US" dirty="0"/>
              <a:t>2.Issiqxona </a:t>
            </a:r>
            <a:r>
              <a:rPr lang="en-US" dirty="0" err="1"/>
              <a:t>turlari</a:t>
            </a:r>
            <a:r>
              <a:rPr lang="en-US" dirty="0"/>
              <a:t> </a:t>
            </a:r>
            <a:r>
              <a:rPr lang="en-US" dirty="0" err="1"/>
              <a:t>va</a:t>
            </a:r>
            <a:r>
              <a:rPr lang="en-US" dirty="0"/>
              <a:t> </a:t>
            </a:r>
            <a:r>
              <a:rPr lang="en-US" dirty="0" err="1"/>
              <a:t>issiqxonada</a:t>
            </a:r>
            <a:r>
              <a:rPr lang="en-US" dirty="0"/>
              <a:t> </a:t>
            </a:r>
            <a:r>
              <a:rPr lang="en-US" dirty="0" err="1"/>
              <a:t>yaratiladigan</a:t>
            </a:r>
            <a:r>
              <a:rPr lang="en-US" dirty="0"/>
              <a:t> </a:t>
            </a:r>
            <a:r>
              <a:rPr lang="en-US" dirty="0" err="1"/>
              <a:t>sharoitlar</a:t>
            </a:r>
            <a:r>
              <a:rPr lang="en-US" dirty="0"/>
              <a:t>.</a:t>
            </a:r>
          </a:p>
          <a:p>
            <a:r>
              <a:rPr lang="en-US" dirty="0"/>
              <a:t>3.Issiqxona </a:t>
            </a:r>
            <a:r>
              <a:rPr lang="en-US" dirty="0" err="1"/>
              <a:t>afzalliklari</a:t>
            </a:r>
            <a:r>
              <a:rPr lang="en-US" dirty="0"/>
              <a:t> </a:t>
            </a:r>
            <a:r>
              <a:rPr lang="en-US" dirty="0" err="1"/>
              <a:t>va</a:t>
            </a:r>
            <a:r>
              <a:rPr lang="en-US" dirty="0"/>
              <a:t> </a:t>
            </a:r>
            <a:r>
              <a:rPr lang="en-US" dirty="0" err="1"/>
              <a:t>ularning</a:t>
            </a:r>
            <a:r>
              <a:rPr lang="en-US" dirty="0"/>
              <a:t> </a:t>
            </a:r>
            <a:r>
              <a:rPr lang="en-US" dirty="0" err="1"/>
              <a:t>jamiatdagi</a:t>
            </a:r>
            <a:r>
              <a:rPr lang="en-US" dirty="0"/>
              <a:t> </a:t>
            </a:r>
            <a:r>
              <a:rPr lang="en-US" dirty="0" err="1"/>
              <a:t>ahamyati</a:t>
            </a:r>
            <a:r>
              <a:rPr lang="en-US" dirty="0"/>
              <a:t>.</a:t>
            </a:r>
          </a:p>
          <a:p>
            <a:r>
              <a:rPr lang="en-US" dirty="0"/>
              <a:t>4.Issiqxonalar </a:t>
            </a:r>
            <a:r>
              <a:rPr lang="en-US" dirty="0" err="1"/>
              <a:t>haqida</a:t>
            </a:r>
            <a:r>
              <a:rPr lang="en-US" dirty="0"/>
              <a:t> </a:t>
            </a:r>
            <a:r>
              <a:rPr lang="en-US" dirty="0" err="1"/>
              <a:t>umumiy</a:t>
            </a:r>
            <a:r>
              <a:rPr lang="en-US" dirty="0"/>
              <a:t> </a:t>
            </a:r>
            <a:r>
              <a:rPr lang="en-US" dirty="0" err="1"/>
              <a:t>xulosa</a:t>
            </a:r>
            <a:r>
              <a:rPr lang="en-US" dirty="0"/>
              <a:t>.</a:t>
            </a:r>
          </a:p>
          <a:p>
            <a:endParaRPr lang="ru-RU" dirty="0"/>
          </a:p>
        </p:txBody>
      </p:sp>
      <p:sp>
        <p:nvSpPr>
          <p:cNvPr id="1048596" name="Заголовок 1"/>
          <p:cNvSpPr>
            <a:spLocks noGrp="1"/>
          </p:cNvSpPr>
          <p:nvPr>
            <p:ph type="title"/>
          </p:nvPr>
        </p:nvSpPr>
        <p:spPr/>
        <p:txBody>
          <a:bodyPr/>
          <a:lstStyle/>
          <a:p>
            <a:r>
              <a:rPr lang="en-US" dirty="0">
                <a:solidFill>
                  <a:schemeClr val="tx1"/>
                </a:solidFill>
              </a:rPr>
              <a:t>                       </a:t>
            </a:r>
            <a:r>
              <a:rPr lang="en-US" dirty="0" err="1">
                <a:solidFill>
                  <a:schemeClr val="tx1"/>
                </a:solidFill>
              </a:rPr>
              <a:t>Reja</a:t>
            </a:r>
            <a:endParaRPr lang="ru-RU" dirty="0">
              <a:solidFill>
                <a:schemeClr val="tx1"/>
              </a:solidFill>
            </a:endParaRPr>
          </a:p>
        </p:txBody>
      </p:sp>
    </p:spTree>
    <p:extLst>
      <p:ext uri="{BB962C8B-B14F-4D97-AF65-F5344CB8AC3E}">
        <p14:creationId xmlns:p14="http://schemas.microsoft.com/office/powerpoint/2010/main" val="3110039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2" name="Picture 4" descr="issiqxona turlari"/>
          <p:cNvPicPr>
            <a:picLocks noGrp="1" noChangeAspect="1" noChangeArrowheads="1"/>
          </p:cNvPicPr>
          <p:nvPr>
            <p:ph idx="1"/>
          </p:nvPr>
        </p:nvPicPr>
        <p:blipFill>
          <a:blip r:embed="rId2"/>
          <a:srcRect/>
          <a:stretch>
            <a:fillRect/>
          </a:stretch>
        </p:blipFill>
        <p:spPr bwMode="auto">
          <a:xfrm>
            <a:off x="1127343" y="1930400"/>
            <a:ext cx="4913335" cy="4570608"/>
          </a:xfrm>
          <a:prstGeom prst="rect">
            <a:avLst/>
          </a:prstGeom>
          <a:noFill/>
        </p:spPr>
      </p:pic>
      <p:sp>
        <p:nvSpPr>
          <p:cNvPr id="1048598" name="Заголовок 1"/>
          <p:cNvSpPr>
            <a:spLocks noGrp="1"/>
          </p:cNvSpPr>
          <p:nvPr>
            <p:ph type="title"/>
          </p:nvPr>
        </p:nvSpPr>
        <p:spPr/>
        <p:txBody>
          <a:bodyPr>
            <a:normAutofit fontScale="90000"/>
          </a:bodyPr>
          <a:lstStyle/>
          <a:p>
            <a:r>
              <a:rPr lang="en-US" sz="1600" b="1" i="0" dirty="0" err="1">
                <a:solidFill>
                  <a:srgbClr val="202122"/>
                </a:solidFill>
                <a:effectLst/>
                <a:latin typeface="Arial" panose="020B0604020202020204" pitchFamily="34" charset="0"/>
              </a:rPr>
              <a:t>Issiqxona</a:t>
            </a:r>
            <a:r>
              <a:rPr lang="en-US" sz="1600" b="0" i="0" dirty="0">
                <a:solidFill>
                  <a:srgbClr val="202122"/>
                </a:solidFill>
                <a:effectLst/>
                <a:latin typeface="Arial" panose="020B0604020202020204" pitchFamily="34" charset="0"/>
              </a:rPr>
              <a:t> — </a:t>
            </a:r>
            <a:r>
              <a:rPr lang="en-US" sz="1600" b="0" i="0" dirty="0" err="1">
                <a:solidFill>
                  <a:srgbClr val="202122"/>
                </a:solidFill>
                <a:effectLst/>
                <a:latin typeface="Arial" panose="020B0604020202020204" pitchFamily="34" charset="0"/>
              </a:rPr>
              <a:t>noqulay</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iqlim</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sharoitida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ekinlarga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sunʼiy</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muhit</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harorat</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yorugʻlik</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namlik</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va</a:t>
            </a:r>
            <a:r>
              <a:rPr lang="en-US" sz="1600" b="0" i="0" dirty="0">
                <a:solidFill>
                  <a:srgbClr val="202122"/>
                </a:solidFill>
                <a:effectLst/>
                <a:latin typeface="Arial" panose="020B0604020202020204" pitchFamily="34" charset="0"/>
              </a:rPr>
              <a:t> b.) </a:t>
            </a:r>
            <a:r>
              <a:rPr lang="en-US" sz="1600" b="0" i="0" dirty="0" err="1">
                <a:solidFill>
                  <a:srgbClr val="202122"/>
                </a:solidFill>
                <a:effectLst/>
                <a:latin typeface="Arial" panose="020B0604020202020204" pitchFamily="34" charset="0"/>
              </a:rPr>
              <a:t>yaratadigan</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inshoot</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Asosan</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mavsumdan</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tashqari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davrlarda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mahsulot</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yetishtirish</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issiqxona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va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ochiq</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dala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uchun</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koʻchatlar</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oʻstirishga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xizmat</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qiladi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Issiqxona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oynaband</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yoki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polimer</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plyonka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stekloplast</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va</a:t>
            </a:r>
            <a:r>
              <a:rPr lang="en-US" sz="1600" b="0" i="0" dirty="0">
                <a:solidFill>
                  <a:srgbClr val="202122"/>
                </a:solidFill>
                <a:effectLst/>
                <a:latin typeface="Arial" panose="020B0604020202020204" pitchFamily="34" charset="0"/>
              </a:rPr>
              <a:t> h. k. </a:t>
            </a:r>
            <a:r>
              <a:rPr lang="en-US" sz="1600" b="0" i="0" dirty="0" err="1">
                <a:solidFill>
                  <a:srgbClr val="202122"/>
                </a:solidFill>
                <a:effectLst/>
                <a:latin typeface="Arial" panose="020B0604020202020204" pitchFamily="34" charset="0"/>
              </a:rPr>
              <a:t>bilan</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oʻralgan</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boʻladi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Yogʻoch</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yoki</a:t>
            </a:r>
            <a:r>
              <a:rPr lang="en-US" sz="1600" b="0" i="0" dirty="0">
                <a:solidFill>
                  <a:srgbClr val="202122"/>
                </a:solidFill>
                <a:effectLst/>
                <a:latin typeface="Arial" panose="020B0604020202020204" pitchFamily="34" charset="0"/>
              </a:rPr>
              <a:t> temir, </a:t>
            </a:r>
            <a:r>
              <a:rPr lang="en-US" sz="1600" b="0" i="0" dirty="0" err="1">
                <a:solidFill>
                  <a:srgbClr val="202122"/>
                </a:solidFill>
                <a:effectLst/>
                <a:latin typeface="Arial" panose="020B0604020202020204" pitchFamily="34" charset="0"/>
              </a:rPr>
              <a:t>poʻlat</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alyuminiy</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kabi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metall</a:t>
            </a:r>
            <a:r>
              <a:rPr lang="en-US" sz="1600" b="0" i="0" dirty="0">
                <a:solidFill>
                  <a:srgbClr val="202122"/>
                </a:solidFill>
                <a:effectLst/>
                <a:latin typeface="Arial" panose="020B0604020202020204" pitchFamily="34" charset="0"/>
              </a:rPr>
              <a:t> us-</a:t>
            </a:r>
            <a:r>
              <a:rPr lang="en-US" sz="1600" b="0" i="0" dirty="0" err="1">
                <a:solidFill>
                  <a:srgbClr val="202122"/>
                </a:solidFill>
                <a:effectLst/>
                <a:latin typeface="Arial" panose="020B0604020202020204" pitchFamily="34" charset="0"/>
              </a:rPr>
              <a:t>kunalardan</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tiklanadi</a:t>
            </a:r>
            <a:r>
              <a:rPr lang="en-US" sz="1600" b="0" i="0" dirty="0">
                <a:solidFill>
                  <a:srgbClr val="202122"/>
                </a:solidFill>
                <a:effectLst/>
                <a:latin typeface="Arial" panose="020B0604020202020204" pitchFamily="34" charset="0"/>
              </a:rPr>
              <a:t>.</a:t>
            </a:r>
            <a:endParaRPr lang="ru-RU" sz="1600" dirty="0"/>
          </a:p>
        </p:txBody>
      </p:sp>
    </p:spTree>
    <p:extLst>
      <p:ext uri="{BB962C8B-B14F-4D97-AF65-F5344CB8AC3E}">
        <p14:creationId xmlns:p14="http://schemas.microsoft.com/office/powerpoint/2010/main" val="3816598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3" name="Picture 4"/>
          <p:cNvPicPr>
            <a:picLocks noGrp="1" noChangeAspect="1" noChangeArrowheads="1"/>
          </p:cNvPicPr>
          <p:nvPr>
            <p:ph idx="1"/>
          </p:nvPr>
        </p:nvPicPr>
        <p:blipFill>
          <a:blip r:embed="rId2"/>
          <a:srcRect/>
          <a:stretch>
            <a:fillRect/>
          </a:stretch>
        </p:blipFill>
        <p:spPr bwMode="auto">
          <a:xfrm>
            <a:off x="557496" y="2344824"/>
            <a:ext cx="6398006" cy="4689619"/>
          </a:xfrm>
          <a:prstGeom prst="rect">
            <a:avLst/>
          </a:prstGeom>
          <a:noFill/>
        </p:spPr>
      </p:pic>
      <p:sp>
        <p:nvSpPr>
          <p:cNvPr id="1048599" name="Заголовок 1"/>
          <p:cNvSpPr>
            <a:spLocks noGrp="1"/>
          </p:cNvSpPr>
          <p:nvPr>
            <p:ph type="title"/>
          </p:nvPr>
        </p:nvSpPr>
        <p:spPr>
          <a:xfrm>
            <a:off x="508001" y="250521"/>
            <a:ext cx="6447501" cy="1816274"/>
          </a:xfrm>
        </p:spPr>
        <p:txBody>
          <a:bodyPr>
            <a:normAutofit fontScale="90000"/>
          </a:bodyPr>
          <a:lstStyle/>
          <a:p>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Hozirgi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kunda</a:t>
            </a:r>
            <a:r>
              <a:rPr lang="en-US" sz="1600" b="0" i="0" dirty="0">
                <a:solidFill>
                  <a:srgbClr val="202122"/>
                </a:solidFill>
                <a:effectLst/>
                <a:latin typeface="Arial" panose="020B0604020202020204" pitchFamily="34" charset="0"/>
              </a:rPr>
              <a:t> </a:t>
            </a:r>
            <a:r>
              <a:rPr lang="en-US" sz="1600" dirty="0" err="1">
                <a:solidFill>
                  <a:srgbClr val="202122"/>
                </a:solidFill>
                <a:latin typeface="Arial" panose="020B0604020202020204" pitchFamily="34" charset="0"/>
              </a:rPr>
              <a:t>i</a:t>
            </a:r>
            <a:r>
              <a:rPr lang="en-US" sz="1600" b="0" i="0" dirty="0" err="1">
                <a:solidFill>
                  <a:srgbClr val="202122"/>
                </a:solidFill>
                <a:effectLst/>
                <a:latin typeface="Arial" panose="020B0604020202020204" pitchFamily="34" charset="0"/>
              </a:rPr>
              <a:t>ssiqxonalarning</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xilma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xil</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turlari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mavjud</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Ular</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foidalanish</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muddatlari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va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davomiyligiga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qarab</a:t>
            </a:r>
            <a:r>
              <a:rPr lang="en-US" sz="1600" b="0" i="0" dirty="0">
                <a:solidFill>
                  <a:srgbClr val="202122"/>
                </a:solidFill>
                <a:effectLst/>
                <a:latin typeface="Arial" panose="020B0604020202020204" pitchFamily="34" charset="0"/>
              </a:rPr>
              <a:t> — </a:t>
            </a:r>
            <a:r>
              <a:rPr lang="en-US" sz="1600" b="0" i="0" dirty="0" err="1">
                <a:solidFill>
                  <a:srgbClr val="202122"/>
                </a:solidFill>
                <a:effectLst/>
                <a:latin typeface="Arial" panose="020B0604020202020204" pitchFamily="34" charset="0"/>
              </a:rPr>
              <a:t>qishki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hamda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bahorgi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vazifasiga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koʻra</a:t>
            </a:r>
            <a:r>
              <a:rPr lang="en-US" sz="1600" b="0" i="0" dirty="0">
                <a:solidFill>
                  <a:srgbClr val="202122"/>
                </a:solidFill>
                <a:effectLst/>
                <a:latin typeface="Arial" panose="020B0604020202020204" pitchFamily="34" charset="0"/>
              </a:rPr>
              <a:t> — </a:t>
            </a:r>
            <a:r>
              <a:rPr lang="en-US" sz="1600" b="0" i="0" dirty="0" err="1">
                <a:solidFill>
                  <a:srgbClr val="202122"/>
                </a:solidFill>
                <a:effectLst/>
                <a:latin typeface="Arial" panose="020B0604020202020204" pitchFamily="34" charset="0"/>
              </a:rPr>
              <a:t>koʻchat</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oʻstiriladigan</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va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sabzavot</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yetishtiriladigan</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sabzavotlarni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oʻstirish</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texnologiyasiga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qarab</a:t>
            </a:r>
            <a:r>
              <a:rPr lang="en-US" sz="1600" b="0" i="0" dirty="0">
                <a:solidFill>
                  <a:srgbClr val="202122"/>
                </a:solidFill>
                <a:effectLst/>
                <a:latin typeface="Arial" panose="020B0604020202020204" pitchFamily="34" charset="0"/>
              </a:rPr>
              <a:t> — </a:t>
            </a:r>
            <a:r>
              <a:rPr lang="en-US" sz="1600" b="0" i="0" dirty="0" err="1">
                <a:solidFill>
                  <a:srgbClr val="202122"/>
                </a:solidFill>
                <a:effectLst/>
                <a:latin typeface="Arial" panose="020B0604020202020204" pitchFamily="34" charset="0"/>
              </a:rPr>
              <a:t>tuproqli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va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gidropon</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ichki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jihozlarga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qarab</a:t>
            </a:r>
            <a:r>
              <a:rPr lang="en-US" sz="1600" b="0" i="0" dirty="0">
                <a:solidFill>
                  <a:srgbClr val="202122"/>
                </a:solidFill>
                <a:effectLst/>
                <a:latin typeface="Arial" panose="020B0604020202020204" pitchFamily="34" charset="0"/>
              </a:rPr>
              <a:t> — </a:t>
            </a:r>
            <a:r>
              <a:rPr lang="en-US" sz="1600" b="0" i="0" dirty="0" err="1">
                <a:solidFill>
                  <a:srgbClr val="202122"/>
                </a:solidFill>
                <a:effectLst/>
                <a:latin typeface="Arial" panose="020B0604020202020204" pitchFamily="34" charset="0"/>
              </a:rPr>
              <a:t>soʻkchakli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va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tuproqli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turlarga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boʻlinadi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Konstruktiv</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yechimi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jihatdan</a:t>
            </a:r>
            <a:r>
              <a:rPr lang="en-US" sz="1600" b="0" i="0" dirty="0">
                <a:solidFill>
                  <a:srgbClr val="202122"/>
                </a:solidFill>
                <a:effectLst/>
                <a:latin typeface="Arial" panose="020B0604020202020204" pitchFamily="34" charset="0"/>
              </a:rPr>
              <a:t> </a:t>
            </a:r>
            <a:r>
              <a:rPr lang="en-US" sz="1600" dirty="0" err="1">
                <a:solidFill>
                  <a:srgbClr val="202122"/>
                </a:solidFill>
                <a:latin typeface="Arial" panose="020B0604020202020204" pitchFamily="34" charset="0"/>
              </a:rPr>
              <a:t>issiqxona</a:t>
            </a:r>
            <a:r>
              <a:rPr lang="en-US" sz="1600" b="0" i="0" dirty="0" err="1">
                <a:solidFill>
                  <a:srgbClr val="202122"/>
                </a:solidFill>
                <a:effectLst/>
                <a:latin typeface="Arial" panose="020B0604020202020204" pitchFamily="34" charset="0"/>
              </a:rPr>
              <a:t>lar</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nur</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oʻtkazuvchi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nishab</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tomonlari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miqdoriga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qarab</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bir</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ikki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va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koʻp</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tomonlama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nishabli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turlarga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boʻlinadi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Oʻzbekistonda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asosan</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pomidor</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bodring</a:t>
            </a:r>
            <a:r>
              <a:rPr lang="en-US" sz="1600" b="0" i="0" dirty="0">
                <a:solidFill>
                  <a:srgbClr val="202122"/>
                </a:solidFill>
                <a:effectLst/>
                <a:latin typeface="Arial" panose="020B0604020202020204" pitchFamily="34" charset="0"/>
              </a:rPr>
              <a:t> , </a:t>
            </a:r>
            <a:r>
              <a:rPr lang="en-US" sz="1600" b="0" i="0" dirty="0" err="1">
                <a:solidFill>
                  <a:srgbClr val="202122"/>
                </a:solidFill>
                <a:effectLst/>
                <a:latin typeface="Arial" panose="020B0604020202020204" pitchFamily="34" charset="0"/>
              </a:rPr>
              <a:t>rezavor</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ekinlar</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sabzavot</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oʻsimliklari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koʻchati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shuningdek</a:t>
            </a:r>
            <a:r>
              <a:rPr lang="en-US" sz="1600" b="0" i="0" dirty="0">
                <a:solidFill>
                  <a:srgbClr val="202122"/>
                </a:solidFill>
                <a:effectLst/>
                <a:latin typeface="Arial" panose="020B0604020202020204" pitchFamily="34" charset="0"/>
              </a:rPr>
              <a:t> limon </a:t>
            </a:r>
            <a:r>
              <a:rPr lang="en-US" sz="1600" b="0" i="0" dirty="0" err="1">
                <a:solidFill>
                  <a:srgbClr val="202122"/>
                </a:solidFill>
                <a:effectLst/>
                <a:latin typeface="Arial" panose="020B0604020202020204" pitchFamily="34" charset="0"/>
              </a:rPr>
              <a:t>va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manzarali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oʻsimliklar</a:t>
            </a:r>
            <a:r>
              <a:rPr lang="en-US" sz="1600" b="0" i="0" dirty="0">
                <a:solidFill>
                  <a:srgbClr val="202122"/>
                </a:solidFill>
                <a:effectLst/>
                <a:latin typeface="Arial" panose="020B0604020202020204" pitchFamily="34" charset="0"/>
              </a:rPr>
              <a:t> </a:t>
            </a:r>
            <a:r>
              <a:rPr lang="en-US" sz="1600" dirty="0" err="1">
                <a:solidFill>
                  <a:srgbClr val="202122"/>
                </a:solidFill>
                <a:latin typeface="Arial" panose="020B0604020202020204" pitchFamily="34" charset="0"/>
              </a:rPr>
              <a:t>issiqxonalar</a:t>
            </a:r>
            <a:r>
              <a:rPr lang="en-US" sz="1600" b="0" i="0" dirty="0" err="1">
                <a:solidFill>
                  <a:srgbClr val="202122"/>
                </a:solidFill>
                <a:effectLst/>
                <a:latin typeface="Arial" panose="020B0604020202020204" pitchFamily="34" charset="0"/>
              </a:rPr>
              <a:t>da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yetishtiriladi</a:t>
            </a:r>
            <a:r>
              <a:rPr lang="en-US" sz="1600" b="0" i="0" dirty="0">
                <a:solidFill>
                  <a:srgbClr val="202122"/>
                </a:solidFill>
                <a:effectLst/>
                <a:latin typeface="Arial" panose="020B0604020202020204" pitchFamily="34" charset="0"/>
              </a:rPr>
              <a:t>.</a:t>
            </a:r>
            <a:endParaRPr lang="ru-RU" sz="1600" dirty="0"/>
          </a:p>
        </p:txBody>
      </p:sp>
    </p:spTree>
    <p:extLst>
      <p:ext uri="{BB962C8B-B14F-4D97-AF65-F5344CB8AC3E}">
        <p14:creationId xmlns:p14="http://schemas.microsoft.com/office/powerpoint/2010/main" val="4140812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4" name="Picture 6"/>
          <p:cNvPicPr>
            <a:picLocks noGrp="1" noChangeAspect="1" noChangeArrowheads="1"/>
          </p:cNvPicPr>
          <p:nvPr>
            <p:ph idx="1"/>
          </p:nvPr>
        </p:nvPicPr>
        <p:blipFill>
          <a:blip r:embed="rId2"/>
          <a:srcRect/>
          <a:stretch>
            <a:fillRect/>
          </a:stretch>
        </p:blipFill>
        <p:spPr bwMode="auto">
          <a:xfrm>
            <a:off x="576072" y="2466110"/>
            <a:ext cx="6379430" cy="4175571"/>
          </a:xfrm>
          <a:prstGeom prst="rect">
            <a:avLst/>
          </a:prstGeom>
          <a:noFill/>
        </p:spPr>
      </p:pic>
      <p:sp>
        <p:nvSpPr>
          <p:cNvPr id="1048600" name="Заголовок 1"/>
          <p:cNvSpPr>
            <a:spLocks noGrp="1"/>
          </p:cNvSpPr>
          <p:nvPr>
            <p:ph type="title"/>
          </p:nvPr>
        </p:nvSpPr>
        <p:spPr>
          <a:xfrm>
            <a:off x="508001" y="609600"/>
            <a:ext cx="6447501" cy="1781174"/>
          </a:xfrm>
        </p:spPr>
        <p:txBody>
          <a:bodyPr>
            <a:noAutofit/>
          </a:bodyPr>
          <a:lstStyle/>
          <a:p>
            <a:r>
              <a:rPr lang="en-US" sz="1600" b="0" i="0" dirty="0" err="1">
                <a:solidFill>
                  <a:srgbClr val="202122"/>
                </a:solidFill>
                <a:effectLst/>
                <a:latin typeface="Arial" panose="020B0604020202020204" pitchFamily="34" charset="0"/>
              </a:rPr>
              <a:t>Yozi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qisqa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boʻlgan</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oʻrta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va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shimoliy</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mintaqalarda</a:t>
            </a:r>
            <a:r>
              <a:rPr lang="en-US" sz="1600" b="0" i="0" dirty="0">
                <a:solidFill>
                  <a:srgbClr val="202122"/>
                </a:solidFill>
                <a:effectLst/>
                <a:latin typeface="Arial" panose="020B0604020202020204" pitchFamily="34" charset="0"/>
              </a:rPr>
              <a:t> </a:t>
            </a:r>
            <a:r>
              <a:rPr lang="en-US" sz="1600" dirty="0" err="1">
                <a:solidFill>
                  <a:srgbClr val="202122"/>
                </a:solidFill>
                <a:latin typeface="Arial" panose="020B0604020202020204" pitchFamily="34" charset="0"/>
              </a:rPr>
              <a:t>i</a:t>
            </a:r>
            <a:r>
              <a:rPr lang="en-US" sz="1600" b="0" i="0" dirty="0" err="1">
                <a:solidFill>
                  <a:srgbClr val="202122"/>
                </a:solidFill>
                <a:effectLst/>
                <a:latin typeface="Arial" panose="020B0604020202020204" pitchFamily="34" charset="0"/>
              </a:rPr>
              <a:t>ssiqxonalarda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turli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sabzavot</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va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boshqa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qishloq</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xoʻjaligi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ekinlari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yil</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boʻyi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oʻstiriladi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hosil</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olinadi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va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oʻsimliklarning</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yangi</a:t>
            </a:r>
            <a:r>
              <a:rPr lang="en-US" sz="1600" b="0" i="0" dirty="0">
                <a:solidFill>
                  <a:srgbClr val="202122"/>
                </a:solidFill>
                <a:effectLst/>
                <a:latin typeface="Arial" panose="020B0604020202020204" pitchFamily="34" charset="0"/>
              </a:rPr>
              <a:t> nav </a:t>
            </a:r>
            <a:r>
              <a:rPr lang="en-US" sz="1600" b="0" i="0" dirty="0" err="1">
                <a:solidFill>
                  <a:srgbClr val="202122"/>
                </a:solidFill>
                <a:effectLst/>
                <a:latin typeface="Arial" panose="020B0604020202020204" pitchFamily="34" charset="0"/>
              </a:rPr>
              <a:t>hamda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duragaylari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yetishtirish</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va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boshqa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issiqxona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tashkil</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qilish</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ishlari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olib</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boriladi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Qishki</a:t>
            </a:r>
            <a:r>
              <a:rPr lang="en-US" sz="1600" b="0" i="0" dirty="0">
                <a:solidFill>
                  <a:srgbClr val="202122"/>
                </a:solidFill>
                <a:effectLst/>
                <a:latin typeface="Arial" panose="020B0604020202020204" pitchFamily="34" charset="0"/>
              </a:rPr>
              <a:t> </a:t>
            </a:r>
            <a:r>
              <a:rPr lang="en-US" sz="1600" dirty="0" err="1">
                <a:solidFill>
                  <a:srgbClr val="202122"/>
                </a:solidFill>
                <a:latin typeface="Arial" panose="020B0604020202020204" pitchFamily="34" charset="0"/>
              </a:rPr>
              <a:t>issiqxona</a:t>
            </a:r>
            <a:r>
              <a:rPr lang="en-US" sz="1600" b="0" i="0" dirty="0" err="1">
                <a:solidFill>
                  <a:srgbClr val="202122"/>
                </a:solidFill>
                <a:effectLst/>
                <a:latin typeface="Arial" panose="020B0604020202020204" pitchFamily="34" charset="0"/>
              </a:rPr>
              <a:t>lar</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yil</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boʻyi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foydalanishga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moʻljallangan</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boʻlib</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ularda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sabzavotlar</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bahorgi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issiqxona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parniklar</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ilitilgan</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yerlarda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oʻstirish</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uchun</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koʻchatlar</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yetishtiriladi</a:t>
            </a:r>
            <a:r>
              <a:rPr lang="en-US" sz="1600" b="0" i="0" dirty="0">
                <a:solidFill>
                  <a:srgbClr val="202122"/>
                </a:solidFill>
                <a:effectLst/>
                <a:latin typeface="Arial" panose="020B0604020202020204" pitchFamily="34" charset="0"/>
              </a:rPr>
              <a:t>. U </a:t>
            </a:r>
            <a:r>
              <a:rPr lang="en-US" sz="1600" b="0" i="0" dirty="0" err="1">
                <a:solidFill>
                  <a:srgbClr val="202122"/>
                </a:solidFill>
                <a:effectLst/>
                <a:latin typeface="Arial" panose="020B0604020202020204" pitchFamily="34" charset="0"/>
              </a:rPr>
              <a:t>metall</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yoki</a:t>
            </a:r>
            <a:r>
              <a:rPr lang="en-US" sz="1600" b="0" i="0" dirty="0">
                <a:solidFill>
                  <a:srgbClr val="202122"/>
                </a:solidFill>
                <a:effectLst/>
                <a:latin typeface="Arial" panose="020B0604020202020204" pitchFamily="34" charset="0"/>
              </a:rPr>
              <a:t> temir-</a:t>
            </a:r>
            <a:r>
              <a:rPr lang="en-US" sz="1600" b="0" i="0" dirty="0" err="1">
                <a:solidFill>
                  <a:srgbClr val="202122"/>
                </a:solidFill>
                <a:effectLst/>
                <a:latin typeface="Arial" panose="020B0604020202020204" pitchFamily="34" charset="0"/>
              </a:rPr>
              <a:t>betondan</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ishlanadi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Bahorgi</a:t>
            </a:r>
            <a:r>
              <a:rPr lang="en-US" sz="1600" b="0" i="0" dirty="0">
                <a:solidFill>
                  <a:srgbClr val="202122"/>
                </a:solidFill>
                <a:effectLst/>
                <a:latin typeface="Arial" panose="020B0604020202020204" pitchFamily="34" charset="0"/>
              </a:rPr>
              <a:t> </a:t>
            </a:r>
            <a:r>
              <a:rPr lang="en-US" sz="1600" dirty="0" err="1">
                <a:solidFill>
                  <a:srgbClr val="202122"/>
                </a:solidFill>
                <a:latin typeface="Arial" panose="020B0604020202020204" pitchFamily="34" charset="0"/>
              </a:rPr>
              <a:t>issiqxona</a:t>
            </a:r>
            <a:r>
              <a:rPr lang="en-US" sz="1600" b="0" i="0" dirty="0" err="1">
                <a:solidFill>
                  <a:srgbClr val="202122"/>
                </a:solidFill>
                <a:effectLst/>
                <a:latin typeface="Arial" panose="020B0604020202020204" pitchFamily="34" charset="0"/>
              </a:rPr>
              <a:t>lar</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yengil</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kon-struksiyalardan</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sabzavotlar</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yerda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oʻstiriladigan</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qilib</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quriladi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Biologik</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issiqlik</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yoki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quyosh</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nuri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bilan</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isitiladi</a:t>
            </a:r>
            <a:endParaRPr lang="ru-RU" sz="1600" dirty="0"/>
          </a:p>
        </p:txBody>
      </p:sp>
    </p:spTree>
    <p:extLst>
      <p:ext uri="{BB962C8B-B14F-4D97-AF65-F5344CB8AC3E}">
        <p14:creationId xmlns:p14="http://schemas.microsoft.com/office/powerpoint/2010/main" val="3378912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5" name="Picture 2"/>
          <p:cNvPicPr>
            <a:picLocks noGrp="1" noChangeAspect="1" noChangeArrowheads="1"/>
          </p:cNvPicPr>
          <p:nvPr>
            <p:ph idx="1"/>
          </p:nvPr>
        </p:nvPicPr>
        <p:blipFill>
          <a:blip r:embed="rId2" cstate="print"/>
          <a:srcRect/>
          <a:stretch>
            <a:fillRect/>
          </a:stretch>
        </p:blipFill>
        <p:spPr bwMode="auto">
          <a:xfrm>
            <a:off x="610362" y="2606040"/>
            <a:ext cx="6345140" cy="3990703"/>
          </a:xfrm>
          <a:prstGeom prst="rect">
            <a:avLst/>
          </a:prstGeom>
          <a:noFill/>
        </p:spPr>
      </p:pic>
      <p:sp>
        <p:nvSpPr>
          <p:cNvPr id="1048601" name="Заголовок 1"/>
          <p:cNvSpPr>
            <a:spLocks noGrp="1"/>
          </p:cNvSpPr>
          <p:nvPr>
            <p:ph type="title"/>
          </p:nvPr>
        </p:nvSpPr>
        <p:spPr>
          <a:xfrm>
            <a:off x="508001" y="609600"/>
            <a:ext cx="6447501" cy="1795272"/>
          </a:xfrm>
        </p:spPr>
        <p:txBody>
          <a:bodyPr>
            <a:normAutofit fontScale="90000"/>
          </a:bodyPr>
          <a:lstStyle/>
          <a:p>
            <a:r>
              <a:rPr lang="en-US" sz="1000" b="0" i="0" dirty="0">
                <a:solidFill>
                  <a:srgbClr val="202122"/>
                </a:solidFill>
                <a:effectLst/>
                <a:latin typeface="Arial" panose="020B0604020202020204" pitchFamily="34" charset="0"/>
              </a:rPr>
              <a:t> </a:t>
            </a:r>
            <a:r>
              <a:rPr lang="en-US" sz="1800" b="0" i="0" dirty="0" err="1">
                <a:solidFill>
                  <a:srgbClr val="202122"/>
                </a:solidFill>
                <a:effectLst/>
                <a:latin typeface="Arial" panose="020B0604020202020204" pitchFamily="34" charset="0"/>
              </a:rPr>
              <a:t>Quyosh</a:t>
            </a:r>
            <a:r>
              <a:rPr lang="en-US" sz="1800" b="0" i="0" dirty="0">
                <a:solidFill>
                  <a:srgbClr val="202122"/>
                </a:solidFill>
                <a:effectLst/>
                <a:latin typeface="Arial" panose="020B0604020202020204" pitchFamily="34" charset="0"/>
              </a:rPr>
              <a:t> </a:t>
            </a:r>
            <a:r>
              <a:rPr lang="en-US" sz="1800" b="0" i="0" dirty="0" err="1">
                <a:solidFill>
                  <a:srgbClr val="202122"/>
                </a:solidFill>
                <a:effectLst/>
                <a:latin typeface="Arial" panose="020B0604020202020204" pitchFamily="34" charset="0"/>
              </a:rPr>
              <a:t>nuridan</a:t>
            </a:r>
            <a:r>
              <a:rPr lang="en-US" sz="1800" b="0" i="0" dirty="0">
                <a:solidFill>
                  <a:srgbClr val="202122"/>
                </a:solidFill>
                <a:effectLst/>
                <a:latin typeface="Arial" panose="020B0604020202020204" pitchFamily="34" charset="0"/>
              </a:rPr>
              <a:t> </a:t>
            </a:r>
            <a:r>
              <a:rPr lang="en-US" sz="1800" b="0" i="0" dirty="0" err="1">
                <a:solidFill>
                  <a:srgbClr val="202122"/>
                </a:solidFill>
                <a:effectLst/>
                <a:latin typeface="Arial" panose="020B0604020202020204" pitchFamily="34" charset="0"/>
              </a:rPr>
              <a:t>mukammal</a:t>
            </a:r>
            <a:r>
              <a:rPr lang="en-US" sz="1800" b="0" i="0" dirty="0">
                <a:solidFill>
                  <a:srgbClr val="202122"/>
                </a:solidFill>
                <a:effectLst/>
                <a:latin typeface="Arial" panose="020B0604020202020204" pitchFamily="34" charset="0"/>
              </a:rPr>
              <a:t> </a:t>
            </a:r>
            <a:r>
              <a:rPr lang="en-US" sz="1800" b="0" i="0" dirty="0" err="1">
                <a:solidFill>
                  <a:srgbClr val="202122"/>
                </a:solidFill>
                <a:effectLst/>
                <a:latin typeface="Arial" panose="020B0604020202020204" pitchFamily="34" charset="0"/>
              </a:rPr>
              <a:t>foydalanish</a:t>
            </a:r>
            <a:r>
              <a:rPr lang="en-US" sz="1800" b="0" i="0" dirty="0">
                <a:solidFill>
                  <a:srgbClr val="202122"/>
                </a:solidFill>
                <a:effectLst/>
                <a:latin typeface="Arial" panose="020B0604020202020204" pitchFamily="34" charset="0"/>
              </a:rPr>
              <a:t> </a:t>
            </a:r>
            <a:r>
              <a:rPr lang="en-US" sz="1800" b="0" i="0" dirty="0" err="1">
                <a:solidFill>
                  <a:srgbClr val="202122"/>
                </a:solidFill>
                <a:effectLst/>
                <a:latin typeface="Arial" panose="020B0604020202020204" pitchFamily="34" charset="0"/>
              </a:rPr>
              <a:t>uchun</a:t>
            </a:r>
            <a:r>
              <a:rPr lang="en-US" sz="1800" b="0" i="0" dirty="0">
                <a:solidFill>
                  <a:srgbClr val="202122"/>
                </a:solidFill>
                <a:effectLst/>
                <a:latin typeface="Arial" panose="020B0604020202020204" pitchFamily="34" charset="0"/>
              </a:rPr>
              <a:t> </a:t>
            </a:r>
            <a:r>
              <a:rPr lang="en-US" sz="1800" b="0" i="0" dirty="0" err="1">
                <a:solidFill>
                  <a:srgbClr val="202122"/>
                </a:solidFill>
                <a:effectLst/>
                <a:latin typeface="Arial" panose="020B0604020202020204" pitchFamily="34" charset="0"/>
              </a:rPr>
              <a:t>bir</a:t>
            </a:r>
            <a:r>
              <a:rPr lang="en-US" sz="1800" b="0" i="0" dirty="0">
                <a:solidFill>
                  <a:srgbClr val="202122"/>
                </a:solidFill>
                <a:effectLst/>
                <a:latin typeface="Arial" panose="020B0604020202020204" pitchFamily="34" charset="0"/>
              </a:rPr>
              <a:t> </a:t>
            </a:r>
            <a:r>
              <a:rPr lang="en-US" sz="1800" b="0" i="0" dirty="0" err="1">
                <a:solidFill>
                  <a:srgbClr val="202122"/>
                </a:solidFill>
                <a:effectLst/>
                <a:latin typeface="Arial" panose="020B0604020202020204" pitchFamily="34" charset="0"/>
              </a:rPr>
              <a:t>nishabli</a:t>
            </a:r>
            <a:r>
              <a:rPr lang="en-US" sz="1800" b="0" i="0" dirty="0">
                <a:solidFill>
                  <a:srgbClr val="202122"/>
                </a:solidFill>
                <a:effectLst/>
                <a:latin typeface="Arial" panose="020B0604020202020204" pitchFamily="34" charset="0"/>
              </a:rPr>
              <a:t> </a:t>
            </a:r>
            <a:r>
              <a:rPr lang="en-US" sz="1800" dirty="0" err="1">
                <a:solidFill>
                  <a:srgbClr val="202122"/>
                </a:solidFill>
                <a:latin typeface="Arial" panose="020B0604020202020204" pitchFamily="34" charset="0"/>
              </a:rPr>
              <a:t>issiqxona</a:t>
            </a:r>
            <a:r>
              <a:rPr lang="en-US" sz="1800" b="0" i="0" dirty="0">
                <a:solidFill>
                  <a:srgbClr val="202122"/>
                </a:solidFill>
                <a:effectLst/>
                <a:latin typeface="Arial" panose="020B0604020202020204" pitchFamily="34" charset="0"/>
              </a:rPr>
              <a:t> </a:t>
            </a:r>
            <a:r>
              <a:rPr lang="en-US" sz="1800" b="0" i="0" dirty="0" err="1">
                <a:solidFill>
                  <a:srgbClr val="202122"/>
                </a:solidFill>
                <a:effectLst/>
                <a:latin typeface="Arial" panose="020B0604020202020204" pitchFamily="34" charset="0"/>
              </a:rPr>
              <a:t>tomi</a:t>
            </a:r>
            <a:r>
              <a:rPr lang="en-US" sz="1800" b="0" i="0" dirty="0">
                <a:solidFill>
                  <a:srgbClr val="202122"/>
                </a:solidFill>
                <a:effectLst/>
                <a:latin typeface="Arial" panose="020B0604020202020204" pitchFamily="34" charset="0"/>
              </a:rPr>
              <a:t> (</a:t>
            </a:r>
            <a:r>
              <a:rPr lang="en-US" sz="1800" b="0" i="0" dirty="0" err="1">
                <a:solidFill>
                  <a:srgbClr val="202122"/>
                </a:solidFill>
                <a:effectLst/>
                <a:latin typeface="Arial" panose="020B0604020202020204" pitchFamily="34" charset="0"/>
              </a:rPr>
              <a:t>qiyaligi</a:t>
            </a:r>
            <a:r>
              <a:rPr lang="en-US" sz="1800" b="0" i="0" dirty="0">
                <a:solidFill>
                  <a:srgbClr val="202122"/>
                </a:solidFill>
                <a:effectLst/>
                <a:latin typeface="Arial" panose="020B0604020202020204" pitchFamily="34" charset="0"/>
              </a:rPr>
              <a:t> 33—45°) </a:t>
            </a:r>
            <a:r>
              <a:rPr lang="en-US" sz="1800" b="0" i="0" dirty="0" err="1">
                <a:solidFill>
                  <a:srgbClr val="202122"/>
                </a:solidFill>
                <a:effectLst/>
                <a:latin typeface="Arial" panose="020B0604020202020204" pitchFamily="34" charset="0"/>
              </a:rPr>
              <a:t>janubiy</a:t>
            </a:r>
            <a:r>
              <a:rPr lang="en-US" sz="1800" b="0" i="0" dirty="0">
                <a:solidFill>
                  <a:srgbClr val="202122"/>
                </a:solidFill>
                <a:effectLst/>
                <a:latin typeface="Arial" panose="020B0604020202020204" pitchFamily="34" charset="0"/>
              </a:rPr>
              <a:t> , </a:t>
            </a:r>
            <a:r>
              <a:rPr lang="en-US" sz="1800" b="0" i="0" dirty="0" err="1">
                <a:solidFill>
                  <a:srgbClr val="202122"/>
                </a:solidFill>
                <a:effectLst/>
                <a:latin typeface="Arial" panose="020B0604020202020204" pitchFamily="34" charset="0"/>
              </a:rPr>
              <a:t>ikki</a:t>
            </a:r>
            <a:r>
              <a:rPr lang="en-US" sz="1800" b="0" i="0" dirty="0">
                <a:solidFill>
                  <a:srgbClr val="202122"/>
                </a:solidFill>
                <a:effectLst/>
                <a:latin typeface="Arial" panose="020B0604020202020204" pitchFamily="34" charset="0"/>
              </a:rPr>
              <a:t> </a:t>
            </a:r>
            <a:r>
              <a:rPr lang="en-US" sz="1800" b="0" i="0" dirty="0" err="1">
                <a:solidFill>
                  <a:srgbClr val="202122"/>
                </a:solidFill>
                <a:effectLst/>
                <a:latin typeface="Arial" panose="020B0604020202020204" pitchFamily="34" charset="0"/>
              </a:rPr>
              <a:t>va</a:t>
            </a:r>
            <a:r>
              <a:rPr lang="en-US" sz="1800" b="0" i="0" dirty="0">
                <a:solidFill>
                  <a:srgbClr val="202122"/>
                </a:solidFill>
                <a:effectLst/>
                <a:latin typeface="Arial" panose="020B0604020202020204" pitchFamily="34" charset="0"/>
              </a:rPr>
              <a:t> </a:t>
            </a:r>
            <a:r>
              <a:rPr lang="en-US" sz="1800" b="0" i="0" dirty="0" err="1">
                <a:solidFill>
                  <a:srgbClr val="202122"/>
                </a:solidFill>
                <a:effectLst/>
                <a:latin typeface="Arial" panose="020B0604020202020204" pitchFamily="34" charset="0"/>
              </a:rPr>
              <a:t>koʻp</a:t>
            </a:r>
            <a:r>
              <a:rPr lang="en-US" sz="1800" b="0" i="0" dirty="0">
                <a:solidFill>
                  <a:srgbClr val="202122"/>
                </a:solidFill>
                <a:effectLst/>
                <a:latin typeface="Arial" panose="020B0604020202020204" pitchFamily="34" charset="0"/>
              </a:rPr>
              <a:t> </a:t>
            </a:r>
            <a:r>
              <a:rPr lang="en-US" sz="1800" b="0" i="0" dirty="0" err="1">
                <a:solidFill>
                  <a:srgbClr val="202122"/>
                </a:solidFill>
                <a:effectLst/>
                <a:latin typeface="Arial" panose="020B0604020202020204" pitchFamily="34" charset="0"/>
              </a:rPr>
              <a:t>nishablarniki</a:t>
            </a:r>
            <a:r>
              <a:rPr lang="en-US" sz="1800" b="0" i="0" dirty="0">
                <a:solidFill>
                  <a:srgbClr val="202122"/>
                </a:solidFill>
                <a:effectLst/>
                <a:latin typeface="Arial" panose="020B0604020202020204" pitchFamily="34" charset="0"/>
              </a:rPr>
              <a:t> </a:t>
            </a:r>
            <a:r>
              <a:rPr lang="en-US" sz="1800" b="0" i="0" dirty="0" err="1">
                <a:solidFill>
                  <a:srgbClr val="202122"/>
                </a:solidFill>
                <a:effectLst/>
                <a:latin typeface="Arial" panose="020B0604020202020204" pitchFamily="34" charset="0"/>
              </a:rPr>
              <a:t>esa</a:t>
            </a:r>
            <a:r>
              <a:rPr lang="en-US" sz="1800" b="0" i="0" dirty="0">
                <a:solidFill>
                  <a:srgbClr val="202122"/>
                </a:solidFill>
                <a:effectLst/>
                <a:latin typeface="Arial" panose="020B0604020202020204" pitchFamily="34" charset="0"/>
              </a:rPr>
              <a:t> (29—33°) </a:t>
            </a:r>
            <a:r>
              <a:rPr lang="en-US" sz="1800" b="0" i="0" dirty="0" err="1">
                <a:solidFill>
                  <a:srgbClr val="202122"/>
                </a:solidFill>
                <a:effectLst/>
                <a:latin typeface="Arial" panose="020B0604020202020204" pitchFamily="34" charset="0"/>
              </a:rPr>
              <a:t>sharq</a:t>
            </a:r>
            <a:r>
              <a:rPr lang="en-US" sz="1800" b="0" i="0" dirty="0">
                <a:solidFill>
                  <a:srgbClr val="202122"/>
                </a:solidFill>
                <a:effectLst/>
                <a:latin typeface="Arial" panose="020B0604020202020204" pitchFamily="34" charset="0"/>
              </a:rPr>
              <a:t> </a:t>
            </a:r>
            <a:r>
              <a:rPr lang="en-US" sz="1800" b="0" i="0" dirty="0" err="1">
                <a:solidFill>
                  <a:srgbClr val="202122"/>
                </a:solidFill>
                <a:effectLst/>
                <a:latin typeface="Arial" panose="020B0604020202020204" pitchFamily="34" charset="0"/>
              </a:rPr>
              <a:t>va</a:t>
            </a:r>
            <a:r>
              <a:rPr lang="en-US" sz="1800" b="0" i="0" dirty="0">
                <a:solidFill>
                  <a:srgbClr val="202122"/>
                </a:solidFill>
                <a:effectLst/>
                <a:latin typeface="Arial" panose="020B0604020202020204" pitchFamily="34" charset="0"/>
              </a:rPr>
              <a:t> </a:t>
            </a:r>
            <a:r>
              <a:rPr lang="en-US" sz="1800" b="0" i="0" dirty="0" err="1">
                <a:solidFill>
                  <a:srgbClr val="202122"/>
                </a:solidFill>
                <a:effectLst/>
                <a:latin typeface="Arial" panose="020B0604020202020204" pitchFamily="34" charset="0"/>
              </a:rPr>
              <a:t>gʻarbga</a:t>
            </a:r>
            <a:r>
              <a:rPr lang="en-US" sz="1800" b="0" i="0" dirty="0">
                <a:solidFill>
                  <a:srgbClr val="202122"/>
                </a:solidFill>
                <a:effectLst/>
                <a:latin typeface="Arial" panose="020B0604020202020204" pitchFamily="34" charset="0"/>
              </a:rPr>
              <a:t> </a:t>
            </a:r>
            <a:r>
              <a:rPr lang="en-US" sz="1800" b="0" i="0" dirty="0" err="1">
                <a:solidFill>
                  <a:srgbClr val="202122"/>
                </a:solidFill>
                <a:effectLst/>
                <a:latin typeface="Arial" panose="020B0604020202020204" pitchFamily="34" charset="0"/>
              </a:rPr>
              <a:t>qaratib</a:t>
            </a:r>
            <a:r>
              <a:rPr lang="en-US" sz="1800" b="0" i="0" dirty="0">
                <a:solidFill>
                  <a:srgbClr val="202122"/>
                </a:solidFill>
                <a:effectLst/>
                <a:latin typeface="Arial" panose="020B0604020202020204" pitchFamily="34" charset="0"/>
              </a:rPr>
              <a:t> </a:t>
            </a:r>
            <a:r>
              <a:rPr lang="en-US" sz="1800" b="0" i="0" dirty="0" err="1">
                <a:solidFill>
                  <a:srgbClr val="202122"/>
                </a:solidFill>
                <a:effectLst/>
                <a:latin typeface="Arial" panose="020B0604020202020204" pitchFamily="34" charset="0"/>
              </a:rPr>
              <a:t>quriladi</a:t>
            </a:r>
            <a:r>
              <a:rPr lang="en-US" sz="1800" b="0" i="0" dirty="0">
                <a:solidFill>
                  <a:srgbClr val="202122"/>
                </a:solidFill>
                <a:effectLst/>
                <a:latin typeface="Arial" panose="020B0604020202020204" pitchFamily="34" charset="0"/>
              </a:rPr>
              <a:t>. </a:t>
            </a:r>
            <a:r>
              <a:rPr lang="en-US" sz="1800" dirty="0" err="1">
                <a:solidFill>
                  <a:srgbClr val="202122"/>
                </a:solidFill>
                <a:latin typeface="Arial" panose="020B0604020202020204" pitchFamily="34" charset="0"/>
              </a:rPr>
              <a:t>Issiqxona</a:t>
            </a:r>
            <a:r>
              <a:rPr lang="en-US" sz="1800" dirty="0">
                <a:solidFill>
                  <a:srgbClr val="202122"/>
                </a:solidFill>
                <a:latin typeface="Arial" panose="020B0604020202020204" pitchFamily="34" charset="0"/>
              </a:rPr>
              <a:t> </a:t>
            </a:r>
            <a:r>
              <a:rPr lang="en-US" sz="1800" b="0" i="0" dirty="0" err="1">
                <a:solidFill>
                  <a:srgbClr val="202122"/>
                </a:solidFill>
                <a:effectLst/>
                <a:latin typeface="Arial" panose="020B0604020202020204" pitchFamily="34" charset="0"/>
              </a:rPr>
              <a:t>shakli</a:t>
            </a:r>
            <a:r>
              <a:rPr lang="en-US" sz="1800" b="0" i="0" dirty="0">
                <a:solidFill>
                  <a:srgbClr val="202122"/>
                </a:solidFill>
                <a:effectLst/>
                <a:latin typeface="Arial" panose="020B0604020202020204" pitchFamily="34" charset="0"/>
              </a:rPr>
              <a:t> </a:t>
            </a:r>
            <a:r>
              <a:rPr lang="en-US" sz="1800" b="0" i="0" dirty="0" err="1">
                <a:solidFill>
                  <a:srgbClr val="202122"/>
                </a:solidFill>
                <a:effectLst/>
                <a:latin typeface="Arial" panose="020B0604020202020204" pitchFamily="34" charset="0"/>
              </a:rPr>
              <a:t>jihatidan</a:t>
            </a:r>
            <a:r>
              <a:rPr lang="en-US" sz="1800" b="0" i="0" dirty="0">
                <a:solidFill>
                  <a:srgbClr val="202122"/>
                </a:solidFill>
                <a:effectLst/>
                <a:latin typeface="Arial" panose="020B0604020202020204" pitchFamily="34" charset="0"/>
              </a:rPr>
              <a:t> ham </a:t>
            </a:r>
            <a:r>
              <a:rPr lang="en-US" sz="1800" b="0" i="0" dirty="0" err="1">
                <a:solidFill>
                  <a:srgbClr val="202122"/>
                </a:solidFill>
                <a:effectLst/>
                <a:latin typeface="Arial" panose="020B0604020202020204" pitchFamily="34" charset="0"/>
              </a:rPr>
              <a:t>fonarsimon</a:t>
            </a:r>
            <a:r>
              <a:rPr lang="en-US" sz="1800" b="0" i="0" dirty="0">
                <a:solidFill>
                  <a:srgbClr val="202122"/>
                </a:solidFill>
                <a:effectLst/>
                <a:latin typeface="Arial" panose="020B0604020202020204" pitchFamily="34" charset="0"/>
              </a:rPr>
              <a:t>, </a:t>
            </a:r>
            <a:r>
              <a:rPr lang="en-US" sz="1800" b="0" i="0" dirty="0" err="1">
                <a:solidFill>
                  <a:srgbClr val="202122"/>
                </a:solidFill>
                <a:effectLst/>
                <a:latin typeface="Arial" panose="020B0604020202020204" pitchFamily="34" charset="0"/>
              </a:rPr>
              <a:t>angar</a:t>
            </a:r>
            <a:r>
              <a:rPr lang="en-US" sz="1800" b="0" i="0" dirty="0">
                <a:solidFill>
                  <a:srgbClr val="202122"/>
                </a:solidFill>
                <a:effectLst/>
                <a:latin typeface="Arial" panose="020B0604020202020204" pitchFamily="34" charset="0"/>
              </a:rPr>
              <a:t>, </a:t>
            </a:r>
            <a:r>
              <a:rPr lang="en-US" sz="1800" b="0" i="0" dirty="0" err="1">
                <a:solidFill>
                  <a:srgbClr val="202122"/>
                </a:solidFill>
                <a:effectLst/>
                <a:latin typeface="Arial" panose="020B0604020202020204" pitchFamily="34" charset="0"/>
              </a:rPr>
              <a:t>blokli</a:t>
            </a:r>
            <a:r>
              <a:rPr lang="en-US" sz="1800" b="0" i="0" dirty="0">
                <a:solidFill>
                  <a:srgbClr val="202122"/>
                </a:solidFill>
                <a:effectLst/>
                <a:latin typeface="Arial" panose="020B0604020202020204" pitchFamily="34" charset="0"/>
              </a:rPr>
              <a:t>, </a:t>
            </a:r>
            <a:r>
              <a:rPr lang="en-US" sz="1800" b="0" i="0" dirty="0" err="1">
                <a:solidFill>
                  <a:srgbClr val="202122"/>
                </a:solidFill>
                <a:effectLst/>
                <a:latin typeface="Arial" panose="020B0604020202020204" pitchFamily="34" charset="0"/>
              </a:rPr>
              <a:t>soʻkchakli</a:t>
            </a:r>
            <a:r>
              <a:rPr lang="en-US" sz="1800" b="0" i="0" dirty="0">
                <a:solidFill>
                  <a:srgbClr val="202122"/>
                </a:solidFill>
                <a:effectLst/>
                <a:latin typeface="Arial" panose="020B0604020202020204" pitchFamily="34" charset="0"/>
              </a:rPr>
              <a:t> </a:t>
            </a:r>
            <a:r>
              <a:rPr lang="en-US" sz="1800" b="0" i="0" dirty="0" err="1">
                <a:solidFill>
                  <a:srgbClr val="202122"/>
                </a:solidFill>
                <a:effectLst/>
                <a:latin typeface="Arial" panose="020B0604020202020204" pitchFamily="34" charset="0"/>
              </a:rPr>
              <a:t>kabi</a:t>
            </a:r>
            <a:r>
              <a:rPr lang="en-US" sz="1800" b="0" i="0" dirty="0">
                <a:solidFill>
                  <a:srgbClr val="202122"/>
                </a:solidFill>
                <a:effectLst/>
                <a:latin typeface="Arial" panose="020B0604020202020204" pitchFamily="34" charset="0"/>
              </a:rPr>
              <a:t> </a:t>
            </a:r>
            <a:r>
              <a:rPr lang="en-US" sz="1800" b="0" i="0" dirty="0" err="1">
                <a:solidFill>
                  <a:srgbClr val="202122"/>
                </a:solidFill>
                <a:effectLst/>
                <a:latin typeface="Arial" panose="020B0604020202020204" pitchFamily="34" charset="0"/>
              </a:rPr>
              <a:t>bir</a:t>
            </a:r>
            <a:r>
              <a:rPr lang="en-US" sz="1800" b="0" i="0" dirty="0">
                <a:solidFill>
                  <a:srgbClr val="202122"/>
                </a:solidFill>
                <a:effectLst/>
                <a:latin typeface="Arial" panose="020B0604020202020204" pitchFamily="34" charset="0"/>
              </a:rPr>
              <a:t> </a:t>
            </a:r>
            <a:r>
              <a:rPr lang="en-US" sz="1800" b="0" i="0" dirty="0" err="1">
                <a:solidFill>
                  <a:srgbClr val="202122"/>
                </a:solidFill>
                <a:effectLst/>
                <a:latin typeface="Arial" panose="020B0604020202020204" pitchFamily="34" charset="0"/>
              </a:rPr>
              <a:t>necha</a:t>
            </a:r>
            <a:r>
              <a:rPr lang="en-US" sz="1800" b="0" i="0" dirty="0">
                <a:solidFill>
                  <a:srgbClr val="202122"/>
                </a:solidFill>
                <a:effectLst/>
                <a:latin typeface="Arial" panose="020B0604020202020204" pitchFamily="34" charset="0"/>
              </a:rPr>
              <a:t> </a:t>
            </a:r>
            <a:r>
              <a:rPr lang="en-US" sz="1800" b="0" i="0" dirty="0" err="1">
                <a:solidFill>
                  <a:srgbClr val="202122"/>
                </a:solidFill>
                <a:effectLst/>
                <a:latin typeface="Arial" panose="020B0604020202020204" pitchFamily="34" charset="0"/>
              </a:rPr>
              <a:t>turlarga</a:t>
            </a:r>
            <a:r>
              <a:rPr lang="en-US" sz="1800" b="0" i="0" dirty="0">
                <a:solidFill>
                  <a:srgbClr val="202122"/>
                </a:solidFill>
                <a:effectLst/>
                <a:latin typeface="Arial" panose="020B0604020202020204" pitchFamily="34" charset="0"/>
              </a:rPr>
              <a:t> </a:t>
            </a:r>
            <a:r>
              <a:rPr lang="en-US" sz="1800" b="0" i="0" dirty="0" err="1">
                <a:solidFill>
                  <a:srgbClr val="202122"/>
                </a:solidFill>
                <a:effectLst/>
                <a:latin typeface="Arial" panose="020B0604020202020204" pitchFamily="34" charset="0"/>
              </a:rPr>
              <a:t>boʻlinadi</a:t>
            </a:r>
            <a:r>
              <a:rPr lang="en-US" sz="1800" b="0" i="0" dirty="0">
                <a:solidFill>
                  <a:srgbClr val="202122"/>
                </a:solidFill>
                <a:effectLst/>
                <a:latin typeface="Arial" panose="020B0604020202020204" pitchFamily="34" charset="0"/>
              </a:rPr>
              <a:t>. </a:t>
            </a:r>
            <a:r>
              <a:rPr lang="en-US" sz="1800" dirty="0" err="1">
                <a:solidFill>
                  <a:srgbClr val="202122"/>
                </a:solidFill>
                <a:latin typeface="Arial" panose="020B0604020202020204" pitchFamily="34" charset="0"/>
              </a:rPr>
              <a:t>Issiqxona</a:t>
            </a:r>
            <a:r>
              <a:rPr lang="en-US" sz="1800" b="0" i="0" dirty="0" err="1">
                <a:solidFill>
                  <a:srgbClr val="202122"/>
                </a:solidFill>
                <a:effectLst/>
                <a:latin typeface="Arial" panose="020B0604020202020204" pitchFamily="34" charset="0"/>
              </a:rPr>
              <a:t>larda</a:t>
            </a:r>
            <a:r>
              <a:rPr lang="en-US" sz="1800" b="0" i="0" dirty="0">
                <a:solidFill>
                  <a:srgbClr val="202122"/>
                </a:solidFill>
                <a:effectLst/>
                <a:latin typeface="Arial" panose="020B0604020202020204" pitchFamily="34" charset="0"/>
              </a:rPr>
              <a:t> </a:t>
            </a:r>
            <a:r>
              <a:rPr lang="en-US" sz="1800" b="0" i="0" dirty="0" err="1">
                <a:solidFill>
                  <a:srgbClr val="202122"/>
                </a:solidFill>
                <a:effectLst/>
                <a:latin typeface="Arial" panose="020B0604020202020204" pitchFamily="34" charset="0"/>
              </a:rPr>
              <a:t>oʻsimlik</a:t>
            </a:r>
            <a:r>
              <a:rPr lang="en-US" sz="1800" b="0" i="0" dirty="0">
                <a:solidFill>
                  <a:srgbClr val="202122"/>
                </a:solidFill>
                <a:effectLst/>
                <a:latin typeface="Arial" panose="020B0604020202020204" pitchFamily="34" charset="0"/>
              </a:rPr>
              <a:t> </a:t>
            </a:r>
            <a:r>
              <a:rPr lang="en-US" sz="1800" b="0" i="0" dirty="0" err="1">
                <a:solidFill>
                  <a:srgbClr val="202122"/>
                </a:solidFill>
                <a:effectLst/>
                <a:latin typeface="Arial" panose="020B0604020202020204" pitchFamily="34" charset="0"/>
              </a:rPr>
              <a:t>tuproqda</a:t>
            </a:r>
            <a:r>
              <a:rPr lang="en-US" sz="1800" b="0" i="0" dirty="0">
                <a:solidFill>
                  <a:srgbClr val="202122"/>
                </a:solidFill>
                <a:effectLst/>
                <a:latin typeface="Arial" panose="020B0604020202020204" pitchFamily="34" charset="0"/>
              </a:rPr>
              <a:t> (</a:t>
            </a:r>
            <a:r>
              <a:rPr lang="en-US" sz="1800" b="0" i="0" dirty="0" err="1">
                <a:solidFill>
                  <a:srgbClr val="202122"/>
                </a:solidFill>
                <a:effectLst/>
                <a:latin typeface="Arial" panose="020B0604020202020204" pitchFamily="34" charset="0"/>
              </a:rPr>
              <a:t>geoponika</a:t>
            </a:r>
            <a:r>
              <a:rPr lang="en-US" sz="1800" b="0" i="0" dirty="0">
                <a:solidFill>
                  <a:srgbClr val="202122"/>
                </a:solidFill>
                <a:effectLst/>
                <a:latin typeface="Arial" panose="020B0604020202020204" pitchFamily="34" charset="0"/>
              </a:rPr>
              <a:t>), </a:t>
            </a:r>
            <a:r>
              <a:rPr lang="en-US" sz="1800" b="0" i="0" dirty="0" err="1">
                <a:solidFill>
                  <a:srgbClr val="202122"/>
                </a:solidFill>
                <a:effectLst/>
                <a:latin typeface="Arial" panose="020B0604020202020204" pitchFamily="34" charset="0"/>
              </a:rPr>
              <a:t>tuproqsiz</a:t>
            </a:r>
            <a:r>
              <a:rPr lang="en-US" sz="1800" b="0" i="0" dirty="0">
                <a:solidFill>
                  <a:srgbClr val="202122"/>
                </a:solidFill>
                <a:effectLst/>
                <a:latin typeface="Arial" panose="020B0604020202020204" pitchFamily="34" charset="0"/>
              </a:rPr>
              <a:t> (</a:t>
            </a:r>
            <a:r>
              <a:rPr lang="en-US" sz="1800" b="0" i="0" dirty="0" err="1">
                <a:solidFill>
                  <a:srgbClr val="202122"/>
                </a:solidFill>
                <a:effectLst/>
                <a:latin typeface="Arial" panose="020B0604020202020204" pitchFamily="34" charset="0"/>
              </a:rPr>
              <a:t>yoki</a:t>
            </a:r>
            <a:r>
              <a:rPr lang="en-US" sz="1800" b="0" i="0" dirty="0">
                <a:solidFill>
                  <a:srgbClr val="202122"/>
                </a:solidFill>
                <a:effectLst/>
                <a:latin typeface="Arial" panose="020B0604020202020204" pitchFamily="34" charset="0"/>
              </a:rPr>
              <a:t> </a:t>
            </a:r>
            <a:r>
              <a:rPr lang="en-US" sz="1800" b="0" i="0" dirty="0" err="1">
                <a:solidFill>
                  <a:srgbClr val="202122"/>
                </a:solidFill>
                <a:effectLst/>
                <a:latin typeface="Arial" panose="020B0604020202020204" pitchFamily="34" charset="0"/>
              </a:rPr>
              <a:t>gidropika</a:t>
            </a:r>
            <a:r>
              <a:rPr lang="en-US" sz="1800" b="0" i="0" dirty="0">
                <a:solidFill>
                  <a:srgbClr val="202122"/>
                </a:solidFill>
                <a:effectLst/>
                <a:latin typeface="Arial" panose="020B0604020202020204" pitchFamily="34" charset="0"/>
              </a:rPr>
              <a:t>) </a:t>
            </a:r>
            <a:r>
              <a:rPr lang="en-US" sz="1800" b="0" i="0" dirty="0" err="1">
                <a:solidFill>
                  <a:srgbClr val="202122"/>
                </a:solidFill>
                <a:effectLst/>
                <a:latin typeface="Arial" panose="020B0604020202020204" pitchFamily="34" charset="0"/>
              </a:rPr>
              <a:t>muxitda</a:t>
            </a:r>
            <a:r>
              <a:rPr lang="en-US" sz="1800" b="0" i="0" dirty="0">
                <a:solidFill>
                  <a:srgbClr val="202122"/>
                </a:solidFill>
                <a:effectLst/>
                <a:latin typeface="Arial" panose="020B0604020202020204" pitchFamily="34" charset="0"/>
              </a:rPr>
              <a:t> </a:t>
            </a:r>
            <a:r>
              <a:rPr lang="en-US" sz="1800" b="0" i="0" dirty="0" err="1">
                <a:solidFill>
                  <a:srgbClr val="202122"/>
                </a:solidFill>
                <a:effectLst/>
                <a:latin typeface="Arial" panose="020B0604020202020204" pitchFamily="34" charset="0"/>
              </a:rPr>
              <a:t>oʻstirilishi</a:t>
            </a:r>
            <a:r>
              <a:rPr lang="en-US" sz="1800" b="0" i="0" dirty="0">
                <a:solidFill>
                  <a:srgbClr val="202122"/>
                </a:solidFill>
                <a:effectLst/>
                <a:latin typeface="Arial" panose="020B0604020202020204" pitchFamily="34" charset="0"/>
              </a:rPr>
              <a:t> </a:t>
            </a:r>
            <a:r>
              <a:rPr lang="en-US" sz="1800" b="0" i="0" dirty="0" err="1">
                <a:solidFill>
                  <a:srgbClr val="202122"/>
                </a:solidFill>
                <a:effectLst/>
                <a:latin typeface="Arial" panose="020B0604020202020204" pitchFamily="34" charset="0"/>
              </a:rPr>
              <a:t>mumkin</a:t>
            </a:r>
            <a:r>
              <a:rPr lang="en-US" sz="1800" b="0" i="0" dirty="0">
                <a:solidFill>
                  <a:srgbClr val="202122"/>
                </a:solidFill>
                <a:effectLst/>
                <a:latin typeface="Arial" panose="020B0604020202020204" pitchFamily="34" charset="0"/>
              </a:rPr>
              <a:t>. </a:t>
            </a:r>
            <a:r>
              <a:rPr lang="en-US" sz="1800" b="0" i="0" dirty="0" err="1">
                <a:solidFill>
                  <a:srgbClr val="202122"/>
                </a:solidFill>
                <a:effectLst/>
                <a:latin typeface="Arial" panose="020B0604020202020204" pitchFamily="34" charset="0"/>
              </a:rPr>
              <a:t>Tuproqli</a:t>
            </a:r>
            <a:r>
              <a:rPr lang="en-US" sz="1800" b="0" i="0" dirty="0">
                <a:solidFill>
                  <a:srgbClr val="202122"/>
                </a:solidFill>
                <a:effectLst/>
                <a:latin typeface="Arial" panose="020B0604020202020204" pitchFamily="34" charset="0"/>
              </a:rPr>
              <a:t> </a:t>
            </a:r>
            <a:r>
              <a:rPr lang="en-US" sz="1800" dirty="0" err="1">
                <a:solidFill>
                  <a:srgbClr val="202122"/>
                </a:solidFill>
                <a:latin typeface="Arial" panose="020B0604020202020204" pitchFamily="34" charset="0"/>
              </a:rPr>
              <a:t>issiqxona</a:t>
            </a:r>
            <a:r>
              <a:rPr lang="en-US" sz="1800" b="0" i="0" dirty="0" err="1">
                <a:solidFill>
                  <a:srgbClr val="202122"/>
                </a:solidFill>
                <a:effectLst/>
                <a:latin typeface="Arial" panose="020B0604020202020204" pitchFamily="34" charset="0"/>
              </a:rPr>
              <a:t>larda</a:t>
            </a:r>
            <a:r>
              <a:rPr lang="en-US" sz="1800" b="0" i="0" dirty="0">
                <a:solidFill>
                  <a:srgbClr val="202122"/>
                </a:solidFill>
                <a:effectLst/>
                <a:latin typeface="Arial" panose="020B0604020202020204" pitchFamily="34" charset="0"/>
              </a:rPr>
              <a:t> </a:t>
            </a:r>
            <a:r>
              <a:rPr lang="en-US" sz="1800" b="0" i="0" dirty="0" err="1">
                <a:solidFill>
                  <a:srgbClr val="202122"/>
                </a:solidFill>
                <a:effectLst/>
                <a:latin typeface="Arial" panose="020B0604020202020204" pitchFamily="34" charset="0"/>
              </a:rPr>
              <a:t>sabzavotlar</a:t>
            </a:r>
            <a:r>
              <a:rPr lang="en-US" sz="1800" b="0" i="0" dirty="0">
                <a:solidFill>
                  <a:srgbClr val="202122"/>
                </a:solidFill>
                <a:effectLst/>
                <a:latin typeface="Arial" panose="020B0604020202020204" pitchFamily="34" charset="0"/>
              </a:rPr>
              <a:t> </a:t>
            </a:r>
            <a:r>
              <a:rPr lang="en-US" sz="1800" b="0" i="0" dirty="0" err="1">
                <a:solidFill>
                  <a:srgbClr val="202122"/>
                </a:solidFill>
                <a:effectLst/>
                <a:latin typeface="Arial" panose="020B0604020202020204" pitchFamily="34" charset="0"/>
              </a:rPr>
              <a:t>bevosita</a:t>
            </a:r>
            <a:r>
              <a:rPr lang="en-US" sz="1800" b="0" i="0" dirty="0">
                <a:solidFill>
                  <a:srgbClr val="202122"/>
                </a:solidFill>
                <a:effectLst/>
                <a:latin typeface="Arial" panose="020B0604020202020204" pitchFamily="34" charset="0"/>
              </a:rPr>
              <a:t> </a:t>
            </a:r>
            <a:r>
              <a:rPr lang="en-US" sz="1800" dirty="0" err="1">
                <a:solidFill>
                  <a:srgbClr val="202122"/>
                </a:solidFill>
                <a:latin typeface="Arial" panose="020B0604020202020204" pitchFamily="34" charset="0"/>
              </a:rPr>
              <a:t>yer</a:t>
            </a:r>
            <a:r>
              <a:rPr lang="en-US" sz="1800" b="0" i="0" dirty="0" err="1">
                <a:solidFill>
                  <a:srgbClr val="202122"/>
                </a:solidFill>
                <a:effectLst/>
                <a:latin typeface="Arial" panose="020B0604020202020204" pitchFamily="34" charset="0"/>
              </a:rPr>
              <a:t>da</a:t>
            </a:r>
            <a:r>
              <a:rPr lang="en-US" sz="1800" b="0" i="0" dirty="0">
                <a:solidFill>
                  <a:srgbClr val="202122"/>
                </a:solidFill>
                <a:effectLst/>
                <a:latin typeface="Arial" panose="020B0604020202020204" pitchFamily="34" charset="0"/>
              </a:rPr>
              <a:t> </a:t>
            </a:r>
            <a:r>
              <a:rPr lang="en-US" sz="1800" b="0" i="0" dirty="0" err="1">
                <a:solidFill>
                  <a:srgbClr val="202122"/>
                </a:solidFill>
                <a:effectLst/>
                <a:latin typeface="Arial" panose="020B0604020202020204" pitchFamily="34" charset="0"/>
              </a:rPr>
              <a:t>oʻstirilib</a:t>
            </a:r>
            <a:r>
              <a:rPr lang="en-US" sz="1800" b="0" i="0" dirty="0">
                <a:solidFill>
                  <a:srgbClr val="202122"/>
                </a:solidFill>
                <a:effectLst/>
                <a:latin typeface="Arial" panose="020B0604020202020204" pitchFamily="34" charset="0"/>
              </a:rPr>
              <a:t>, </a:t>
            </a:r>
            <a:r>
              <a:rPr lang="en-US" sz="1800" b="0" i="0" dirty="0" err="1">
                <a:solidFill>
                  <a:srgbClr val="202122"/>
                </a:solidFill>
                <a:effectLst/>
                <a:latin typeface="Arial" panose="020B0604020202020204" pitchFamily="34" charset="0"/>
              </a:rPr>
              <a:t>tuproq</a:t>
            </a:r>
            <a:r>
              <a:rPr lang="en-US" sz="1800" b="0" i="0" dirty="0">
                <a:solidFill>
                  <a:srgbClr val="202122"/>
                </a:solidFill>
                <a:effectLst/>
                <a:latin typeface="Arial" panose="020B0604020202020204" pitchFamily="34" charset="0"/>
              </a:rPr>
              <a:t> </a:t>
            </a:r>
            <a:r>
              <a:rPr lang="en-US" sz="1800" b="0" i="0" dirty="0" err="1">
                <a:solidFill>
                  <a:srgbClr val="202122"/>
                </a:solidFill>
                <a:effectLst/>
                <a:latin typeface="Arial" panose="020B0604020202020204" pitchFamily="34" charset="0"/>
              </a:rPr>
              <a:t>tagidan</a:t>
            </a:r>
            <a:r>
              <a:rPr lang="en-US" sz="1800" b="0" i="0" dirty="0">
                <a:solidFill>
                  <a:srgbClr val="202122"/>
                </a:solidFill>
                <a:effectLst/>
                <a:latin typeface="Arial" panose="020B0604020202020204" pitchFamily="34" charset="0"/>
              </a:rPr>
              <a:t>, </a:t>
            </a:r>
            <a:r>
              <a:rPr lang="en-US" sz="1800" b="0" i="0" dirty="0" err="1">
                <a:solidFill>
                  <a:srgbClr val="202122"/>
                </a:solidFill>
                <a:effectLst/>
                <a:latin typeface="Arial" panose="020B0604020202020204" pitchFamily="34" charset="0"/>
              </a:rPr>
              <a:t>biologik</a:t>
            </a:r>
            <a:r>
              <a:rPr lang="en-US" sz="1800" b="0" i="0" dirty="0">
                <a:solidFill>
                  <a:srgbClr val="202122"/>
                </a:solidFill>
                <a:effectLst/>
                <a:latin typeface="Arial" panose="020B0604020202020204" pitchFamily="34" charset="0"/>
              </a:rPr>
              <a:t> </a:t>
            </a:r>
            <a:r>
              <a:rPr lang="en-US" sz="1800" b="0" i="0" dirty="0" err="1">
                <a:solidFill>
                  <a:srgbClr val="202122"/>
                </a:solidFill>
                <a:effectLst/>
                <a:latin typeface="Arial" panose="020B0604020202020204" pitchFamily="34" charset="0"/>
              </a:rPr>
              <a:t>yoki</a:t>
            </a:r>
            <a:r>
              <a:rPr lang="en-US" sz="1800" b="0" i="0" dirty="0">
                <a:solidFill>
                  <a:srgbClr val="202122"/>
                </a:solidFill>
                <a:effectLst/>
                <a:latin typeface="Arial" panose="020B0604020202020204" pitchFamily="34" charset="0"/>
              </a:rPr>
              <a:t> </a:t>
            </a:r>
            <a:r>
              <a:rPr lang="en-US" sz="1800" b="0" i="0" dirty="0" err="1">
                <a:solidFill>
                  <a:srgbClr val="202122"/>
                </a:solidFill>
                <a:effectLst/>
                <a:latin typeface="Arial" panose="020B0604020202020204" pitchFamily="34" charset="0"/>
              </a:rPr>
              <a:t>texnikaviy</a:t>
            </a:r>
            <a:r>
              <a:rPr lang="en-US" sz="1800" b="0" i="0" dirty="0">
                <a:solidFill>
                  <a:srgbClr val="202122"/>
                </a:solidFill>
                <a:effectLst/>
                <a:latin typeface="Arial" panose="020B0604020202020204" pitchFamily="34" charset="0"/>
              </a:rPr>
              <a:t> </a:t>
            </a:r>
            <a:r>
              <a:rPr lang="en-US" sz="1800" b="0" i="0" dirty="0" err="1">
                <a:solidFill>
                  <a:srgbClr val="202122"/>
                </a:solidFill>
                <a:effectLst/>
                <a:latin typeface="Arial" panose="020B0604020202020204" pitchFamily="34" charset="0"/>
              </a:rPr>
              <a:t>usulda</a:t>
            </a:r>
            <a:r>
              <a:rPr lang="en-US" sz="1800" b="0" i="0" dirty="0">
                <a:solidFill>
                  <a:srgbClr val="202122"/>
                </a:solidFill>
                <a:effectLst/>
                <a:latin typeface="Arial" panose="020B0604020202020204" pitchFamily="34" charset="0"/>
              </a:rPr>
              <a:t> </a:t>
            </a:r>
            <a:r>
              <a:rPr lang="en-US" sz="1800" b="0" i="0" dirty="0" err="1">
                <a:solidFill>
                  <a:srgbClr val="202122"/>
                </a:solidFill>
                <a:effectLst/>
                <a:latin typeface="Arial" panose="020B0604020202020204" pitchFamily="34" charset="0"/>
              </a:rPr>
              <a:t>isitiladi</a:t>
            </a:r>
            <a:r>
              <a:rPr lang="en-US" sz="1800" b="0" i="0" dirty="0">
                <a:solidFill>
                  <a:srgbClr val="202122"/>
                </a:solidFill>
                <a:effectLst/>
                <a:latin typeface="Arial" panose="020B0604020202020204" pitchFamily="34" charset="0"/>
              </a:rPr>
              <a:t> </a:t>
            </a:r>
            <a:r>
              <a:rPr lang="en-US" sz="1800" b="0" i="0" dirty="0" err="1">
                <a:solidFill>
                  <a:srgbClr val="202122"/>
                </a:solidFill>
                <a:effectLst/>
                <a:latin typeface="Arial" panose="020B0604020202020204" pitchFamily="34" charset="0"/>
              </a:rPr>
              <a:t>yoki</a:t>
            </a:r>
            <a:r>
              <a:rPr lang="en-US" sz="1800" b="0" i="0" dirty="0">
                <a:solidFill>
                  <a:srgbClr val="202122"/>
                </a:solidFill>
                <a:effectLst/>
                <a:latin typeface="Arial" panose="020B0604020202020204" pitchFamily="34" charset="0"/>
              </a:rPr>
              <a:t> </a:t>
            </a:r>
            <a:r>
              <a:rPr lang="en-US" sz="1800" b="0" i="0" dirty="0" err="1">
                <a:solidFill>
                  <a:srgbClr val="202122"/>
                </a:solidFill>
                <a:effectLst/>
                <a:latin typeface="Arial" panose="020B0604020202020204" pitchFamily="34" charset="0"/>
              </a:rPr>
              <a:t>butunlay</a:t>
            </a:r>
            <a:r>
              <a:rPr lang="en-US" sz="1800" b="0" i="0" dirty="0">
                <a:solidFill>
                  <a:srgbClr val="202122"/>
                </a:solidFill>
                <a:effectLst/>
                <a:latin typeface="Arial" panose="020B0604020202020204" pitchFamily="34" charset="0"/>
              </a:rPr>
              <a:t> </a:t>
            </a:r>
            <a:r>
              <a:rPr lang="en-US" sz="1800" b="0" i="0" dirty="0" err="1">
                <a:solidFill>
                  <a:srgbClr val="202122"/>
                </a:solidFill>
                <a:effectLst/>
                <a:latin typeface="Arial" panose="020B0604020202020204" pitchFamily="34" charset="0"/>
              </a:rPr>
              <a:t>isitilmaydi</a:t>
            </a:r>
            <a:r>
              <a:rPr lang="en-US" sz="1800" b="0" i="0" dirty="0">
                <a:solidFill>
                  <a:srgbClr val="202122"/>
                </a:solidFill>
                <a:effectLst/>
                <a:latin typeface="Arial" panose="020B0604020202020204" pitchFamily="34" charset="0"/>
              </a:rPr>
              <a:t>. </a:t>
            </a:r>
            <a:r>
              <a:rPr lang="en-US" sz="1800" b="0" i="0" dirty="0" err="1">
                <a:solidFill>
                  <a:srgbClr val="202122"/>
                </a:solidFill>
                <a:effectLst/>
                <a:latin typeface="Arial" panose="020B0604020202020204" pitchFamily="34" charset="0"/>
              </a:rPr>
              <a:t>Oʻsimliklarga</a:t>
            </a:r>
            <a:r>
              <a:rPr lang="en-US" sz="1800" b="0" i="0" dirty="0">
                <a:solidFill>
                  <a:srgbClr val="202122"/>
                </a:solidFill>
                <a:effectLst/>
                <a:latin typeface="Arial" panose="020B0604020202020204" pitchFamily="34" charset="0"/>
              </a:rPr>
              <a:t> </a:t>
            </a:r>
            <a:r>
              <a:rPr lang="en-US" sz="1800" b="0" i="0" dirty="0" err="1">
                <a:solidFill>
                  <a:srgbClr val="202122"/>
                </a:solidFill>
                <a:effectLst/>
                <a:latin typeface="Arial" panose="020B0604020202020204" pitchFamily="34" charset="0"/>
              </a:rPr>
              <a:t>mexanizmlar</a:t>
            </a:r>
            <a:r>
              <a:rPr lang="en-US" sz="1800" b="0" i="0" dirty="0">
                <a:solidFill>
                  <a:srgbClr val="202122"/>
                </a:solidFill>
                <a:effectLst/>
                <a:latin typeface="Arial" panose="020B0604020202020204" pitchFamily="34" charset="0"/>
              </a:rPr>
              <a:t> </a:t>
            </a:r>
            <a:r>
              <a:rPr lang="en-US" sz="1800" b="0" i="0" dirty="0" err="1">
                <a:solidFill>
                  <a:srgbClr val="202122"/>
                </a:solidFill>
                <a:effectLst/>
                <a:latin typeface="Arial" panose="020B0604020202020204" pitchFamily="34" charset="0"/>
              </a:rPr>
              <a:t>yordamida</a:t>
            </a:r>
            <a:r>
              <a:rPr lang="en-US" sz="1800" b="0" i="0" dirty="0">
                <a:solidFill>
                  <a:srgbClr val="202122"/>
                </a:solidFill>
                <a:effectLst/>
                <a:latin typeface="Arial" panose="020B0604020202020204" pitchFamily="34" charset="0"/>
              </a:rPr>
              <a:t> </a:t>
            </a:r>
            <a:r>
              <a:rPr lang="en-US" sz="1800" b="0" i="0" dirty="0" err="1">
                <a:solidFill>
                  <a:srgbClr val="202122"/>
                </a:solidFill>
                <a:effectLst/>
                <a:latin typeface="Arial" panose="020B0604020202020204" pitchFamily="34" charset="0"/>
              </a:rPr>
              <a:t>ishlov</a:t>
            </a:r>
            <a:r>
              <a:rPr lang="en-US" sz="1800" b="0" i="0" dirty="0">
                <a:solidFill>
                  <a:srgbClr val="202122"/>
                </a:solidFill>
                <a:effectLst/>
                <a:latin typeface="Arial" panose="020B0604020202020204" pitchFamily="34" charset="0"/>
              </a:rPr>
              <a:t> </a:t>
            </a:r>
            <a:r>
              <a:rPr lang="en-US" sz="1800" b="0" i="0" dirty="0" err="1">
                <a:solidFill>
                  <a:srgbClr val="202122"/>
                </a:solidFill>
                <a:effectLst/>
                <a:latin typeface="Arial" panose="020B0604020202020204" pitchFamily="34" charset="0"/>
              </a:rPr>
              <a:t>berish</a:t>
            </a:r>
            <a:r>
              <a:rPr lang="en-US" sz="1800" b="0" i="0" dirty="0">
                <a:solidFill>
                  <a:srgbClr val="202122"/>
                </a:solidFill>
                <a:effectLst/>
                <a:latin typeface="Arial" panose="020B0604020202020204" pitchFamily="34" charset="0"/>
              </a:rPr>
              <a:t> </a:t>
            </a:r>
            <a:r>
              <a:rPr lang="en-US" sz="1800" b="0" i="0" dirty="0" err="1">
                <a:solidFill>
                  <a:srgbClr val="202122"/>
                </a:solidFill>
                <a:effectLst/>
                <a:latin typeface="Arial" panose="020B0604020202020204" pitchFamily="34" charset="0"/>
              </a:rPr>
              <a:t>va</a:t>
            </a:r>
            <a:r>
              <a:rPr lang="en-US" sz="1800" b="0" i="0" dirty="0">
                <a:solidFill>
                  <a:srgbClr val="202122"/>
                </a:solidFill>
                <a:effectLst/>
                <a:latin typeface="Arial" panose="020B0604020202020204" pitchFamily="34" charset="0"/>
              </a:rPr>
              <a:t> </a:t>
            </a:r>
            <a:r>
              <a:rPr lang="en-US" sz="1800" b="0" i="0" dirty="0" err="1">
                <a:solidFill>
                  <a:srgbClr val="202122"/>
                </a:solidFill>
                <a:effectLst/>
                <a:latin typeface="Arial" panose="020B0604020202020204" pitchFamily="34" charset="0"/>
              </a:rPr>
              <a:t>parvarishlash</a:t>
            </a:r>
            <a:r>
              <a:rPr lang="en-US" sz="1800" b="0" i="0" dirty="0">
                <a:solidFill>
                  <a:srgbClr val="202122"/>
                </a:solidFill>
                <a:effectLst/>
                <a:latin typeface="Arial" panose="020B0604020202020204" pitchFamily="34" charset="0"/>
              </a:rPr>
              <a:t> </a:t>
            </a:r>
            <a:r>
              <a:rPr lang="en-US" sz="1800" b="0" i="0" dirty="0" err="1">
                <a:solidFill>
                  <a:srgbClr val="202122"/>
                </a:solidFill>
                <a:effectLst/>
                <a:latin typeface="Arial" panose="020B0604020202020204" pitchFamily="34" charset="0"/>
              </a:rPr>
              <a:t>qulay</a:t>
            </a:r>
            <a:r>
              <a:rPr lang="en-US" sz="1800" b="0" i="0" dirty="0">
                <a:solidFill>
                  <a:srgbClr val="202122"/>
                </a:solidFill>
                <a:effectLst/>
                <a:latin typeface="Arial" panose="020B0604020202020204" pitchFamily="34" charset="0"/>
              </a:rPr>
              <a:t>.</a:t>
            </a:r>
            <a:endParaRPr lang="ru-RU" sz="1800" dirty="0"/>
          </a:p>
        </p:txBody>
      </p:sp>
    </p:spTree>
    <p:extLst>
      <p:ext uri="{BB962C8B-B14F-4D97-AF65-F5344CB8AC3E}">
        <p14:creationId xmlns:p14="http://schemas.microsoft.com/office/powerpoint/2010/main" val="143084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6" name="Picture 2"/>
          <p:cNvPicPr>
            <a:picLocks noGrp="1" noChangeAspect="1" noChangeArrowheads="1"/>
          </p:cNvPicPr>
          <p:nvPr>
            <p:ph idx="1"/>
          </p:nvPr>
        </p:nvPicPr>
        <p:blipFill>
          <a:blip r:embed="rId2"/>
          <a:srcRect/>
          <a:stretch>
            <a:fillRect/>
          </a:stretch>
        </p:blipFill>
        <p:spPr bwMode="auto">
          <a:xfrm>
            <a:off x="579031" y="2160589"/>
            <a:ext cx="6305441" cy="4246735"/>
          </a:xfrm>
          <a:prstGeom prst="rect">
            <a:avLst/>
          </a:prstGeom>
          <a:noFill/>
        </p:spPr>
      </p:pic>
      <p:sp>
        <p:nvSpPr>
          <p:cNvPr id="1048602" name="Заголовок 1"/>
          <p:cNvSpPr>
            <a:spLocks noGrp="1"/>
          </p:cNvSpPr>
          <p:nvPr>
            <p:ph type="title"/>
          </p:nvPr>
        </p:nvSpPr>
        <p:spPr>
          <a:xfrm>
            <a:off x="508001" y="609600"/>
            <a:ext cx="6447501" cy="1550988"/>
          </a:xfrm>
        </p:spPr>
        <p:txBody>
          <a:bodyPr>
            <a:noAutofit/>
          </a:bodyPr>
          <a:lstStyle/>
          <a:p>
            <a:r>
              <a:rPr lang="en-US" sz="1600" b="0" i="0" dirty="0" err="1">
                <a:solidFill>
                  <a:srgbClr val="202122"/>
                </a:solidFill>
                <a:effectLst/>
                <a:latin typeface="Arial" panose="020B0604020202020204" pitchFamily="34" charset="0"/>
              </a:rPr>
              <a:t>Gidropon</a:t>
            </a:r>
            <a:r>
              <a:rPr lang="en-US" sz="1600" b="0" i="0" dirty="0">
                <a:solidFill>
                  <a:srgbClr val="202122"/>
                </a:solidFill>
                <a:effectLst/>
                <a:latin typeface="Arial" panose="020B0604020202020204" pitchFamily="34" charset="0"/>
              </a:rPr>
              <a:t> </a:t>
            </a:r>
            <a:r>
              <a:rPr lang="en-US" sz="1600" dirty="0" err="1">
                <a:solidFill>
                  <a:srgbClr val="202122"/>
                </a:solidFill>
                <a:latin typeface="Arial" panose="020B0604020202020204" pitchFamily="34" charset="0"/>
              </a:rPr>
              <a:t>Issiqxona</a:t>
            </a:r>
            <a:r>
              <a:rPr lang="en-US" sz="1600" b="0" i="0" dirty="0" err="1">
                <a:solidFill>
                  <a:srgbClr val="202122"/>
                </a:solidFill>
                <a:effectLst/>
                <a:latin typeface="Arial" panose="020B0604020202020204" pitchFamily="34" charset="0"/>
              </a:rPr>
              <a:t>lar</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tuproq</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ishlatmay</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sabzavot</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yetishtirishga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moʻljallangan</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Ular</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issiqxona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poliga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oʻrnatilgan</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yoki</a:t>
            </a:r>
            <a:r>
              <a:rPr lang="en-US" sz="1600" b="0" i="0" dirty="0">
                <a:solidFill>
                  <a:srgbClr val="202122"/>
                </a:solidFill>
                <a:effectLst/>
                <a:latin typeface="Arial" panose="020B0604020202020204" pitchFamily="34" charset="0"/>
              </a:rPr>
              <a:t> 70—80 </a:t>
            </a:r>
            <a:r>
              <a:rPr lang="en-US" sz="1600" b="0" i="0" dirty="0" err="1">
                <a:solidFill>
                  <a:srgbClr val="202122"/>
                </a:solidFill>
                <a:effectLst/>
                <a:latin typeface="Arial" panose="020B0604020202020204" pitchFamily="34" charset="0"/>
              </a:rPr>
              <a:t>sm</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baland</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koʻtarilgan</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suv</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oʻtkazmas</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soʻkchaklar</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bilan</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jihozlanadi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Soʻkchaklar</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ichi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neytral</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substrat</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shag’al</a:t>
            </a:r>
            <a:r>
              <a:rPr lang="en-US" sz="1600" b="0" i="0" dirty="0">
                <a:solidFill>
                  <a:srgbClr val="202122"/>
                </a:solidFill>
                <a:effectLst/>
                <a:latin typeface="Arial" panose="020B0604020202020204" pitchFamily="34" charset="0"/>
              </a:rPr>
              <a:t>, </a:t>
            </a:r>
            <a:r>
              <a:rPr lang="en-US" sz="1600" dirty="0" err="1">
                <a:solidFill>
                  <a:srgbClr val="202122"/>
                </a:solidFill>
                <a:latin typeface="Arial" panose="020B0604020202020204" pitchFamily="34" charset="0"/>
              </a:rPr>
              <a:t>q</a:t>
            </a:r>
            <a:r>
              <a:rPr lang="en-US" sz="1600" b="0" i="0" dirty="0" err="1">
                <a:solidFill>
                  <a:srgbClr val="202122"/>
                </a:solidFill>
                <a:effectLst/>
                <a:latin typeface="Arial" panose="020B0604020202020204" pitchFamily="34" charset="0"/>
              </a:rPr>
              <a:t>um</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keramzit</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va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h.k</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bilan</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toʻldiriladi</a:t>
            </a:r>
            <a:r>
              <a:rPr lang="en-US" sz="1600" b="0" i="0" dirty="0">
                <a:solidFill>
                  <a:srgbClr val="202122"/>
                </a:solidFill>
                <a:effectLst/>
                <a:latin typeface="Arial" panose="020B0604020202020204" pitchFamily="34" charset="0"/>
              </a:rPr>
              <a:t>. Avtomat </a:t>
            </a:r>
            <a:r>
              <a:rPr lang="en-US" sz="1600" b="0" i="0" dirty="0" err="1">
                <a:solidFill>
                  <a:srgbClr val="202122"/>
                </a:solidFill>
                <a:effectLst/>
                <a:latin typeface="Arial" panose="020B0604020202020204" pitchFamily="34" charset="0"/>
              </a:rPr>
              <a:t>qurilmalar</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yordamida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soʻkchaklarga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oziqli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eritma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yuborib</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turiladi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ushbu</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eritma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oʻsimliklarning</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qulay</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oziqlanishi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va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suv</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ichishini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taʼminlaydi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Bunday</a:t>
            </a:r>
            <a:r>
              <a:rPr lang="en-US" sz="1600" b="0" i="0" dirty="0">
                <a:solidFill>
                  <a:srgbClr val="202122"/>
                </a:solidFill>
                <a:effectLst/>
                <a:latin typeface="Arial" panose="020B0604020202020204" pitchFamily="34" charset="0"/>
              </a:rPr>
              <a:t> </a:t>
            </a:r>
            <a:r>
              <a:rPr lang="en-US" sz="1600" dirty="0" err="1">
                <a:solidFill>
                  <a:srgbClr val="202122"/>
                </a:solidFill>
                <a:latin typeface="Arial" panose="020B0604020202020204" pitchFamily="34" charset="0"/>
              </a:rPr>
              <a:t>issiqxona</a:t>
            </a:r>
            <a:r>
              <a:rPr lang="en-US" sz="1600" b="0" i="0" dirty="0" err="1">
                <a:solidFill>
                  <a:srgbClr val="202122"/>
                </a:solidFill>
                <a:effectLst/>
                <a:latin typeface="Arial" panose="020B0604020202020204" pitchFamily="34" charset="0"/>
              </a:rPr>
              <a:t>larda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barcha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jara-yonlar</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avtomatlashtirilgan</a:t>
            </a:r>
            <a:r>
              <a:rPr lang="en-US" sz="1600" b="0" i="0" dirty="0">
                <a:solidFill>
                  <a:srgbClr val="202122"/>
                </a:solidFill>
                <a:effectLst/>
                <a:latin typeface="Arial" panose="020B0604020202020204" pitchFamily="34" charset="0"/>
              </a:rPr>
              <a:t>.</a:t>
            </a:r>
            <a:endParaRPr lang="ru-RU" sz="1600" dirty="0"/>
          </a:p>
        </p:txBody>
      </p:sp>
    </p:spTree>
    <p:extLst>
      <p:ext uri="{BB962C8B-B14F-4D97-AF65-F5344CB8AC3E}">
        <p14:creationId xmlns:p14="http://schemas.microsoft.com/office/powerpoint/2010/main" val="29949697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7" name="Picture 4"/>
          <p:cNvPicPr>
            <a:picLocks noGrp="1" noChangeAspect="1" noChangeArrowheads="1"/>
          </p:cNvPicPr>
          <p:nvPr>
            <p:ph idx="1"/>
          </p:nvPr>
        </p:nvPicPr>
        <p:blipFill>
          <a:blip r:embed="rId2"/>
          <a:srcRect/>
          <a:stretch>
            <a:fillRect/>
          </a:stretch>
        </p:blipFill>
        <p:spPr bwMode="auto">
          <a:xfrm>
            <a:off x="508001" y="2075689"/>
            <a:ext cx="6242231" cy="4638621"/>
          </a:xfrm>
          <a:prstGeom prst="rect">
            <a:avLst/>
          </a:prstGeom>
          <a:noFill/>
        </p:spPr>
      </p:pic>
      <p:sp>
        <p:nvSpPr>
          <p:cNvPr id="1048603" name="Заголовок 1"/>
          <p:cNvSpPr>
            <a:spLocks noGrp="1"/>
          </p:cNvSpPr>
          <p:nvPr>
            <p:ph type="title"/>
          </p:nvPr>
        </p:nvSpPr>
        <p:spPr/>
        <p:txBody>
          <a:bodyPr>
            <a:normAutofit/>
          </a:bodyPr>
          <a:lstStyle/>
          <a:p>
            <a:r>
              <a:rPr lang="en-US" sz="1600" b="0" i="0" dirty="0" err="1">
                <a:solidFill>
                  <a:srgbClr val="202122"/>
                </a:solidFill>
                <a:effectLst/>
                <a:latin typeface="Arial" panose="020B0604020202020204" pitchFamily="34" charset="0"/>
              </a:rPr>
              <a:t>Ustiga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plyonka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yopilgan</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kichik</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gabaritli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yengil</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yigʻma</a:t>
            </a:r>
            <a:r>
              <a:rPr lang="en-US" sz="1600" b="0" i="0" dirty="0">
                <a:solidFill>
                  <a:srgbClr val="202122"/>
                </a:solidFill>
                <a:effectLst/>
                <a:latin typeface="Arial" panose="020B0604020202020204" pitchFamily="34" charset="0"/>
              </a:rPr>
              <a:t> </a:t>
            </a:r>
            <a:r>
              <a:rPr lang="en-US" sz="1600" dirty="0" err="1">
                <a:solidFill>
                  <a:srgbClr val="202122"/>
                </a:solidFill>
                <a:latin typeface="Arial" panose="020B0604020202020204" pitchFamily="34" charset="0"/>
              </a:rPr>
              <a:t>issiqxona</a:t>
            </a:r>
            <a:r>
              <a:rPr lang="en-US" sz="1600" b="0" i="0" dirty="0" err="1">
                <a:solidFill>
                  <a:srgbClr val="202122"/>
                </a:solidFill>
                <a:effectLst/>
                <a:latin typeface="Arial" panose="020B0604020202020204" pitchFamily="34" charset="0"/>
              </a:rPr>
              <a:t>lar</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bahorda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foidalanish</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uchun</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katta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ahamiyatga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ega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Havo</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tayanchli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yoki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puflama</a:t>
            </a:r>
            <a:r>
              <a:rPr lang="en-US" sz="1600" b="0" i="0" dirty="0">
                <a:solidFill>
                  <a:srgbClr val="202122"/>
                </a:solidFill>
                <a:effectLst/>
                <a:latin typeface="Arial" panose="020B0604020202020204" pitchFamily="34" charset="0"/>
              </a:rPr>
              <a:t> </a:t>
            </a:r>
            <a:r>
              <a:rPr lang="en-US" sz="1600" dirty="0" err="1">
                <a:solidFill>
                  <a:srgbClr val="202122"/>
                </a:solidFill>
                <a:latin typeface="Arial" panose="020B0604020202020204" pitchFamily="34" charset="0"/>
              </a:rPr>
              <a:t>issiqxona</a:t>
            </a:r>
            <a:r>
              <a:rPr lang="en-US" sz="1600" b="0" i="0" dirty="0" err="1">
                <a:solidFill>
                  <a:srgbClr val="202122"/>
                </a:solidFill>
                <a:effectLst/>
                <a:latin typeface="Arial" panose="020B0604020202020204" pitchFamily="34" charset="0"/>
              </a:rPr>
              <a:t>lar</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qurilishida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plyonkalarning</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yengillik</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va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egiluvchanlik</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xossalaridan</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toʻla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foydalaniladi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Keyingi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yillarda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koʻpgina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mamlakatlarda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asosan</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blokli</a:t>
            </a:r>
            <a:r>
              <a:rPr lang="en-US" sz="1600" b="0" i="0" dirty="0">
                <a:solidFill>
                  <a:srgbClr val="202122"/>
                </a:solidFill>
                <a:effectLst/>
                <a:latin typeface="Arial" panose="020B0604020202020204" pitchFamily="34" charset="0"/>
              </a:rPr>
              <a:t> </a:t>
            </a:r>
            <a:r>
              <a:rPr lang="en-US" sz="1600" dirty="0" err="1">
                <a:solidFill>
                  <a:srgbClr val="202122"/>
                </a:solidFill>
                <a:latin typeface="Arial" panose="020B0604020202020204" pitchFamily="34" charset="0"/>
              </a:rPr>
              <a:t>Issiqxona</a:t>
            </a:r>
            <a:r>
              <a:rPr lang="en-US" sz="1600" b="0" i="0" dirty="0" err="1">
                <a:solidFill>
                  <a:srgbClr val="202122"/>
                </a:solidFill>
                <a:effectLst/>
                <a:latin typeface="Arial" panose="020B0604020202020204" pitchFamily="34" charset="0"/>
              </a:rPr>
              <a:t>lar</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qurildi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Zamonaviy</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issiqxona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xoʻjaliklari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sanoat</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asosida</a:t>
            </a:r>
            <a:r>
              <a:rPr lang="en-US" sz="1600" b="0" i="0" dirty="0">
                <a:solidFill>
                  <a:srgbClr val="202122"/>
                </a:solidFill>
                <a:effectLst/>
                <a:latin typeface="Arial" panose="020B0604020202020204" pitchFamily="34" charset="0"/>
              </a:rPr>
              <a:t> </a:t>
            </a:r>
            <a:r>
              <a:rPr lang="en-US" sz="1600" dirty="0" err="1">
                <a:solidFill>
                  <a:srgbClr val="202122"/>
                </a:solidFill>
                <a:latin typeface="Arial" panose="020B0604020202020204" pitchFamily="34" charset="0"/>
              </a:rPr>
              <a:t>q</a:t>
            </a:r>
            <a:r>
              <a:rPr lang="en-US" sz="1600" b="0" i="0" dirty="0" err="1">
                <a:solidFill>
                  <a:srgbClr val="202122"/>
                </a:solidFill>
                <a:effectLst/>
                <a:latin typeface="Arial" panose="020B0604020202020204" pitchFamily="34" charset="0"/>
              </a:rPr>
              <a:t>urilgan</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va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yil</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boʻyi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sabzavot</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yetishtiriladigan</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haqiqiy</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fabrikalarga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aylangan</a:t>
            </a:r>
            <a:r>
              <a:rPr lang="en-US" sz="1600" b="0" i="0" dirty="0">
                <a:solidFill>
                  <a:srgbClr val="202122"/>
                </a:solidFill>
                <a:effectLst/>
                <a:latin typeface="Arial" panose="020B0604020202020204" pitchFamily="34" charset="0"/>
              </a:rPr>
              <a:t>.</a:t>
            </a:r>
            <a:endParaRPr lang="ru-RU" sz="1600" dirty="0"/>
          </a:p>
        </p:txBody>
      </p:sp>
    </p:spTree>
    <p:extLst>
      <p:ext uri="{BB962C8B-B14F-4D97-AF65-F5344CB8AC3E}">
        <p14:creationId xmlns:p14="http://schemas.microsoft.com/office/powerpoint/2010/main" val="12921462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0</TotalTime>
  <Words>235</Words>
  <Application>Microsoft Office PowerPoint</Application>
  <PresentationFormat>Экран (4:3)</PresentationFormat>
  <Paragraphs>14</Paragraphs>
  <Slides>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Волна</vt:lpstr>
      <vt:lpstr>     </vt:lpstr>
      <vt:lpstr>                       Reja</vt:lpstr>
      <vt:lpstr>Issiqxona — noqulay iqlim sharoitida ekinlarga sunʼiy muhit (harorat, yorugʻlik, namlik va b.) yaratadigan inshoot. Asosan, mavsumdan tashqari davrlarda mahsulot yetishtirish, issiqxona va ochiq dala uchun koʻchatlar oʻstirishga xizmat qiladi. Issiqxona oynaband yoki polimer plyonka, stekloplast va h. k. bilan oʻralgan boʻladi. Yogʻoch yoki temir, poʻlat, alyuminiy kabi metall us-kunalardan tiklanadi.</vt:lpstr>
      <vt:lpstr> Hozirgi kunda issiqxonalarning xilma xil turlari mavjud. Ular foidalanish muddatlari va davomiyligiga qarab — qishki hamda bahorgi; vazifasiga koʻra — koʻchat oʻstiriladigan va sabzavot yetishtiriladigan; sabzavotlarni oʻstirish texnologiyasiga qarab — tuproqli va gidropon; ichki jihozlarga qarab — soʻkchakli va tuproqli turlarga boʻlinadi. Konstruktiv yechimi jihatdan issiqxonalar nur oʻtkazuvchi nishab tomonlari miqdoriga qarab, bir, ikki va koʻp tomonlama nishabli turlarga boʻlinadi. Oʻzbekistonda, asosan, pomidor, bodring , rezavor ekinlar, sabzavot oʻsimliklari koʻchati, shuningdek limon va manzarali oʻsimliklar issiqxonalarda yetishtiriladi.</vt:lpstr>
      <vt:lpstr>Yozi qisqa boʻlgan oʻrta va shimoliy mintaqalarda issiqxonalarda turli sabzavot va boshqa qishloq xoʻjaligi ekinlari yil boʻyi oʻstiriladi, hosil olinadi va oʻsimliklarning yangi nav hamda duragaylari yetishtirish va boshqa issiqxona tashkil qilish ishlari olib boriladi. Qishki issiqxonalar yil boʻyi foydalanishga moʻljallangan boʻlib, ularda sabzavotlar bahorgi issiqxona, parniklar, ilitilgan yerlarda oʻstirish uchun koʻchatlar yetishtiriladi. U metall yoki temir-betondan ishlanadi. Bahorgi issiqxonalar yengil kon-struksiyalardan sabzavotlar yerda oʻstiriladigan qilib quriladi. Biologik issiqlik yoki quyosh nuri bilan isitiladi</vt:lpstr>
      <vt:lpstr> Quyosh nuridan mukammal foydalanish uchun bir nishabli issiqxona tomi (qiyaligi 33—45°) janubiy , ikki va koʻp nishablarniki esa (29—33°) sharq va gʻarbga qaratib quriladi. Issiqxona shakli jihatidan ham fonarsimon, angar, blokli, soʻkchakli kabi bir necha turlarga boʻlinadi. Issiqxonalarda oʻsimlik tuproqda (geoponika), tuproqsiz (yoki gidropika) muxitda oʻstirilishi mumkin. Tuproqli issiqxonalarda sabzavotlar bevosita yerda oʻstirilib, tuproq tagidan, biologik yoki texnikaviy usulda isitiladi yoki butunlay isitilmaydi. Oʻsimliklarga mexanizmlar yordamida ishlov berish va parvarishlash qulay.</vt:lpstr>
      <vt:lpstr>Gidropon Issiqxonalar tuproq ishlatmay sabzavot yetishtirishga moʻljallangan. Ular issiqxona poliga oʻrnatilgan yoki 70—80 sm baland koʻtarilgan suv oʻtkazmas soʻkchaklar bilan jihozlanadi. Soʻkchaklar ichi neytral substrat (shag’al, qum, keramzit va h.k), bilan toʻldiriladi. Avtomat qurilmalar yordamida soʻkchaklarga oziqli eritma yuborib turiladi, ushbu eritma oʻsimliklarning qulay oziqlanishi va suv ichishini taʼminlaydi. Bunday issiqxonalarda barcha jara-yonlar avtomatlashtirilgan.</vt:lpstr>
      <vt:lpstr>Ustiga plyonka yopilgan kichik gabaritli, yengil yigʻma issiqxonalar bahorda foidalanish uchun katta ahamiyatga ega. Havo tayanchli yoki puflama issiqxonalar qurilishida plyonkalarning yengillik va egiluvchanlik xossalaridan toʻla foydalaniladi. Keyingi yillarda koʻpgina mamlakatlarda, asosan, blokli Issiqxonalar qurildi. Zamonaviy issiqxona xoʻjaliklari sanoat asosida qurilgan va yil boʻyi sabzavot yetishtiriladigan haqiqiy fabrikalarga aylangan.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Bayramali</dc:creator>
  <cp:lastModifiedBy>Bayramali</cp:lastModifiedBy>
  <cp:revision>1</cp:revision>
  <dcterms:created xsi:type="dcterms:W3CDTF">2022-02-02T10:33:41Z</dcterms:created>
  <dcterms:modified xsi:type="dcterms:W3CDTF">2022-02-02T12:03:13Z</dcterms:modified>
</cp:coreProperties>
</file>