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02.02.2022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02.02.2022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02.02.2022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02.02.2022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02.02.2022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02.02.2022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02.02.2022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02.02.2022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02.02.2022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02.02.2022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02.02.2022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02.02.2022</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uz.everaoh.com/oz-qollari-bilan-issiqxon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0F1DE79F-0653-41F7-BAD8-DD2E403E8BFB}"/>
              </a:ext>
            </a:extLst>
          </p:cNvPr>
          <p:cNvSpPr>
            <a:spLocks noGrp="1"/>
          </p:cNvSpPr>
          <p:nvPr>
            <p:ph idx="1"/>
          </p:nvPr>
        </p:nvSpPr>
        <p:spPr>
          <a:xfrm>
            <a:off x="498763" y="1274618"/>
            <a:ext cx="8499764" cy="5361709"/>
          </a:xfrm>
        </p:spPr>
        <p:txBody>
          <a:bodyPr>
            <a:normAutofit fontScale="25000" lnSpcReduction="20000"/>
          </a:bodyPr>
          <a:lstStyle/>
          <a:p>
            <a:pPr indent="449580" algn="just">
              <a:lnSpc>
                <a:spcPct val="120000"/>
              </a:lnSpc>
              <a:spcAft>
                <a:spcPts val="1000"/>
              </a:spcAft>
            </a:pPr>
            <a:r>
              <a:rPr lang="ru-RU" sz="7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Ekinlarni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mavsumdan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tashqari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fasllarda</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o`stirish</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maqsadida</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sun'iy</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mikroiqlim</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yaratish</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yoki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tabiiy</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mikroiqlimni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yaxshilash</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qurilgan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inshootlar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uchastkalar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yopiq</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himoyalangan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maydon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d</a:t>
            </a:r>
            <a:r>
              <a:rPr lang="ru-RU"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yiladi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7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20000"/>
              </a:lnSpc>
              <a:spcAft>
                <a:spcPts val="1000"/>
              </a:spcAft>
            </a:pP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Bunday</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maydonlar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quyidagi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maqsadlar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xizmat</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qiladi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7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20000"/>
              </a:lnSpc>
              <a:spcAft>
                <a:spcPts val="1000"/>
              </a:spcAft>
            </a:pP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Birinchidan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Dalada</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ertagi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sabzavotlar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tishtirish</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ko`chatlar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tayyorlash</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7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20000"/>
              </a:lnSpc>
              <a:spcAft>
                <a:spcPts val="1000"/>
              </a:spcAft>
            </a:pP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Ikkinchidan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Yilning</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imkoniyatsiz</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fasllarida</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vitaminli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sabzavotlar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tishtirish</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7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20000"/>
              </a:lnSpc>
              <a:spcAft>
                <a:spcPts val="1000"/>
              </a:spcAft>
            </a:pP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Uchinchidan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Sabzavotlar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assortim</a:t>
            </a:r>
            <a:r>
              <a:rPr lang="ru-RU"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ntini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turini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a:t>
            </a:r>
            <a:r>
              <a:rPr lang="ru-RU"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ngaytirish</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7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20000"/>
              </a:lnSpc>
              <a:spcAft>
                <a:spcPts val="1000"/>
              </a:spcAft>
            </a:pP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Yopiq</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maydonlar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qayd</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etilgan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maqsadlarni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hal</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etish</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xil</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Asosan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himoyalangan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inshootlar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maydonlar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tuzilishining</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murakkabligi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ekinlar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qulay</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sharoit</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yaratish</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usullariga</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qarab</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3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turga</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bo`linadi</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7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1000"/>
              </a:spcAft>
            </a:pP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Isitilgan</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y</a:t>
            </a:r>
            <a:r>
              <a:rPr lang="ru-RU"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 </a:t>
            </a:r>
            <a:endParaRPr lang="ru-RU" sz="7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1000"/>
              </a:spcAft>
            </a:pP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2.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Parniklar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7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1000"/>
              </a:spcAft>
            </a:pP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3. T</a:t>
            </a:r>
            <a:r>
              <a:rPr lang="ru-RU"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plitsalar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issiqxonalar</a:t>
            </a:r>
            <a:r>
              <a:rPr lang="en-US" sz="7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7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5" name="TextBox 4">
            <a:extLst>
              <a:ext uri="{FF2B5EF4-FFF2-40B4-BE49-F238E27FC236}">
                <a16:creationId xmlns:a16="http://schemas.microsoft.com/office/drawing/2014/main" xmlns="" id="{878E3C54-A239-4537-92B0-D64052BBCD40}"/>
              </a:ext>
            </a:extLst>
          </p:cNvPr>
          <p:cNvSpPr txBox="1"/>
          <p:nvPr/>
        </p:nvSpPr>
        <p:spPr>
          <a:xfrm>
            <a:off x="322118" y="221674"/>
            <a:ext cx="8499764" cy="1530162"/>
          </a:xfrm>
          <a:prstGeom prst="rect">
            <a:avLst/>
          </a:prstGeom>
          <a:noFill/>
        </p:spPr>
        <p:txBody>
          <a:bodyPr wrap="square">
            <a:spAutoFit/>
          </a:bodyPr>
          <a:lstStyle/>
          <a:p>
            <a:pPr indent="449580" algn="ctr">
              <a:lnSpc>
                <a:spcPct val="115000"/>
              </a:lnSpc>
              <a:spcAft>
                <a:spcPts val="1000"/>
              </a:spcAft>
            </a:pPr>
            <a:r>
              <a:rPr lang="en-US" sz="2800" b="1" dirty="0">
                <a:solidFill>
                  <a:srgbClr val="040404"/>
                </a:solidFill>
                <a:effectLst/>
                <a:latin typeface="Times New Roman" panose="02020603050405020304" pitchFamily="18" charset="0"/>
                <a:ea typeface="Calibri" panose="020F0502020204030204" pitchFamily="34" charset="0"/>
                <a:cs typeface="Times New Roman" panose="02020603050405020304" pitchFamily="18" charset="0"/>
              </a:rPr>
              <a:t>MAVZU: ISSIQXONALARNING HUSUSIYATIGA KURA TURLARI.</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ctr">
              <a:lnSpc>
                <a:spcPct val="115000"/>
              </a:lnSpc>
              <a:spcAft>
                <a:spcPts val="1000"/>
              </a:spcAft>
            </a:pPr>
            <a:r>
              <a:rPr lang="en-US" sz="1800" b="1" dirty="0">
                <a:solidFill>
                  <a:srgbClr val="040404"/>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807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3DC4F593-BED0-4E11-8F8F-609D91F92A14}"/>
              </a:ext>
            </a:extLst>
          </p:cNvPr>
          <p:cNvSpPr>
            <a:spLocks noGrp="1"/>
          </p:cNvSpPr>
          <p:nvPr>
            <p:ph idx="1"/>
          </p:nvPr>
        </p:nvSpPr>
        <p:spPr>
          <a:xfrm>
            <a:off x="1120216" y="623455"/>
            <a:ext cx="7805576" cy="5246204"/>
          </a:xfrm>
        </p:spPr>
        <p:txBody>
          <a:bodyPr>
            <a:noAutofit/>
          </a:bodyPr>
          <a:lstStyle/>
          <a:p>
            <a:pPr indent="449580" algn="just">
              <a:lnSpc>
                <a:spcPct val="115000"/>
              </a:lnSpc>
              <a:spcAft>
                <a:spcPts val="1000"/>
              </a:spcAft>
            </a:pP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Umuman</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olganda</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yopiq</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maydonlar</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yordamida</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sabzavotchilikning</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asosiy</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vazifalaridan</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biri</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aholini</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yil</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davomida</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uzluksiz</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yangi</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sabzavot</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ta'minlash</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dolzarb</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muammosi</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hal</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etiladi</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Shuning</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r</a:t>
            </a:r>
            <a:r>
              <a:rPr lang="ru-RU"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spublika</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Vazirlar</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Mahkamasi</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uni</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k</a:t>
            </a:r>
            <a:r>
              <a:rPr lang="ru-RU"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ngaytirishga</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samaradorligini</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oshirishga</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katta</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e'tibor</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by</a:t>
            </a:r>
            <a:r>
              <a:rPr lang="ru-RU"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6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rmoqda</a:t>
            </a:r>
            <a:r>
              <a:rPr lang="en-US" sz="26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6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2600" dirty="0">
                <a:solidFill>
                  <a:srgbClr val="7030A0"/>
                </a:solidFill>
                <a:effectLst/>
                <a:latin typeface="Times New Roman" panose="02020603050405020304" pitchFamily="18" charset="0"/>
                <a:ea typeface="Calibri" panose="020F0502020204030204" pitchFamily="34" charset="0"/>
              </a:rPr>
              <a:t>K</a:t>
            </a:r>
            <a:r>
              <a:rPr lang="ru-RU" sz="2600" dirty="0">
                <a:solidFill>
                  <a:srgbClr val="7030A0"/>
                </a:solidFill>
                <a:effectLst/>
                <a:latin typeface="Times New Roman" panose="02020603050405020304" pitchFamily="18" charset="0"/>
                <a:ea typeface="Calibri" panose="020F0502020204030204" pitchFamily="34" charset="0"/>
              </a:rPr>
              <a:t>е</a:t>
            </a:r>
            <a:r>
              <a:rPr lang="en-US" sz="2600" dirty="0" err="1">
                <a:solidFill>
                  <a:srgbClr val="7030A0"/>
                </a:solidFill>
                <a:effectLst/>
                <a:latin typeface="Times New Roman" panose="02020603050405020304" pitchFamily="18" charset="0"/>
                <a:ea typeface="Calibri" panose="020F0502020204030204" pitchFamily="34" charset="0"/>
              </a:rPr>
              <a:t>yingi</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yillarda</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mamlakatimizda</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mayda</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parnik</a:t>
            </a:r>
            <a:r>
              <a:rPr lang="en-US" sz="2600" dirty="0">
                <a:solidFill>
                  <a:srgbClr val="7030A0"/>
                </a:solidFill>
                <a:effectLst/>
                <a:latin typeface="Times New Roman" panose="02020603050405020304" pitchFamily="18" charset="0"/>
                <a:ea typeface="Calibri" panose="020F0502020204030204" pitchFamily="34" charset="0"/>
              </a:rPr>
              <a:t>-t</a:t>
            </a:r>
            <a:r>
              <a:rPr lang="ru-RU" sz="2600" dirty="0">
                <a:solidFill>
                  <a:srgbClr val="7030A0"/>
                </a:solidFill>
                <a:effectLst/>
                <a:latin typeface="Times New Roman" panose="02020603050405020304" pitchFamily="18" charset="0"/>
                <a:ea typeface="Calibri" panose="020F0502020204030204" pitchFamily="34" charset="0"/>
              </a:rPr>
              <a:t>е</a:t>
            </a:r>
            <a:r>
              <a:rPr lang="en-US" sz="2600" dirty="0" err="1">
                <a:solidFill>
                  <a:srgbClr val="7030A0"/>
                </a:solidFill>
                <a:effectLst/>
                <a:latin typeface="Times New Roman" panose="02020603050405020304" pitchFamily="18" charset="0"/>
                <a:ea typeface="Calibri" panose="020F0502020204030204" pitchFamily="34" charset="0"/>
              </a:rPr>
              <a:t>plitsa</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xo`jaligi</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o`rniga</a:t>
            </a:r>
            <a:r>
              <a:rPr lang="en-US" sz="2600" dirty="0">
                <a:solidFill>
                  <a:srgbClr val="7030A0"/>
                </a:solidFill>
                <a:effectLst/>
                <a:latin typeface="Times New Roman" panose="02020603050405020304" pitchFamily="18" charset="0"/>
                <a:ea typeface="Calibri" panose="020F0502020204030204" pitchFamily="34" charset="0"/>
              </a:rPr>
              <a:t> m</a:t>
            </a:r>
            <a:r>
              <a:rPr lang="ru-RU" sz="2600" dirty="0">
                <a:solidFill>
                  <a:srgbClr val="7030A0"/>
                </a:solidFill>
                <a:effectLst/>
                <a:latin typeface="Times New Roman" panose="02020603050405020304" pitchFamily="18" charset="0"/>
                <a:ea typeface="Calibri" panose="020F0502020204030204" pitchFamily="34" charset="0"/>
              </a:rPr>
              <a:t>е</a:t>
            </a:r>
            <a:r>
              <a:rPr lang="en-US" sz="2600" dirty="0" err="1">
                <a:solidFill>
                  <a:srgbClr val="7030A0"/>
                </a:solidFill>
                <a:effectLst/>
                <a:latin typeface="Times New Roman" panose="02020603050405020304" pitchFamily="18" charset="0"/>
                <a:ea typeface="Calibri" panose="020F0502020204030204" pitchFamily="34" charset="0"/>
              </a:rPr>
              <a:t>xanizatsiya</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avtomatizatsiyaga</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asoslangan</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yirik</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sabzavot</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fabrikalari</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kombinatlari</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barpo</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etildi</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va</a:t>
            </a:r>
            <a:r>
              <a:rPr lang="en-US" sz="2600" dirty="0">
                <a:solidFill>
                  <a:srgbClr val="7030A0"/>
                </a:solidFill>
                <a:effectLst/>
                <a:latin typeface="Times New Roman" panose="02020603050405020304" pitchFamily="18" charset="0"/>
                <a:ea typeface="Calibri" panose="020F0502020204030204" pitchFamily="34" charset="0"/>
              </a:rPr>
              <a:t> </a:t>
            </a:r>
            <a:r>
              <a:rPr lang="en-US" sz="2600" dirty="0" err="1">
                <a:solidFill>
                  <a:srgbClr val="7030A0"/>
                </a:solidFill>
                <a:effectLst/>
                <a:latin typeface="Times New Roman" panose="02020603050405020304" pitchFamily="18" charset="0"/>
                <a:ea typeface="Calibri" panose="020F0502020204030204" pitchFamily="34" charset="0"/>
              </a:rPr>
              <a:t>etilmoqda</a:t>
            </a:r>
            <a:r>
              <a:rPr lang="en-US" sz="2600" dirty="0">
                <a:solidFill>
                  <a:srgbClr val="7030A0"/>
                </a:solidFill>
                <a:effectLst/>
                <a:latin typeface="Times New Roman" panose="02020603050405020304" pitchFamily="18" charset="0"/>
                <a:ea typeface="Calibri" panose="020F0502020204030204" pitchFamily="34" charset="0"/>
              </a:rPr>
              <a:t>. </a:t>
            </a:r>
            <a:endParaRPr lang="ru-RU" sz="2600" dirty="0">
              <a:solidFill>
                <a:srgbClr val="7030A0"/>
              </a:solidFill>
            </a:endParaRPr>
          </a:p>
        </p:txBody>
      </p:sp>
    </p:spTree>
    <p:extLst>
      <p:ext uri="{BB962C8B-B14F-4D97-AF65-F5344CB8AC3E}">
        <p14:creationId xmlns:p14="http://schemas.microsoft.com/office/powerpoint/2010/main" val="191462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84D8C48F-4EAF-4DB5-809B-D25671C7E2C3}"/>
              </a:ext>
            </a:extLst>
          </p:cNvPr>
          <p:cNvSpPr txBox="1"/>
          <p:nvPr/>
        </p:nvSpPr>
        <p:spPr>
          <a:xfrm>
            <a:off x="1288473" y="263237"/>
            <a:ext cx="7855527" cy="5317353"/>
          </a:xfrm>
          <a:prstGeom prst="rect">
            <a:avLst/>
          </a:prstGeom>
          <a:noFill/>
        </p:spPr>
        <p:txBody>
          <a:bodyPr wrap="square">
            <a:spAutoFit/>
          </a:bodyPr>
          <a:lstStyle/>
          <a:p>
            <a:pPr indent="449580" algn="just">
              <a:lnSpc>
                <a:spcPct val="115000"/>
              </a:lnSpc>
              <a:spcAft>
                <a:spcPts val="1000"/>
              </a:spcAft>
            </a:pP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Agar 1965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yil</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O`zb</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kistonda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atigi</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3,7 g</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ktar</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oynavand</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issiqxona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24,4 g</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ktar</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parnik</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1970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yili</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issiqxona-66,6 ga,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parniklar</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56,7 ga,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vaqtincha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plyonka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ostiga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olingan</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yy</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 351 g</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ktarni</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tashkil</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etgan</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bo`lsa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1980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yil</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boshida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oynavand</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sabzavot</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issiqxonalari</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- 230 g</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ktarni</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plyonkali</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maydonlar</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esa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2000 g</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ktarni</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2000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yilda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esa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294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3180 g</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ktarni</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tashkil</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qildi</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Hozirgi</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kunda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r</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spublika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t</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plitsa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xo`jaliklarida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40-50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ming</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tonna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har</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bir</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kvadrat</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m</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trdan</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12-14 kg,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aholi</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jon</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boshiga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3,2-3,5 kg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sabzavot</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tishtirilayotgan</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bo`lsa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yaqin</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lajakda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uni</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9,0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kilogrammga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tkazishd</a:t>
            </a:r>
            <a:r>
              <a:rPr lang="ru-RU"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е</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ulkan</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vazifa</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turibdi</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7517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BDC02CB6-F43B-4FC2-A44E-08E268BFB974}"/>
              </a:ext>
            </a:extLst>
          </p:cNvPr>
          <p:cNvSpPr>
            <a:spLocks noGrp="1"/>
          </p:cNvSpPr>
          <p:nvPr>
            <p:ph idx="1"/>
          </p:nvPr>
        </p:nvSpPr>
        <p:spPr>
          <a:xfrm>
            <a:off x="1688163" y="2651760"/>
            <a:ext cx="6686550" cy="3986784"/>
          </a:xfrm>
        </p:spPr>
        <p:txBody>
          <a:bodyPr/>
          <a:lstStyle/>
          <a:p>
            <a:r>
              <a:rPr lang="en-US" b="0" i="0" dirty="0">
                <a:solidFill>
                  <a:srgbClr val="393F3F"/>
                </a:solidFill>
                <a:effectLst/>
                <a:latin typeface="Source Sans Pro" panose="020B0503030403020204" pitchFamily="34" charset="0"/>
              </a:rPr>
              <a:t>.</a:t>
            </a:r>
            <a:endParaRPr lang="ru-RU" dirty="0"/>
          </a:p>
        </p:txBody>
      </p:sp>
      <p:sp>
        <p:nvSpPr>
          <p:cNvPr id="2" name="Заголовок 1">
            <a:extLst>
              <a:ext uri="{FF2B5EF4-FFF2-40B4-BE49-F238E27FC236}">
                <a16:creationId xmlns:a16="http://schemas.microsoft.com/office/drawing/2014/main" xmlns="" id="{BB865F74-F425-4F9E-A785-8B1B66FBDC0C}"/>
              </a:ext>
            </a:extLst>
          </p:cNvPr>
          <p:cNvSpPr>
            <a:spLocks noGrp="1"/>
          </p:cNvSpPr>
          <p:nvPr>
            <p:ph type="title"/>
          </p:nvPr>
        </p:nvSpPr>
        <p:spPr>
          <a:xfrm>
            <a:off x="1399033" y="356616"/>
            <a:ext cx="7502651" cy="2459736"/>
          </a:xfrm>
        </p:spPr>
        <p:txBody>
          <a:bodyPr>
            <a:normAutofit fontScale="90000"/>
          </a:bodyPr>
          <a:lstStyle/>
          <a:p>
            <a:r>
              <a:rPr lang="en-US" sz="1800" b="0" i="0" dirty="0" err="1">
                <a:solidFill>
                  <a:srgbClr val="7030A0"/>
                </a:solidFill>
                <a:effectLst/>
                <a:latin typeface="Source Sans Pro" panose="020B0503030403020204" pitchFamily="34" charset="0"/>
              </a:rPr>
              <a:t>Issiqxona</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yoki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kichkina</a:t>
            </a:r>
            <a:r>
              <a:rPr lang="en-US" sz="1800" b="0" i="0" dirty="0">
                <a:solidFill>
                  <a:srgbClr val="7030A0"/>
                </a:solidFill>
                <a:effectLst/>
                <a:latin typeface="Source Sans Pro" panose="020B0503030403020204" pitchFamily="34" charset="0"/>
              </a:rPr>
              <a:t> </a:t>
            </a:r>
            <a:r>
              <a:rPr lang="en-US" sz="1800" b="0" i="0" u="none" strike="noStrike" dirty="0" err="1">
                <a:solidFill>
                  <a:srgbClr val="7030A0"/>
                </a:solidFill>
                <a:effectLst/>
                <a:latin typeface="Source Sans Pro" panose="020B0503030403020204" pitchFamily="34" charset="0"/>
                <a:hlinkClick r:id="rId2">
                  <a:extLst>
                    <a:ext uri="{A12FA001-AC4F-418D-AE19-62706E023703}">
                      <ahyp:hlinkClr xmlns:ahyp="http://schemas.microsoft.com/office/drawing/2018/hyperlinkcolor" xmlns="" val="tx"/>
                    </a:ext>
                  </a:extLst>
                </a:hlinkClick>
              </a:rPr>
              <a:t>issiqxona</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bo'lmagan</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bir</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mamlakatni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tasavvur</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qilish</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qiyin</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Qurilishlarning</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ko'pligi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bor</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shuning</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uchun</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diqqat</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bilan</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mos</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keladiganlarni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tanlashingiz</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kerak</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Yozgi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uy</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ahli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va</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xususiy</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uy</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egalari</a:t>
            </a:r>
            <a:r>
              <a:rPr lang="en-US" sz="1800" b="0" i="0" dirty="0">
                <a:solidFill>
                  <a:srgbClr val="7030A0"/>
                </a:solidFill>
                <a:effectLst/>
                <a:latin typeface="Source Sans Pro" panose="020B0503030403020204" pitchFamily="34" charset="0"/>
              </a:rPr>
              <a:t> ham </a:t>
            </a:r>
            <a:r>
              <a:rPr lang="en-US" sz="1800" b="0" i="0" dirty="0" err="1">
                <a:solidFill>
                  <a:srgbClr val="7030A0"/>
                </a:solidFill>
                <a:effectLst/>
                <a:latin typeface="Source Sans Pro" panose="020B0503030403020204" pitchFamily="34" charset="0"/>
              </a:rPr>
              <a:t>bunday</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issiqxonalarni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o'zlari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yaratadilar</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yoki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do'konlarda</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ramkalar</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sotib</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olishadi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Quyida</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qanday</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issiqxonalar</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mavjudligini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ko'rib</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chiqamiz</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va</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ularning</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har</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biri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qanday</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maqsadga</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muvofiq</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Turli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xil</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issiqxona</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va</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ularning</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tuzilmalari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har</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qanday</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o'simlik</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uchun</a:t>
            </a:r>
            <a:r>
              <a:rPr lang="en-US" sz="1800" b="0" i="0" dirty="0">
                <a:solidFill>
                  <a:srgbClr val="7030A0"/>
                </a:solidFill>
                <a:effectLst/>
                <a:latin typeface="Source Sans Pro" panose="020B0503030403020204" pitchFamily="34" charset="0"/>
              </a:rPr>
              <a:t> ideal </a:t>
            </a:r>
            <a:r>
              <a:rPr lang="en-US" sz="1800" b="0" i="0" dirty="0" err="1">
                <a:solidFill>
                  <a:srgbClr val="7030A0"/>
                </a:solidFill>
                <a:effectLst/>
                <a:latin typeface="Source Sans Pro" panose="020B0503030403020204" pitchFamily="34" charset="0"/>
              </a:rPr>
              <a:t>mikroiqlimni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tanlash</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imkonini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beradi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Birinchidan</a:t>
            </a:r>
            <a:r>
              <a:rPr lang="en-US" sz="1800" b="0" i="0" dirty="0">
                <a:solidFill>
                  <a:srgbClr val="7030A0"/>
                </a:solidFill>
                <a:effectLst/>
                <a:latin typeface="Source Sans Pro" panose="020B0503030403020204" pitchFamily="34" charset="0"/>
              </a:rPr>
              <a:t>, biz </a:t>
            </a:r>
            <a:r>
              <a:rPr lang="en-US" sz="1800" b="0" i="0" dirty="0" err="1">
                <a:solidFill>
                  <a:srgbClr val="7030A0"/>
                </a:solidFill>
                <a:effectLst/>
                <a:latin typeface="Source Sans Pro" panose="020B0503030403020204" pitchFamily="34" charset="0"/>
              </a:rPr>
              <a:t>ularni</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ichidagi</a:t>
            </a:r>
            <a:r>
              <a:rPr lang="en-US" sz="1800" b="0" i="0" dirty="0">
                <a:solidFill>
                  <a:srgbClr val="7030A0"/>
                </a:solidFill>
                <a:effectLst/>
                <a:latin typeface="Source Sans Pro" panose="020B0503030403020204" pitchFamily="34" charset="0"/>
              </a:rPr>
              <a:t> </a:t>
            </a:r>
            <a:r>
              <a:rPr lang="en-US" sz="1800" b="1" i="0" dirty="0" err="1">
                <a:solidFill>
                  <a:srgbClr val="7030A0"/>
                </a:solidFill>
                <a:effectLst/>
                <a:latin typeface="Source Sans Pro" panose="020B0503030403020204" pitchFamily="34" charset="0"/>
              </a:rPr>
              <a:t>harorat</a:t>
            </a:r>
            <a:r>
              <a:rPr lang="en-US" sz="1800" b="1" i="0" dirty="0">
                <a:solidFill>
                  <a:srgbClr val="7030A0"/>
                </a:solidFill>
                <a:effectLst/>
                <a:latin typeface="Source Sans Pro" panose="020B0503030403020204" pitchFamily="34" charset="0"/>
              </a:rPr>
              <a:t> </a:t>
            </a:r>
            <a:r>
              <a:rPr lang="en-US" sz="1800" b="1" i="0" dirty="0" err="1">
                <a:solidFill>
                  <a:srgbClr val="7030A0"/>
                </a:solidFill>
                <a:effectLst/>
                <a:latin typeface="Source Sans Pro" panose="020B0503030403020204" pitchFamily="34" charset="0"/>
              </a:rPr>
              <a:t>bilan</a:t>
            </a:r>
            <a:r>
              <a:rPr lang="en-US" sz="1800" b="0" i="0" dirty="0">
                <a:solidFill>
                  <a:srgbClr val="7030A0"/>
                </a:solidFill>
                <a:effectLst/>
                <a:latin typeface="Source Sans Pro" panose="020B0503030403020204" pitchFamily="34" charset="0"/>
              </a:rPr>
              <a:t> </a:t>
            </a:r>
            <a:r>
              <a:rPr lang="en-US" sz="1800" b="0" i="0" dirty="0" err="1">
                <a:solidFill>
                  <a:srgbClr val="7030A0"/>
                </a:solidFill>
                <a:effectLst/>
                <a:latin typeface="Source Sans Pro" panose="020B0503030403020204" pitchFamily="34" charset="0"/>
              </a:rPr>
              <a:t>bo'lishamiz</a:t>
            </a:r>
            <a:r>
              <a:rPr lang="en-US" sz="1800" b="0" i="0" dirty="0">
                <a:solidFill>
                  <a:srgbClr val="7030A0"/>
                </a:solidFill>
                <a:effectLst/>
                <a:latin typeface="Source Sans Pro" panose="020B0503030403020204" pitchFamily="34" charset="0"/>
              </a:rPr>
              <a:t>.</a:t>
            </a:r>
            <a:r>
              <a:rPr lang="en-US" sz="1050" b="0" i="0" dirty="0">
                <a:solidFill>
                  <a:srgbClr val="393F3F"/>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Taxminan</a:t>
            </a:r>
            <a:r>
              <a:rPr lang="en-US" sz="2000" b="0" i="0" dirty="0">
                <a:solidFill>
                  <a:srgbClr val="7030A0"/>
                </a:solidFill>
                <a:effectLst/>
                <a:latin typeface="Source Sans Pro" panose="020B0503030403020204" pitchFamily="34" charset="0"/>
              </a:rPr>
              <a:t> 18 ° C </a:t>
            </a:r>
            <a:r>
              <a:rPr lang="en-US" sz="2000" b="0" i="0" dirty="0" err="1">
                <a:solidFill>
                  <a:srgbClr val="7030A0"/>
                </a:solidFill>
                <a:effectLst/>
                <a:latin typeface="Source Sans Pro" panose="020B0503030403020204" pitchFamily="34" charset="0"/>
              </a:rPr>
              <a:t>atrofida</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harorat</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bilan</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issiqxona</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turlarini</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olish</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kerak</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bo'lsa</a:t>
            </a:r>
            <a:r>
              <a:rPr lang="en-US" sz="2000" b="0" i="0" dirty="0">
                <a:solidFill>
                  <a:srgbClr val="7030A0"/>
                </a:solidFill>
                <a:effectLst/>
                <a:latin typeface="Source Sans Pro" panose="020B0503030403020204" pitchFamily="34" charset="0"/>
              </a:rPr>
              <a:t>, u </a:t>
            </a:r>
            <a:r>
              <a:rPr lang="en-US" sz="2000" b="0" i="0" dirty="0" err="1">
                <a:solidFill>
                  <a:srgbClr val="7030A0"/>
                </a:solidFill>
                <a:effectLst/>
                <a:latin typeface="Source Sans Pro" panose="020B0503030403020204" pitchFamily="34" charset="0"/>
              </a:rPr>
              <a:t>holda</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sizning</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issiq</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versiyangiz</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siznikidir</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Ushbu</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dizaynda</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namlik</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tartibga</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solinadi</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va</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isitish</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infraqizil</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lampalar</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bilan</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amalga</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oshiriladi</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Ekzotik</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o'simliklar</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uchun</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yaxshi</a:t>
            </a:r>
            <a:r>
              <a:rPr lang="en-US" sz="2000" b="0" i="0" dirty="0">
                <a:solidFill>
                  <a:srgbClr val="7030A0"/>
                </a:solidFill>
                <a:effectLst/>
                <a:latin typeface="Source Sans Pro" panose="020B0503030403020204" pitchFamily="34" charset="0"/>
              </a:rPr>
              <a:t> </a:t>
            </a:r>
            <a:r>
              <a:rPr lang="en-US" sz="2000" b="0" i="0" dirty="0" err="1">
                <a:solidFill>
                  <a:srgbClr val="7030A0"/>
                </a:solidFill>
                <a:effectLst/>
                <a:latin typeface="Source Sans Pro" panose="020B0503030403020204" pitchFamily="34" charset="0"/>
              </a:rPr>
              <a:t>imkoniyat</a:t>
            </a:r>
            <a:r>
              <a:rPr lang="en-US" sz="2000" b="0" i="0" dirty="0">
                <a:solidFill>
                  <a:srgbClr val="7030A0"/>
                </a:solidFill>
                <a:effectLst/>
                <a:latin typeface="Source Sans Pro" panose="020B0503030403020204" pitchFamily="34" charset="0"/>
              </a:rPr>
              <a:t>.</a:t>
            </a:r>
            <a:endParaRPr lang="ru-RU" sz="2000" dirty="0">
              <a:solidFill>
                <a:srgbClr val="7030A0"/>
              </a:solidFill>
            </a:endParaRPr>
          </a:p>
        </p:txBody>
      </p:sp>
      <p:pic>
        <p:nvPicPr>
          <p:cNvPr id="1026" name="Picture 2">
            <a:extLst>
              <a:ext uri="{FF2B5EF4-FFF2-40B4-BE49-F238E27FC236}">
                <a16:creationId xmlns:a16="http://schemas.microsoft.com/office/drawing/2014/main" xmlns="" id="{BC9AE28D-2007-4216-B6F4-20B92D6456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9032" y="3068960"/>
            <a:ext cx="7399782" cy="3302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953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a:extLst>
              <a:ext uri="{FF2B5EF4-FFF2-40B4-BE49-F238E27FC236}">
                <a16:creationId xmlns:a16="http://schemas.microsoft.com/office/drawing/2014/main" xmlns="" id="{DC6DEDFB-893D-4D1A-B846-B3941D9C0DD2}"/>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989571" y="2674938"/>
            <a:ext cx="5172796" cy="3451225"/>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a:extLst>
              <a:ext uri="{FF2B5EF4-FFF2-40B4-BE49-F238E27FC236}">
                <a16:creationId xmlns:a16="http://schemas.microsoft.com/office/drawing/2014/main" xmlns="" id="{880BEA1C-0EAB-48A7-991A-924BE820D395}"/>
              </a:ext>
            </a:extLst>
          </p:cNvPr>
          <p:cNvSpPr>
            <a:spLocks noGrp="1"/>
          </p:cNvSpPr>
          <p:nvPr>
            <p:ph type="title"/>
          </p:nvPr>
        </p:nvSpPr>
        <p:spPr>
          <a:xfrm>
            <a:off x="1474471" y="233546"/>
            <a:ext cx="7495793" cy="2393830"/>
          </a:xfrm>
        </p:spPr>
        <p:txBody>
          <a:bodyPr>
            <a:normAutofit/>
          </a:bodyPr>
          <a:lstStyle/>
          <a:p>
            <a:r>
              <a:rPr lang="en-US" sz="1800" b="0" i="0" dirty="0" err="1">
                <a:solidFill>
                  <a:srgbClr val="FF0000"/>
                </a:solidFill>
                <a:effectLst/>
                <a:latin typeface="Source Sans Pro" panose="020B0503030403020204" pitchFamily="34" charset="0"/>
              </a:rPr>
              <a:t>Ichki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harorat</a:t>
            </a:r>
            <a:r>
              <a:rPr lang="en-US" sz="1800" b="0" i="0" dirty="0">
                <a:solidFill>
                  <a:srgbClr val="FF0000"/>
                </a:solidFill>
                <a:effectLst/>
                <a:latin typeface="Source Sans Pro" panose="020B0503030403020204" pitchFamily="34" charset="0"/>
              </a:rPr>
              <a:t> 13 ° S da </a:t>
            </a:r>
            <a:r>
              <a:rPr lang="en-US" sz="1800" b="0" i="0" dirty="0" err="1">
                <a:solidFill>
                  <a:srgbClr val="FF0000"/>
                </a:solidFill>
                <a:effectLst/>
                <a:latin typeface="Source Sans Pro" panose="020B0503030403020204" pitchFamily="34" charset="0"/>
              </a:rPr>
              <a:t>saqlanadigan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yarim</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sovuq</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issiqxona</a:t>
            </a:r>
            <a:r>
              <a:rPr lang="en-US" sz="1800" b="0" i="0" dirty="0">
                <a:solidFill>
                  <a:srgbClr val="FF0000"/>
                </a:solidFill>
                <a:effectLst/>
                <a:latin typeface="Source Sans Pro" panose="020B0503030403020204" pitchFamily="34" charset="0"/>
              </a:rPr>
              <a:t> deb </a:t>
            </a:r>
            <a:r>
              <a:rPr lang="en-US" sz="1800" b="0" i="0" dirty="0" err="1">
                <a:solidFill>
                  <a:srgbClr val="FF0000"/>
                </a:solidFill>
                <a:effectLst/>
                <a:latin typeface="Source Sans Pro" panose="020B0503030403020204" pitchFamily="34" charset="0"/>
              </a:rPr>
              <a:t>ataladi</a:t>
            </a:r>
            <a:r>
              <a:rPr lang="en-US" sz="1800" b="0" i="0" dirty="0">
                <a:solidFill>
                  <a:srgbClr val="FF0000"/>
                </a:solidFill>
                <a:effectLst/>
                <a:latin typeface="Source Sans Pro" panose="020B0503030403020204" pitchFamily="34" charset="0"/>
              </a:rPr>
              <a:t>. Bu </a:t>
            </a:r>
            <a:r>
              <a:rPr lang="en-US" sz="1800" b="0" i="0" dirty="0" err="1">
                <a:solidFill>
                  <a:srgbClr val="FF0000"/>
                </a:solidFill>
                <a:effectLst/>
                <a:latin typeface="Source Sans Pro" panose="020B0503030403020204" pitchFamily="34" charset="0"/>
              </a:rPr>
              <a:t>gullar</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va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sabzavotlar</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uchun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mukammal</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echimdir</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Qishki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issiqxonalar</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turlaridan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biri</a:t>
            </a:r>
            <a:r>
              <a:rPr lang="en-US" sz="1800" b="0" i="0" dirty="0">
                <a:solidFill>
                  <a:srgbClr val="FF0000"/>
                </a:solidFill>
                <a:effectLst/>
                <a:latin typeface="Source Sans Pro" panose="020B0503030403020204" pitchFamily="34" charset="0"/>
              </a:rPr>
              <a:t>, u </a:t>
            </a:r>
            <a:r>
              <a:rPr lang="en-US" sz="1800" b="0" i="0" dirty="0" err="1">
                <a:solidFill>
                  <a:srgbClr val="FF0000"/>
                </a:solidFill>
                <a:effectLst/>
                <a:latin typeface="Source Sans Pro" panose="020B0503030403020204" pitchFamily="34" charset="0"/>
              </a:rPr>
              <a:t>erda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infraqizil</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yoritgichlar</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yordamida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osongina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qish</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ovqatlarida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o'sishi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mumkin</a:t>
            </a:r>
            <a:r>
              <a:rPr lang="en-US" sz="1800" b="0" i="0" dirty="0">
                <a:solidFill>
                  <a:srgbClr val="FF0000"/>
                </a:solidFill>
                <a:effectLst/>
                <a:latin typeface="Source Sans Pro" panose="020B0503030403020204" pitchFamily="34" charset="0"/>
              </a:rPr>
              <a:t>.</a:t>
            </a:r>
            <a:r>
              <a:rPr lang="en-US" sz="1050" b="0" i="0" dirty="0">
                <a:solidFill>
                  <a:srgbClr val="393F3F"/>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Savolga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ko'ra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issiqxonalar</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nimani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anglatadi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siz</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ko'chatlarni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majburlash</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va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chiroylik</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uchun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dizaynni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inobatga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olmaysiz</a:t>
            </a:r>
            <a:r>
              <a:rPr lang="en-US" sz="1800" b="0" i="0" dirty="0">
                <a:solidFill>
                  <a:srgbClr val="FF0000"/>
                </a:solidFill>
                <a:effectLst/>
                <a:latin typeface="Source Sans Pro" panose="020B0503030403020204" pitchFamily="34" charset="0"/>
              </a:rPr>
              <a:t>. Bu </a:t>
            </a:r>
            <a:r>
              <a:rPr lang="en-US" sz="1800" b="0" i="0" dirty="0" err="1">
                <a:solidFill>
                  <a:srgbClr val="FF0000"/>
                </a:solidFill>
                <a:effectLst/>
                <a:latin typeface="Source Sans Pro" panose="020B0503030403020204" pitchFamily="34" charset="0"/>
              </a:rPr>
              <a:t>salqin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iqlimni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afzal</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qilgan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o'simliklar</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uchun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mos</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yechim</a:t>
            </a:r>
            <a:r>
              <a:rPr lang="en-US" sz="1800" b="0" i="0" dirty="0">
                <a:solidFill>
                  <a:srgbClr val="FF0000"/>
                </a:solidFill>
                <a:effectLst/>
                <a:latin typeface="Source Sans Pro" panose="020B0503030403020204" pitchFamily="34" charset="0"/>
              </a:rPr>
              <a:t>.</a:t>
            </a:r>
            <a:r>
              <a:rPr lang="en-US" sz="1050" b="0" i="0" dirty="0">
                <a:solidFill>
                  <a:srgbClr val="393F3F"/>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Bundan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tashqari</a:t>
            </a:r>
            <a:r>
              <a:rPr lang="en-US" sz="1800" b="0" i="0" dirty="0">
                <a:solidFill>
                  <a:srgbClr val="FF0000"/>
                </a:solidFill>
                <a:effectLst/>
                <a:latin typeface="Source Sans Pro" panose="020B0503030403020204" pitchFamily="34" charset="0"/>
              </a:rPr>
              <a:t> </a:t>
            </a:r>
            <a:r>
              <a:rPr lang="en-US" sz="1800" b="1" i="0" dirty="0">
                <a:solidFill>
                  <a:srgbClr val="FF0000"/>
                </a:solidFill>
                <a:effectLst/>
                <a:latin typeface="Source Sans Pro" panose="020B0503030403020204" pitchFamily="34" charset="0"/>
              </a:rPr>
              <a:t>, </a:t>
            </a:r>
            <a:r>
              <a:rPr lang="en-US" sz="1800" b="1" i="0" dirty="0" err="1">
                <a:solidFill>
                  <a:srgbClr val="FF0000"/>
                </a:solidFill>
                <a:effectLst/>
                <a:latin typeface="Source Sans Pro" panose="020B0503030403020204" pitchFamily="34" charset="0"/>
              </a:rPr>
              <a:t>binoning</a:t>
            </a:r>
            <a:r>
              <a:rPr lang="en-US" sz="1800" b="1" i="0" dirty="0">
                <a:solidFill>
                  <a:srgbClr val="FF0000"/>
                </a:solidFill>
                <a:effectLst/>
                <a:latin typeface="Source Sans Pro" panose="020B0503030403020204" pitchFamily="34" charset="0"/>
              </a:rPr>
              <a:t> </a:t>
            </a:r>
            <a:r>
              <a:rPr lang="en-US" sz="1800" b="1" i="0" dirty="0" err="1">
                <a:solidFill>
                  <a:srgbClr val="FF0000"/>
                </a:solidFill>
                <a:effectLst/>
                <a:latin typeface="Source Sans Pro" panose="020B0503030403020204" pitchFamily="34" charset="0"/>
              </a:rPr>
              <a:t>o'ziga</a:t>
            </a:r>
            <a:r>
              <a:rPr lang="en-US" sz="1800" b="1" i="0" dirty="0">
                <a:solidFill>
                  <a:srgbClr val="FF0000"/>
                </a:solidFill>
                <a:effectLst/>
                <a:latin typeface="Source Sans Pro" panose="020B0503030403020204" pitchFamily="34" charset="0"/>
              </a:rPr>
              <a:t> </a:t>
            </a:r>
            <a:r>
              <a:rPr lang="en-US" sz="1800" b="1" i="0" dirty="0" err="1">
                <a:solidFill>
                  <a:srgbClr val="FF0000"/>
                </a:solidFill>
                <a:effectLst/>
                <a:latin typeface="Source Sans Pro" panose="020B0503030403020204" pitchFamily="34" charset="0"/>
              </a:rPr>
              <a:t>xos</a:t>
            </a:r>
            <a:r>
              <a:rPr lang="en-US" sz="1800" b="1" i="0" dirty="0">
                <a:solidFill>
                  <a:srgbClr val="FF0000"/>
                </a:solidFill>
                <a:effectLst/>
                <a:latin typeface="Source Sans Pro" panose="020B0503030403020204" pitchFamily="34" charset="0"/>
              </a:rPr>
              <a:t> </a:t>
            </a:r>
            <a:r>
              <a:rPr lang="en-US" sz="1800" b="1" i="0" dirty="0" err="1">
                <a:solidFill>
                  <a:srgbClr val="FF0000"/>
                </a:solidFill>
                <a:effectLst/>
                <a:latin typeface="Source Sans Pro" panose="020B0503030403020204" pitchFamily="34" charset="0"/>
              </a:rPr>
              <a:t>xususiyatlariga</a:t>
            </a:r>
            <a:r>
              <a:rPr lang="en-US" sz="1800" b="1" i="0" dirty="0">
                <a:solidFill>
                  <a:srgbClr val="FF0000"/>
                </a:solidFill>
                <a:effectLst/>
                <a:latin typeface="Source Sans Pro" panose="020B0503030403020204" pitchFamily="34" charset="0"/>
              </a:rPr>
              <a:t> </a:t>
            </a:r>
            <a:r>
              <a:rPr lang="en-US" sz="1800" b="1" i="0" dirty="0" err="1">
                <a:solidFill>
                  <a:srgbClr val="FF0000"/>
                </a:solidFill>
                <a:effectLst/>
                <a:latin typeface="Source Sans Pro" panose="020B0503030403020204" pitchFamily="34" charset="0"/>
              </a:rPr>
              <a:t>qarab</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bir</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necha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turdagi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issiqxonalarni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tanlashingiz</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mumkin</a:t>
            </a:r>
            <a:r>
              <a:rPr lang="en-US" sz="1800" b="0" i="0" dirty="0">
                <a:solidFill>
                  <a:srgbClr val="FF0000"/>
                </a:solidFill>
                <a:effectLst/>
                <a:latin typeface="Source Sans Pro" panose="020B0503030403020204" pitchFamily="34" charset="0"/>
              </a:rPr>
              <a:t>.</a:t>
            </a:r>
            <a:endParaRPr lang="ru-RU" sz="1800" dirty="0">
              <a:solidFill>
                <a:srgbClr val="FF0000"/>
              </a:solidFill>
            </a:endParaRPr>
          </a:p>
        </p:txBody>
      </p:sp>
    </p:spTree>
    <p:extLst>
      <p:ext uri="{BB962C8B-B14F-4D97-AF65-F5344CB8AC3E}">
        <p14:creationId xmlns:p14="http://schemas.microsoft.com/office/powerpoint/2010/main" val="2903292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a:extLst>
              <a:ext uri="{FF2B5EF4-FFF2-40B4-BE49-F238E27FC236}">
                <a16:creationId xmlns:a16="http://schemas.microsoft.com/office/drawing/2014/main" xmlns="" id="{1A58564B-9833-4F28-AE14-56EBDD55963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981063" y="2674938"/>
            <a:ext cx="5189812" cy="3451225"/>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a:extLst>
              <a:ext uri="{FF2B5EF4-FFF2-40B4-BE49-F238E27FC236}">
                <a16:creationId xmlns:a16="http://schemas.microsoft.com/office/drawing/2014/main" xmlns="" id="{EFE0E352-7850-42FE-8397-5764DA41CFE3}"/>
              </a:ext>
            </a:extLst>
          </p:cNvPr>
          <p:cNvSpPr>
            <a:spLocks noGrp="1"/>
          </p:cNvSpPr>
          <p:nvPr>
            <p:ph type="title"/>
          </p:nvPr>
        </p:nvSpPr>
        <p:spPr>
          <a:xfrm>
            <a:off x="1427584" y="218992"/>
            <a:ext cx="7473821" cy="2150985"/>
          </a:xfrm>
        </p:spPr>
        <p:txBody>
          <a:bodyPr>
            <a:normAutofit fontScale="90000"/>
          </a:bodyPr>
          <a:lstStyle/>
          <a:p>
            <a:r>
              <a:rPr lang="en-US" sz="1800" b="0" i="0" dirty="0" err="1">
                <a:solidFill>
                  <a:srgbClr val="FF0000"/>
                </a:solidFill>
                <a:effectLst/>
                <a:latin typeface="Source Sans Pro" panose="020B0503030403020204" pitchFamily="34" charset="0"/>
              </a:rPr>
              <a:t>Issiqxonalarning</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ayrim</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turlari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va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ularning</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tuzilishi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uyning</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deyarli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yonida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joylashgan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Boshqacha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qilib</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aytadigan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bo'lsak</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uyning</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devorlari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issiqxonaning</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devoridir</a:t>
            </a:r>
            <a:r>
              <a:rPr lang="en-US" sz="1800" b="0" i="0" dirty="0">
                <a:solidFill>
                  <a:srgbClr val="FF0000"/>
                </a:solidFill>
                <a:effectLst/>
                <a:latin typeface="Source Sans Pro" panose="020B0503030403020204" pitchFamily="34" charset="0"/>
              </a:rPr>
              <a:t>, ammo </a:t>
            </a:r>
            <a:r>
              <a:rPr lang="en-US" sz="1800" b="0" i="0" dirty="0" err="1">
                <a:solidFill>
                  <a:srgbClr val="FF0000"/>
                </a:solidFill>
                <a:effectLst/>
                <a:latin typeface="Source Sans Pro" panose="020B0503030403020204" pitchFamily="34" charset="0"/>
              </a:rPr>
              <a:t>tashqi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devordan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bu</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qo'shni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issiqxonaga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kirish</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eshigi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joylashgan</a:t>
            </a:r>
            <a:r>
              <a:rPr lang="en-US" sz="1800" b="0" i="0" dirty="0">
                <a:solidFill>
                  <a:srgbClr val="FF0000"/>
                </a:solidFill>
                <a:effectLst/>
                <a:latin typeface="Source Sans Pro" panose="020B0503030403020204" pitchFamily="34" charset="0"/>
              </a:rPr>
              <a:t>.</a:t>
            </a:r>
            <a:r>
              <a:rPr lang="en-US" sz="1050" b="0" i="0" dirty="0">
                <a:solidFill>
                  <a:srgbClr val="393F3F"/>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Bundan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tashqari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metall</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yoki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yog'ochdan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tayyorlangan</a:t>
            </a:r>
            <a:r>
              <a:rPr lang="en-US" sz="1800" b="0" i="0" dirty="0">
                <a:solidFill>
                  <a:srgbClr val="FF0000"/>
                </a:solidFill>
                <a:effectLst/>
                <a:latin typeface="Source Sans Pro" panose="020B0503030403020204" pitchFamily="34" charset="0"/>
              </a:rPr>
              <a:t>, kino, shisha </a:t>
            </a:r>
            <a:r>
              <a:rPr lang="en-US" sz="1800" b="0" i="0" dirty="0" err="1">
                <a:solidFill>
                  <a:srgbClr val="FF0000"/>
                </a:solidFill>
                <a:effectLst/>
                <a:latin typeface="Source Sans Pro" panose="020B0503030403020204" pitchFamily="34" charset="0"/>
              </a:rPr>
              <a:t>yoki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plastmassadan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yasalgan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mustaqil</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ramka</a:t>
            </a:r>
            <a:r>
              <a:rPr lang="en-US" sz="1800" dirty="0" err="1">
                <a:solidFill>
                  <a:srgbClr val="FF0000"/>
                </a:solidFill>
                <a:latin typeface="Source Sans Pro" panose="020B0503030403020204" pitchFamily="34" charset="0"/>
              </a:rPr>
              <a:t>.</a:t>
            </a:r>
            <a:r>
              <a:rPr lang="en-US" sz="1800" b="0" i="0" dirty="0" err="1">
                <a:solidFill>
                  <a:srgbClr val="FF0000"/>
                </a:solidFill>
                <a:effectLst/>
                <a:latin typeface="Source Sans Pro" panose="020B0503030403020204" pitchFamily="34" charset="0"/>
              </a:rPr>
              <a:t>Agar</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dastlabki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ikkita</a:t>
            </a:r>
            <a:r>
              <a:rPr lang="en-US" sz="1800" b="0" i="0" dirty="0">
                <a:solidFill>
                  <a:srgbClr val="FF0000"/>
                </a:solidFill>
                <a:effectLst/>
                <a:latin typeface="Source Sans Pro" panose="020B0503030403020204" pitchFamily="34" charset="0"/>
              </a:rPr>
              <a:t> variant </a:t>
            </a:r>
            <a:r>
              <a:rPr lang="en-US" sz="1800" b="0" i="0" dirty="0" err="1">
                <a:solidFill>
                  <a:srgbClr val="FF0000"/>
                </a:solidFill>
                <a:effectLst/>
                <a:latin typeface="Source Sans Pro" panose="020B0503030403020204" pitchFamily="34" charset="0"/>
              </a:rPr>
              <a:t>beton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asosga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o'rnatilsa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unda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ramka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issiqxonasi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to'g'ridan-to'g'ri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tuproqqa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qurilishi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mumkin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Buning</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sababi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shundaki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bu</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yerda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issiqxona</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ta'sirini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yaratish</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mumkin</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gumbaz</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shakli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yumaloq</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yoki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uchburchak</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bo'lishi</a:t>
            </a:r>
            <a:r>
              <a:rPr lang="en-US" sz="1800" b="0" i="0" dirty="0">
                <a:solidFill>
                  <a:srgbClr val="FF0000"/>
                </a:solidFill>
                <a:effectLst/>
                <a:latin typeface="Source Sans Pro" panose="020B0503030403020204" pitchFamily="34" charset="0"/>
              </a:rPr>
              <a:t> </a:t>
            </a:r>
            <a:r>
              <a:rPr lang="en-US" sz="1800" b="0" i="0" dirty="0" err="1">
                <a:solidFill>
                  <a:srgbClr val="FF0000"/>
                </a:solidFill>
                <a:effectLst/>
                <a:latin typeface="Source Sans Pro" panose="020B0503030403020204" pitchFamily="34" charset="0"/>
              </a:rPr>
              <a:t>mumkin</a:t>
            </a:r>
            <a:r>
              <a:rPr lang="en-US" sz="1800" dirty="0">
                <a:solidFill>
                  <a:srgbClr val="FF0000"/>
                </a:solidFill>
                <a:latin typeface="Source Sans Pro" panose="020B0503030403020204" pitchFamily="34" charset="0"/>
              </a:rPr>
              <a:t>.</a:t>
            </a:r>
            <a:endParaRPr lang="ru-RU" sz="1800" dirty="0">
              <a:solidFill>
                <a:srgbClr val="FF0000"/>
              </a:solidFill>
            </a:endParaRPr>
          </a:p>
        </p:txBody>
      </p:sp>
    </p:spTree>
    <p:extLst>
      <p:ext uri="{BB962C8B-B14F-4D97-AF65-F5344CB8AC3E}">
        <p14:creationId xmlns:p14="http://schemas.microsoft.com/office/powerpoint/2010/main" val="3370729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473</Words>
  <Application>Microsoft Office PowerPoint</Application>
  <PresentationFormat>Экран (4:3)</PresentationFormat>
  <Paragraphs>19</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Волна</vt:lpstr>
      <vt:lpstr>Презентация PowerPoint</vt:lpstr>
      <vt:lpstr>Презентация PowerPoint</vt:lpstr>
      <vt:lpstr>Презентация PowerPoint</vt:lpstr>
      <vt:lpstr>Issiqxona yoki kichkina issiqxona bo'lmagan bir mamlakatni tasavvur qilish qiyin. Qurilishlarning ko'pligi bor, shuning uchun diqqat bilan mos keladiganlarni tanlashingiz kerak. Yozgi uy ahli va xususiy uy egalari ham bunday issiqxonalarni o'zlari yaratadilar yoki do'konlarda ramkalar sotib olishadi. Quyida qanday issiqxonalar mavjudligini ko'rib chiqamiz va ularning har biri qanday maqsadga muvofiq. Turli xil issiqxona va ularning tuzilmalari har qanday o'simlik uchun ideal mikroiqlimni tanlash imkonini beradi. Birinchidan, biz ularni ichidagi harorat bilan bo'lishamiz. Taxminan 18 ° C atrofida harorat bilan issiqxona turlarini olish kerak bo'lsa, u holda sizning issiq versiyangiz siznikidir. Ushbu dizaynda namlik tartibga solinadi va isitish infraqizil lampalar bilan amalga oshiriladi. Ekzotik o'simliklar uchun yaxshi imkoniyat.</vt:lpstr>
      <vt:lpstr>Ichki harorat 13 ° S da saqlanadigan yarim sovuq issiqxona deb ataladi. Bu gullar va sabzavotlar uchun mukammal echimdir. Qishki issiqxonalar turlaridan biri, u erda infraqizil yoritgichlar yordamida osongina qish ovqatlarida o'sishi mumkin. Savolga ko'ra, issiqxonalar nimani anglatadi, siz ko'chatlarni majburlash va chiroylik uchun dizaynni inobatga olmaysiz. Bu salqin iqlimni afzal qilgan o'simliklar uchun mos yechim. Bundan tashqari , binoning o'ziga xos xususiyatlariga qarab bir necha turdagi issiqxonalarni tanlashingiz mumkin.</vt:lpstr>
      <vt:lpstr>Issiqxonalarning ayrim turlari va ularning tuzilishi uyning deyarli yonida joylashgan. Boshqacha qilib aytadigan bo'lsak, uyning devorlari issiqxonaning devoridir, ammo tashqi devordan bu qo'shni issiqxonaga kirish eshigi joylashgan. Bundan tashqari, metall yoki yog'ochdan tayyorlangan, kino, shisha yoki plastmassadan yasalgan mustaqil ramka.Agar dastlabki ikkita variant beton asosga o'rnatilsa, unda ramka issiqxonasi to'g'ridan-to'g'ri tuproqqa qurilishi mumkin. Buning sababi shundaki, bu yerda issiqxona ta'sirini yaratish mumkin, gumbaz shakli yumaloq yoki uchburchak bo'lishi mumkin.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Bayramali</dc:creator>
  <cp:lastModifiedBy>Bayramali</cp:lastModifiedBy>
  <cp:revision>1</cp:revision>
  <dcterms:created xsi:type="dcterms:W3CDTF">2022-02-02T10:33:41Z</dcterms:created>
  <dcterms:modified xsi:type="dcterms:W3CDTF">2022-02-02T12:08:05Z</dcterms:modified>
</cp:coreProperties>
</file>