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500"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02.02.2022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02.02.2022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02.02.2022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02.02.2022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02.02.2022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02.02.2022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02.02.2022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02.02.2022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B4C71EC6-210F-42DE-9C53-41977AD35B3D}" type="datetimeFigureOut">
              <a:rPr lang="ru-RU" smtClean="0"/>
              <a:t>02.02.2022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02.02.2022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02.02.2022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4C71EC6-210F-42DE-9C53-41977AD35B3D}" type="datetimeFigureOut">
              <a:rPr lang="ru-RU" smtClean="0"/>
              <a:t>02.02.2022</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19B0651-EE4F-4900-A07F-96A6BFA9D0F0}" type="slidenum">
              <a:rPr lang="ru-RU" smtClean="0"/>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uz.everaoh.com/oz-qollari-bilan-issiqxona/"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0F1DE79F-0653-41F7-BAD8-DD2E403E8BFB}"/>
              </a:ext>
            </a:extLst>
          </p:cNvPr>
          <p:cNvSpPr>
            <a:spLocks noGrp="1"/>
          </p:cNvSpPr>
          <p:nvPr>
            <p:ph idx="1"/>
          </p:nvPr>
        </p:nvSpPr>
        <p:spPr>
          <a:xfrm>
            <a:off x="498763" y="1274618"/>
            <a:ext cx="8499764" cy="5361709"/>
          </a:xfrm>
        </p:spPr>
        <p:txBody>
          <a:bodyPr>
            <a:normAutofit fontScale="25000" lnSpcReduction="20000"/>
          </a:bodyPr>
          <a:lstStyle/>
          <a:p>
            <a:pPr indent="449580" algn="just">
              <a:lnSpc>
                <a:spcPct val="120000"/>
              </a:lnSpc>
              <a:spcAft>
                <a:spcPts val="1000"/>
              </a:spcAft>
            </a:pPr>
            <a:r>
              <a:rPr lang="ru-RU" sz="72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Ekinlarni</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mavsumdan</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tashqari</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fasllarda</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o`stirish</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maqsadida</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sun'iy</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mikroiqlim</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yaratish</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yoki</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tabiiy</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mikroiqlimni</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yaxshilash</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uchun</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qurilgan</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inshootlar</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uchastkalar</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yopiq</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himoyalangan</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maydon</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d</a:t>
            </a:r>
            <a:r>
              <a:rPr lang="ru-RU"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е</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yiladi</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ru-RU" sz="7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20000"/>
              </a:lnSpc>
              <a:spcAft>
                <a:spcPts val="1000"/>
              </a:spcAft>
            </a:pP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Bunday</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maydonlar</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quyidagi</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maqsadlar</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uchun</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xizmat</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qiladi</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ru-RU" sz="7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20000"/>
              </a:lnSpc>
              <a:spcAft>
                <a:spcPts val="1000"/>
              </a:spcAft>
            </a:pP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Birinchidan</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Dalada</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ertagi</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sabzavotlar</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е</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tishtirish</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uchun</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ko`chatlar</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tayyorlash</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ru-RU" sz="7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20000"/>
              </a:lnSpc>
              <a:spcAft>
                <a:spcPts val="1000"/>
              </a:spcAft>
            </a:pP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Ikkinchidan</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Yilning</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imkoniyatsiz</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fasllarida</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vitaminli</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sabzavotlar</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е</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tishtirish</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ru-RU" sz="7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20000"/>
              </a:lnSpc>
              <a:spcAft>
                <a:spcPts val="1000"/>
              </a:spcAft>
            </a:pP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Uchinchidan</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Sabzavotlar</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assortim</a:t>
            </a:r>
            <a:r>
              <a:rPr lang="ru-RU"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е</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ntini</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turini</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k</a:t>
            </a:r>
            <a:r>
              <a:rPr lang="ru-RU"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е</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ngaytirish</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ru-RU" sz="7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20000"/>
              </a:lnSpc>
              <a:spcAft>
                <a:spcPts val="1000"/>
              </a:spcAft>
            </a:pP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Yopiq</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maydonlar</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qayd</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etilgan</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maqsadlarni</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hal</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etish</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uchun</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har</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xil</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bo`ladi</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Asosan</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himoyalangan</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inshootlar</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maydonlar</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tuzilishining</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murakkabligi</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ekinlar</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uchun</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qulay</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sharoit</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yaratish</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usullariga</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qarab</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3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turga</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bo`linadi</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ru-RU" sz="7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1000"/>
              </a:spcAft>
            </a:pP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1.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Isitilgan</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y</a:t>
            </a:r>
            <a:r>
              <a:rPr lang="ru-RU"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е</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r. </a:t>
            </a:r>
            <a:endParaRPr lang="ru-RU" sz="7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1000"/>
              </a:spcAft>
            </a:pP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2.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Parniklar</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ru-RU" sz="7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1000"/>
              </a:spcAft>
            </a:pP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3. T</a:t>
            </a:r>
            <a:r>
              <a:rPr lang="ru-RU"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е</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plitsalar</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issiqxonalar</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ru-RU" sz="7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5" name="TextBox 4">
            <a:extLst>
              <a:ext uri="{FF2B5EF4-FFF2-40B4-BE49-F238E27FC236}">
                <a16:creationId xmlns:a16="http://schemas.microsoft.com/office/drawing/2014/main" xmlns="" id="{878E3C54-A239-4537-92B0-D64052BBCD40}"/>
              </a:ext>
            </a:extLst>
          </p:cNvPr>
          <p:cNvSpPr txBox="1"/>
          <p:nvPr/>
        </p:nvSpPr>
        <p:spPr>
          <a:xfrm>
            <a:off x="322118" y="221674"/>
            <a:ext cx="8499764" cy="1530162"/>
          </a:xfrm>
          <a:prstGeom prst="rect">
            <a:avLst/>
          </a:prstGeom>
          <a:noFill/>
        </p:spPr>
        <p:txBody>
          <a:bodyPr wrap="square">
            <a:spAutoFit/>
          </a:bodyPr>
          <a:lstStyle/>
          <a:p>
            <a:pPr indent="449580" algn="ctr">
              <a:lnSpc>
                <a:spcPct val="115000"/>
              </a:lnSpc>
              <a:spcAft>
                <a:spcPts val="1000"/>
              </a:spcAft>
            </a:pPr>
            <a:r>
              <a:rPr lang="en-US" sz="2800" b="1" dirty="0">
                <a:solidFill>
                  <a:srgbClr val="040404"/>
                </a:solidFill>
                <a:effectLst/>
                <a:latin typeface="Times New Roman" panose="02020603050405020304" pitchFamily="18" charset="0"/>
                <a:ea typeface="Calibri" panose="020F0502020204030204" pitchFamily="34" charset="0"/>
                <a:cs typeface="Times New Roman" panose="02020603050405020304" pitchFamily="18" charset="0"/>
              </a:rPr>
              <a:t>MAVZU: ISSIQXONALARNING HUSUSIYATIGA KURA TURLARI.</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ctr">
              <a:lnSpc>
                <a:spcPct val="115000"/>
              </a:lnSpc>
              <a:spcAft>
                <a:spcPts val="1000"/>
              </a:spcAft>
            </a:pPr>
            <a:r>
              <a:rPr lang="en-US" sz="1800" b="1" dirty="0">
                <a:solidFill>
                  <a:srgbClr val="040404"/>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18076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3DC4F593-BED0-4E11-8F8F-609D91F92A14}"/>
              </a:ext>
            </a:extLst>
          </p:cNvPr>
          <p:cNvSpPr>
            <a:spLocks noGrp="1"/>
          </p:cNvSpPr>
          <p:nvPr>
            <p:ph idx="1"/>
          </p:nvPr>
        </p:nvSpPr>
        <p:spPr>
          <a:xfrm>
            <a:off x="1120216" y="623455"/>
            <a:ext cx="7805576" cy="5246204"/>
          </a:xfrm>
        </p:spPr>
        <p:txBody>
          <a:bodyPr>
            <a:noAutofit/>
          </a:bodyPr>
          <a:lstStyle/>
          <a:p>
            <a:pPr indent="449580" algn="just">
              <a:lnSpc>
                <a:spcPct val="115000"/>
              </a:lnSpc>
              <a:spcAft>
                <a:spcPts val="1000"/>
              </a:spcAft>
            </a:pP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Umuman</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olganda</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yopiq</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maydonlar</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yordamida</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sabzavotchilikning</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asosiy</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vazifalaridan</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biri</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aholini</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yil</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davomida</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uzluksiz</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yangi</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sabzavot</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bilan</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ta'minlash</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dolzarb</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muammosi</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hal</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etiladi</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Shuning</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uchun</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r</a:t>
            </a:r>
            <a:r>
              <a:rPr lang="ru-RU"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е</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spublika</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Vazirlar</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Mahkamasi</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uni</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k</a:t>
            </a:r>
            <a:r>
              <a:rPr lang="ru-RU"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е</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ngaytirishga</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samaradorligini</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oshirishga</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katta</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e'tibor</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by</a:t>
            </a:r>
            <a:r>
              <a:rPr lang="ru-RU"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е</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rmoqda</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ru-RU" sz="26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2600" dirty="0">
                <a:solidFill>
                  <a:srgbClr val="7030A0"/>
                </a:solidFill>
                <a:effectLst/>
                <a:latin typeface="Times New Roman" panose="02020603050405020304" pitchFamily="18" charset="0"/>
                <a:ea typeface="Calibri" panose="020F0502020204030204" pitchFamily="34" charset="0"/>
              </a:rPr>
              <a:t>K</a:t>
            </a:r>
            <a:r>
              <a:rPr lang="ru-RU" sz="2600" dirty="0">
                <a:solidFill>
                  <a:srgbClr val="7030A0"/>
                </a:solidFill>
                <a:effectLst/>
                <a:latin typeface="Times New Roman" panose="02020603050405020304" pitchFamily="18" charset="0"/>
                <a:ea typeface="Calibri" panose="020F0502020204030204" pitchFamily="34" charset="0"/>
              </a:rPr>
              <a:t>е</a:t>
            </a:r>
            <a:r>
              <a:rPr lang="en-US" sz="2600" dirty="0" err="1">
                <a:solidFill>
                  <a:srgbClr val="7030A0"/>
                </a:solidFill>
                <a:effectLst/>
                <a:latin typeface="Times New Roman" panose="02020603050405020304" pitchFamily="18" charset="0"/>
                <a:ea typeface="Calibri" panose="020F0502020204030204" pitchFamily="34" charset="0"/>
              </a:rPr>
              <a:t>yingi</a:t>
            </a:r>
            <a:r>
              <a:rPr lang="en-US" sz="2600" dirty="0">
                <a:solidFill>
                  <a:srgbClr val="7030A0"/>
                </a:solidFill>
                <a:effectLst/>
                <a:latin typeface="Times New Roman" panose="02020603050405020304" pitchFamily="18" charset="0"/>
                <a:ea typeface="Calibri" panose="020F0502020204030204" pitchFamily="34" charset="0"/>
              </a:rPr>
              <a:t> </a:t>
            </a:r>
            <a:r>
              <a:rPr lang="en-US" sz="2600" dirty="0" err="1">
                <a:solidFill>
                  <a:srgbClr val="7030A0"/>
                </a:solidFill>
                <a:effectLst/>
                <a:latin typeface="Times New Roman" panose="02020603050405020304" pitchFamily="18" charset="0"/>
                <a:ea typeface="Calibri" panose="020F0502020204030204" pitchFamily="34" charset="0"/>
              </a:rPr>
              <a:t>yillarda</a:t>
            </a:r>
            <a:r>
              <a:rPr lang="en-US" sz="2600" dirty="0">
                <a:solidFill>
                  <a:srgbClr val="7030A0"/>
                </a:solidFill>
                <a:effectLst/>
                <a:latin typeface="Times New Roman" panose="02020603050405020304" pitchFamily="18" charset="0"/>
                <a:ea typeface="Calibri" panose="020F0502020204030204" pitchFamily="34" charset="0"/>
              </a:rPr>
              <a:t> </a:t>
            </a:r>
            <a:r>
              <a:rPr lang="en-US" sz="2600" dirty="0" err="1">
                <a:solidFill>
                  <a:srgbClr val="7030A0"/>
                </a:solidFill>
                <a:effectLst/>
                <a:latin typeface="Times New Roman" panose="02020603050405020304" pitchFamily="18" charset="0"/>
                <a:ea typeface="Calibri" panose="020F0502020204030204" pitchFamily="34" charset="0"/>
              </a:rPr>
              <a:t>mamlakatimizda</a:t>
            </a:r>
            <a:r>
              <a:rPr lang="en-US" sz="2600" dirty="0">
                <a:solidFill>
                  <a:srgbClr val="7030A0"/>
                </a:solidFill>
                <a:effectLst/>
                <a:latin typeface="Times New Roman" panose="02020603050405020304" pitchFamily="18" charset="0"/>
                <a:ea typeface="Calibri" panose="020F0502020204030204" pitchFamily="34" charset="0"/>
              </a:rPr>
              <a:t> </a:t>
            </a:r>
            <a:r>
              <a:rPr lang="en-US" sz="2600" dirty="0" err="1">
                <a:solidFill>
                  <a:srgbClr val="7030A0"/>
                </a:solidFill>
                <a:effectLst/>
                <a:latin typeface="Times New Roman" panose="02020603050405020304" pitchFamily="18" charset="0"/>
                <a:ea typeface="Calibri" panose="020F0502020204030204" pitchFamily="34" charset="0"/>
              </a:rPr>
              <a:t>mayda</a:t>
            </a:r>
            <a:r>
              <a:rPr lang="en-US" sz="2600" dirty="0">
                <a:solidFill>
                  <a:srgbClr val="7030A0"/>
                </a:solidFill>
                <a:effectLst/>
                <a:latin typeface="Times New Roman" panose="02020603050405020304" pitchFamily="18" charset="0"/>
                <a:ea typeface="Calibri" panose="020F0502020204030204" pitchFamily="34" charset="0"/>
              </a:rPr>
              <a:t> </a:t>
            </a:r>
            <a:r>
              <a:rPr lang="en-US" sz="2600" dirty="0" err="1">
                <a:solidFill>
                  <a:srgbClr val="7030A0"/>
                </a:solidFill>
                <a:effectLst/>
                <a:latin typeface="Times New Roman" panose="02020603050405020304" pitchFamily="18" charset="0"/>
                <a:ea typeface="Calibri" panose="020F0502020204030204" pitchFamily="34" charset="0"/>
              </a:rPr>
              <a:t>parnik</a:t>
            </a:r>
            <a:r>
              <a:rPr lang="en-US" sz="2600" dirty="0">
                <a:solidFill>
                  <a:srgbClr val="7030A0"/>
                </a:solidFill>
                <a:effectLst/>
                <a:latin typeface="Times New Roman" panose="02020603050405020304" pitchFamily="18" charset="0"/>
                <a:ea typeface="Calibri" panose="020F0502020204030204" pitchFamily="34" charset="0"/>
              </a:rPr>
              <a:t>-t</a:t>
            </a:r>
            <a:r>
              <a:rPr lang="ru-RU" sz="2600" dirty="0">
                <a:solidFill>
                  <a:srgbClr val="7030A0"/>
                </a:solidFill>
                <a:effectLst/>
                <a:latin typeface="Times New Roman" panose="02020603050405020304" pitchFamily="18" charset="0"/>
                <a:ea typeface="Calibri" panose="020F0502020204030204" pitchFamily="34" charset="0"/>
              </a:rPr>
              <a:t>е</a:t>
            </a:r>
            <a:r>
              <a:rPr lang="en-US" sz="2600" dirty="0" err="1">
                <a:solidFill>
                  <a:srgbClr val="7030A0"/>
                </a:solidFill>
                <a:effectLst/>
                <a:latin typeface="Times New Roman" panose="02020603050405020304" pitchFamily="18" charset="0"/>
                <a:ea typeface="Calibri" panose="020F0502020204030204" pitchFamily="34" charset="0"/>
              </a:rPr>
              <a:t>plitsa</a:t>
            </a:r>
            <a:r>
              <a:rPr lang="en-US" sz="2600" dirty="0">
                <a:solidFill>
                  <a:srgbClr val="7030A0"/>
                </a:solidFill>
                <a:effectLst/>
                <a:latin typeface="Times New Roman" panose="02020603050405020304" pitchFamily="18" charset="0"/>
                <a:ea typeface="Calibri" panose="020F0502020204030204" pitchFamily="34" charset="0"/>
              </a:rPr>
              <a:t> </a:t>
            </a:r>
            <a:r>
              <a:rPr lang="en-US" sz="2600" dirty="0" err="1">
                <a:solidFill>
                  <a:srgbClr val="7030A0"/>
                </a:solidFill>
                <a:effectLst/>
                <a:latin typeface="Times New Roman" panose="02020603050405020304" pitchFamily="18" charset="0"/>
                <a:ea typeface="Calibri" panose="020F0502020204030204" pitchFamily="34" charset="0"/>
              </a:rPr>
              <a:t>xo`jaligi</a:t>
            </a:r>
            <a:r>
              <a:rPr lang="en-US" sz="2600" dirty="0">
                <a:solidFill>
                  <a:srgbClr val="7030A0"/>
                </a:solidFill>
                <a:effectLst/>
                <a:latin typeface="Times New Roman" panose="02020603050405020304" pitchFamily="18" charset="0"/>
                <a:ea typeface="Calibri" panose="020F0502020204030204" pitchFamily="34" charset="0"/>
              </a:rPr>
              <a:t> </a:t>
            </a:r>
            <a:r>
              <a:rPr lang="en-US" sz="2600" dirty="0" err="1">
                <a:solidFill>
                  <a:srgbClr val="7030A0"/>
                </a:solidFill>
                <a:effectLst/>
                <a:latin typeface="Times New Roman" panose="02020603050405020304" pitchFamily="18" charset="0"/>
                <a:ea typeface="Calibri" panose="020F0502020204030204" pitchFamily="34" charset="0"/>
              </a:rPr>
              <a:t>o`rniga</a:t>
            </a:r>
            <a:r>
              <a:rPr lang="en-US" sz="2600" dirty="0">
                <a:solidFill>
                  <a:srgbClr val="7030A0"/>
                </a:solidFill>
                <a:effectLst/>
                <a:latin typeface="Times New Roman" panose="02020603050405020304" pitchFamily="18" charset="0"/>
                <a:ea typeface="Calibri" panose="020F0502020204030204" pitchFamily="34" charset="0"/>
              </a:rPr>
              <a:t> m</a:t>
            </a:r>
            <a:r>
              <a:rPr lang="ru-RU" sz="2600" dirty="0">
                <a:solidFill>
                  <a:srgbClr val="7030A0"/>
                </a:solidFill>
                <a:effectLst/>
                <a:latin typeface="Times New Roman" panose="02020603050405020304" pitchFamily="18" charset="0"/>
                <a:ea typeface="Calibri" panose="020F0502020204030204" pitchFamily="34" charset="0"/>
              </a:rPr>
              <a:t>е</a:t>
            </a:r>
            <a:r>
              <a:rPr lang="en-US" sz="2600" dirty="0" err="1">
                <a:solidFill>
                  <a:srgbClr val="7030A0"/>
                </a:solidFill>
                <a:effectLst/>
                <a:latin typeface="Times New Roman" panose="02020603050405020304" pitchFamily="18" charset="0"/>
                <a:ea typeface="Calibri" panose="020F0502020204030204" pitchFamily="34" charset="0"/>
              </a:rPr>
              <a:t>xanizatsiya</a:t>
            </a:r>
            <a:r>
              <a:rPr lang="en-US" sz="2600" dirty="0">
                <a:solidFill>
                  <a:srgbClr val="7030A0"/>
                </a:solidFill>
                <a:effectLst/>
                <a:latin typeface="Times New Roman" panose="02020603050405020304" pitchFamily="18" charset="0"/>
                <a:ea typeface="Calibri" panose="020F0502020204030204" pitchFamily="34" charset="0"/>
              </a:rPr>
              <a:t>, </a:t>
            </a:r>
            <a:r>
              <a:rPr lang="en-US" sz="2600" dirty="0" err="1">
                <a:solidFill>
                  <a:srgbClr val="7030A0"/>
                </a:solidFill>
                <a:effectLst/>
                <a:latin typeface="Times New Roman" panose="02020603050405020304" pitchFamily="18" charset="0"/>
                <a:ea typeface="Calibri" panose="020F0502020204030204" pitchFamily="34" charset="0"/>
              </a:rPr>
              <a:t>avtomatizatsiyaga</a:t>
            </a:r>
            <a:r>
              <a:rPr lang="en-US" sz="2600" dirty="0">
                <a:solidFill>
                  <a:srgbClr val="7030A0"/>
                </a:solidFill>
                <a:effectLst/>
                <a:latin typeface="Times New Roman" panose="02020603050405020304" pitchFamily="18" charset="0"/>
                <a:ea typeface="Calibri" panose="020F0502020204030204" pitchFamily="34" charset="0"/>
              </a:rPr>
              <a:t> </a:t>
            </a:r>
            <a:r>
              <a:rPr lang="en-US" sz="2600" dirty="0" err="1">
                <a:solidFill>
                  <a:srgbClr val="7030A0"/>
                </a:solidFill>
                <a:effectLst/>
                <a:latin typeface="Times New Roman" panose="02020603050405020304" pitchFamily="18" charset="0"/>
                <a:ea typeface="Calibri" panose="020F0502020204030204" pitchFamily="34" charset="0"/>
              </a:rPr>
              <a:t>asoslangan</a:t>
            </a:r>
            <a:r>
              <a:rPr lang="en-US" sz="2600" dirty="0">
                <a:solidFill>
                  <a:srgbClr val="7030A0"/>
                </a:solidFill>
                <a:effectLst/>
                <a:latin typeface="Times New Roman" panose="02020603050405020304" pitchFamily="18" charset="0"/>
                <a:ea typeface="Calibri" panose="020F0502020204030204" pitchFamily="34" charset="0"/>
              </a:rPr>
              <a:t> </a:t>
            </a:r>
            <a:r>
              <a:rPr lang="en-US" sz="2600" dirty="0" err="1">
                <a:solidFill>
                  <a:srgbClr val="7030A0"/>
                </a:solidFill>
                <a:effectLst/>
                <a:latin typeface="Times New Roman" panose="02020603050405020304" pitchFamily="18" charset="0"/>
                <a:ea typeface="Calibri" panose="020F0502020204030204" pitchFamily="34" charset="0"/>
              </a:rPr>
              <a:t>yirik</a:t>
            </a:r>
            <a:r>
              <a:rPr lang="en-US" sz="2600" dirty="0">
                <a:solidFill>
                  <a:srgbClr val="7030A0"/>
                </a:solidFill>
                <a:effectLst/>
                <a:latin typeface="Times New Roman" panose="02020603050405020304" pitchFamily="18" charset="0"/>
                <a:ea typeface="Calibri" panose="020F0502020204030204" pitchFamily="34" charset="0"/>
              </a:rPr>
              <a:t> </a:t>
            </a:r>
            <a:r>
              <a:rPr lang="en-US" sz="2600" dirty="0" err="1">
                <a:solidFill>
                  <a:srgbClr val="7030A0"/>
                </a:solidFill>
                <a:effectLst/>
                <a:latin typeface="Times New Roman" panose="02020603050405020304" pitchFamily="18" charset="0"/>
                <a:ea typeface="Calibri" panose="020F0502020204030204" pitchFamily="34" charset="0"/>
              </a:rPr>
              <a:t>sabzavot</a:t>
            </a:r>
            <a:r>
              <a:rPr lang="en-US" sz="2600" dirty="0">
                <a:solidFill>
                  <a:srgbClr val="7030A0"/>
                </a:solidFill>
                <a:effectLst/>
                <a:latin typeface="Times New Roman" panose="02020603050405020304" pitchFamily="18" charset="0"/>
                <a:ea typeface="Calibri" panose="020F0502020204030204" pitchFamily="34" charset="0"/>
              </a:rPr>
              <a:t> </a:t>
            </a:r>
            <a:r>
              <a:rPr lang="en-US" sz="2600" dirty="0" err="1">
                <a:solidFill>
                  <a:srgbClr val="7030A0"/>
                </a:solidFill>
                <a:effectLst/>
                <a:latin typeface="Times New Roman" panose="02020603050405020304" pitchFamily="18" charset="0"/>
                <a:ea typeface="Calibri" panose="020F0502020204030204" pitchFamily="34" charset="0"/>
              </a:rPr>
              <a:t>fabrikalari</a:t>
            </a:r>
            <a:r>
              <a:rPr lang="en-US" sz="2600" dirty="0">
                <a:solidFill>
                  <a:srgbClr val="7030A0"/>
                </a:solidFill>
                <a:effectLst/>
                <a:latin typeface="Times New Roman" panose="02020603050405020304" pitchFamily="18" charset="0"/>
                <a:ea typeface="Calibri" panose="020F0502020204030204" pitchFamily="34" charset="0"/>
              </a:rPr>
              <a:t>, </a:t>
            </a:r>
            <a:r>
              <a:rPr lang="en-US" sz="2600" dirty="0" err="1">
                <a:solidFill>
                  <a:srgbClr val="7030A0"/>
                </a:solidFill>
                <a:effectLst/>
                <a:latin typeface="Times New Roman" panose="02020603050405020304" pitchFamily="18" charset="0"/>
                <a:ea typeface="Calibri" panose="020F0502020204030204" pitchFamily="34" charset="0"/>
              </a:rPr>
              <a:t>kombinatlari</a:t>
            </a:r>
            <a:r>
              <a:rPr lang="en-US" sz="2600" dirty="0">
                <a:solidFill>
                  <a:srgbClr val="7030A0"/>
                </a:solidFill>
                <a:effectLst/>
                <a:latin typeface="Times New Roman" panose="02020603050405020304" pitchFamily="18" charset="0"/>
                <a:ea typeface="Calibri" panose="020F0502020204030204" pitchFamily="34" charset="0"/>
              </a:rPr>
              <a:t> </a:t>
            </a:r>
            <a:r>
              <a:rPr lang="en-US" sz="2600" dirty="0" err="1">
                <a:solidFill>
                  <a:srgbClr val="7030A0"/>
                </a:solidFill>
                <a:effectLst/>
                <a:latin typeface="Times New Roman" panose="02020603050405020304" pitchFamily="18" charset="0"/>
                <a:ea typeface="Calibri" panose="020F0502020204030204" pitchFamily="34" charset="0"/>
              </a:rPr>
              <a:t>barpo</a:t>
            </a:r>
            <a:r>
              <a:rPr lang="en-US" sz="2600" dirty="0">
                <a:solidFill>
                  <a:srgbClr val="7030A0"/>
                </a:solidFill>
                <a:effectLst/>
                <a:latin typeface="Times New Roman" panose="02020603050405020304" pitchFamily="18" charset="0"/>
                <a:ea typeface="Calibri" panose="020F0502020204030204" pitchFamily="34" charset="0"/>
              </a:rPr>
              <a:t> </a:t>
            </a:r>
            <a:r>
              <a:rPr lang="en-US" sz="2600" dirty="0" err="1">
                <a:solidFill>
                  <a:srgbClr val="7030A0"/>
                </a:solidFill>
                <a:effectLst/>
                <a:latin typeface="Times New Roman" panose="02020603050405020304" pitchFamily="18" charset="0"/>
                <a:ea typeface="Calibri" panose="020F0502020204030204" pitchFamily="34" charset="0"/>
              </a:rPr>
              <a:t>etildi</a:t>
            </a:r>
            <a:r>
              <a:rPr lang="en-US" sz="2600" dirty="0">
                <a:solidFill>
                  <a:srgbClr val="7030A0"/>
                </a:solidFill>
                <a:effectLst/>
                <a:latin typeface="Times New Roman" panose="02020603050405020304" pitchFamily="18" charset="0"/>
                <a:ea typeface="Calibri" panose="020F0502020204030204" pitchFamily="34" charset="0"/>
              </a:rPr>
              <a:t> </a:t>
            </a:r>
            <a:r>
              <a:rPr lang="en-US" sz="2600" dirty="0" err="1">
                <a:solidFill>
                  <a:srgbClr val="7030A0"/>
                </a:solidFill>
                <a:effectLst/>
                <a:latin typeface="Times New Roman" panose="02020603050405020304" pitchFamily="18" charset="0"/>
                <a:ea typeface="Calibri" panose="020F0502020204030204" pitchFamily="34" charset="0"/>
              </a:rPr>
              <a:t>va</a:t>
            </a:r>
            <a:r>
              <a:rPr lang="en-US" sz="2600" dirty="0">
                <a:solidFill>
                  <a:srgbClr val="7030A0"/>
                </a:solidFill>
                <a:effectLst/>
                <a:latin typeface="Times New Roman" panose="02020603050405020304" pitchFamily="18" charset="0"/>
                <a:ea typeface="Calibri" panose="020F0502020204030204" pitchFamily="34" charset="0"/>
              </a:rPr>
              <a:t> </a:t>
            </a:r>
            <a:r>
              <a:rPr lang="en-US" sz="2600" dirty="0" err="1">
                <a:solidFill>
                  <a:srgbClr val="7030A0"/>
                </a:solidFill>
                <a:effectLst/>
                <a:latin typeface="Times New Roman" panose="02020603050405020304" pitchFamily="18" charset="0"/>
                <a:ea typeface="Calibri" panose="020F0502020204030204" pitchFamily="34" charset="0"/>
              </a:rPr>
              <a:t>etilmoqda</a:t>
            </a:r>
            <a:r>
              <a:rPr lang="en-US" sz="2600" dirty="0">
                <a:solidFill>
                  <a:srgbClr val="7030A0"/>
                </a:solidFill>
                <a:effectLst/>
                <a:latin typeface="Times New Roman" panose="02020603050405020304" pitchFamily="18" charset="0"/>
                <a:ea typeface="Calibri" panose="020F0502020204030204" pitchFamily="34" charset="0"/>
              </a:rPr>
              <a:t>. </a:t>
            </a:r>
            <a:endParaRPr lang="ru-RU" sz="2600" dirty="0">
              <a:solidFill>
                <a:srgbClr val="7030A0"/>
              </a:solidFill>
            </a:endParaRPr>
          </a:p>
        </p:txBody>
      </p:sp>
    </p:spTree>
    <p:extLst>
      <p:ext uri="{BB962C8B-B14F-4D97-AF65-F5344CB8AC3E}">
        <p14:creationId xmlns:p14="http://schemas.microsoft.com/office/powerpoint/2010/main" val="1914623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84D8C48F-4EAF-4DB5-809B-D25671C7E2C3}"/>
              </a:ext>
            </a:extLst>
          </p:cNvPr>
          <p:cNvSpPr txBox="1"/>
          <p:nvPr/>
        </p:nvSpPr>
        <p:spPr>
          <a:xfrm>
            <a:off x="1288473" y="263237"/>
            <a:ext cx="7855527" cy="5317353"/>
          </a:xfrm>
          <a:prstGeom prst="rect">
            <a:avLst/>
          </a:prstGeom>
          <a:noFill/>
        </p:spPr>
        <p:txBody>
          <a:bodyPr wrap="square">
            <a:spAutoFit/>
          </a:bodyPr>
          <a:lstStyle/>
          <a:p>
            <a:pPr indent="449580" algn="just">
              <a:lnSpc>
                <a:spcPct val="115000"/>
              </a:lnSpc>
              <a:spcAft>
                <a:spcPts val="1000"/>
              </a:spcAft>
            </a:pP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Agar 1965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yil</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O`zb</a:t>
            </a:r>
            <a:r>
              <a:rPr lang="ru-RU"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е</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kistonda</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atigi</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3,7 g</a:t>
            </a:r>
            <a:r>
              <a:rPr lang="ru-RU"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е</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ktar</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oynavand</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issiqxona</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24,4 g</a:t>
            </a:r>
            <a:r>
              <a:rPr lang="ru-RU"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е</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ktar</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parnik</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1970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yili</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issiqxona-66,6 ga,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parniklar</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56,7 ga,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vaqtincha</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plyonka</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ostiga</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olingan</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yy</a:t>
            </a:r>
            <a:r>
              <a:rPr lang="ru-RU"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е</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r 351 g</a:t>
            </a:r>
            <a:r>
              <a:rPr lang="ru-RU"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е</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ktarni</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tashkil</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etgan</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bo`lsa</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1980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yil</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boshida</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oynavand</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sabzavot</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issiqxonalari</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- 230 g</a:t>
            </a:r>
            <a:r>
              <a:rPr lang="ru-RU"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е</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ktarni</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plyonkali</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maydonlar</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esa</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2000 g</a:t>
            </a:r>
            <a:r>
              <a:rPr lang="ru-RU"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е</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ktarni</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2000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yilda</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esa</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294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3180 g</a:t>
            </a:r>
            <a:r>
              <a:rPr lang="ru-RU"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е</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ktarni</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tashkil</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qildi</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ru-RU"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1000"/>
              </a:spcAft>
            </a:pP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Hozirgi</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kunda</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r</a:t>
            </a:r>
            <a:r>
              <a:rPr lang="ru-RU"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е</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spublika</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t</a:t>
            </a:r>
            <a:r>
              <a:rPr lang="ru-RU"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е</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plitsa</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xo`jaliklarida</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40-50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ming</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tonna</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har</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bir</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kvadrat</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m</a:t>
            </a:r>
            <a:r>
              <a:rPr lang="ru-RU"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е</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trdan</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12-14 kg,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aholi</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jon</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boshiga</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3,2-3,5 kg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sabzavot</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е</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tishtirilayotgan</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bo`lsa</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yaqin</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k</a:t>
            </a:r>
            <a:r>
              <a:rPr lang="ru-RU"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е</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lajakda</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uni</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9,0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kilogrammga</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е</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tkazishd</a:t>
            </a:r>
            <a:r>
              <a:rPr lang="ru-RU"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е</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ulkan</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vazifa</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turibdi</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ru-RU"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57517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BDC02CB6-F43B-4FC2-A44E-08E268BFB974}"/>
              </a:ext>
            </a:extLst>
          </p:cNvPr>
          <p:cNvSpPr>
            <a:spLocks noGrp="1"/>
          </p:cNvSpPr>
          <p:nvPr>
            <p:ph idx="1"/>
          </p:nvPr>
        </p:nvSpPr>
        <p:spPr>
          <a:xfrm>
            <a:off x="1688163" y="2651760"/>
            <a:ext cx="6686550" cy="3986784"/>
          </a:xfrm>
        </p:spPr>
        <p:txBody>
          <a:bodyPr/>
          <a:lstStyle/>
          <a:p>
            <a:r>
              <a:rPr lang="en-US" b="0" i="0" dirty="0">
                <a:solidFill>
                  <a:srgbClr val="393F3F"/>
                </a:solidFill>
                <a:effectLst/>
                <a:latin typeface="Source Sans Pro" panose="020B0503030403020204" pitchFamily="34" charset="0"/>
              </a:rPr>
              <a:t>.</a:t>
            </a:r>
            <a:endParaRPr lang="ru-RU" dirty="0"/>
          </a:p>
        </p:txBody>
      </p:sp>
      <p:sp>
        <p:nvSpPr>
          <p:cNvPr id="2" name="Заголовок 1">
            <a:extLst>
              <a:ext uri="{FF2B5EF4-FFF2-40B4-BE49-F238E27FC236}">
                <a16:creationId xmlns:a16="http://schemas.microsoft.com/office/drawing/2014/main" xmlns="" id="{BB865F74-F425-4F9E-A785-8B1B66FBDC0C}"/>
              </a:ext>
            </a:extLst>
          </p:cNvPr>
          <p:cNvSpPr>
            <a:spLocks noGrp="1"/>
          </p:cNvSpPr>
          <p:nvPr>
            <p:ph type="title"/>
          </p:nvPr>
        </p:nvSpPr>
        <p:spPr>
          <a:xfrm>
            <a:off x="1399033" y="356616"/>
            <a:ext cx="7502651" cy="2459736"/>
          </a:xfrm>
        </p:spPr>
        <p:txBody>
          <a:bodyPr>
            <a:normAutofit fontScale="90000"/>
          </a:bodyPr>
          <a:lstStyle/>
          <a:p>
            <a:r>
              <a:rPr lang="en-US" sz="1800" b="0" i="0" dirty="0" err="1">
                <a:solidFill>
                  <a:srgbClr val="7030A0"/>
                </a:solidFill>
                <a:effectLst/>
                <a:latin typeface="Source Sans Pro" panose="020B0503030403020204" pitchFamily="34" charset="0"/>
              </a:rPr>
              <a:t>Issiqxona</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yoki</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kichkina</a:t>
            </a:r>
            <a:r>
              <a:rPr lang="en-US" sz="1800" b="0" i="0" dirty="0">
                <a:solidFill>
                  <a:srgbClr val="7030A0"/>
                </a:solidFill>
                <a:effectLst/>
                <a:latin typeface="Source Sans Pro" panose="020B0503030403020204" pitchFamily="34" charset="0"/>
              </a:rPr>
              <a:t> </a:t>
            </a:r>
            <a:r>
              <a:rPr lang="en-US" sz="1800" b="0" i="0" u="none" strike="noStrike" dirty="0" err="1">
                <a:solidFill>
                  <a:srgbClr val="7030A0"/>
                </a:solidFill>
                <a:effectLst/>
                <a:latin typeface="Source Sans Pro" panose="020B0503030403020204" pitchFamily="34" charset="0"/>
                <a:hlinkClick r:id="rId2">
                  <a:extLst>
                    <a:ext uri="{A12FA001-AC4F-418D-AE19-62706E023703}">
                      <ahyp:hlinkClr xmlns:ahyp="http://schemas.microsoft.com/office/drawing/2018/hyperlinkcolor" xmlns="" val="tx"/>
                    </a:ext>
                  </a:extLst>
                </a:hlinkClick>
              </a:rPr>
              <a:t>issiqxona</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bo'lmagan</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bir</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mamlakatni</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tasavvur</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qilish</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qiyin</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Qurilishlarning</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ko'pligi</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bor</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shuning</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uchun</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diqqat</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bilan</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mos</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keladiganlarni</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tanlashingiz</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kerak</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Yozgi</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uy</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ahli</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va</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xususiy</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uy</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egalari</a:t>
            </a:r>
            <a:r>
              <a:rPr lang="en-US" sz="1800" b="0" i="0" dirty="0">
                <a:solidFill>
                  <a:srgbClr val="7030A0"/>
                </a:solidFill>
                <a:effectLst/>
                <a:latin typeface="Source Sans Pro" panose="020B0503030403020204" pitchFamily="34" charset="0"/>
              </a:rPr>
              <a:t> ham </a:t>
            </a:r>
            <a:r>
              <a:rPr lang="en-US" sz="1800" b="0" i="0" dirty="0" err="1">
                <a:solidFill>
                  <a:srgbClr val="7030A0"/>
                </a:solidFill>
                <a:effectLst/>
                <a:latin typeface="Source Sans Pro" panose="020B0503030403020204" pitchFamily="34" charset="0"/>
              </a:rPr>
              <a:t>bunday</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issiqxonalarni</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o'zlari</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yaratadilar</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yoki</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do'konlarda</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ramkalar</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sotib</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olishadi</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Quyida</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qanday</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issiqxonalar</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mavjudligini</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ko'rib</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chiqamiz</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va</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ularning</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har</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biri</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qanday</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maqsadga</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muvofiq</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Turli</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xil</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issiqxona</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va</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ularning</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tuzilmalari</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har</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qanday</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o'simlik</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uchun</a:t>
            </a:r>
            <a:r>
              <a:rPr lang="en-US" sz="1800" b="0" i="0" dirty="0">
                <a:solidFill>
                  <a:srgbClr val="7030A0"/>
                </a:solidFill>
                <a:effectLst/>
                <a:latin typeface="Source Sans Pro" panose="020B0503030403020204" pitchFamily="34" charset="0"/>
              </a:rPr>
              <a:t> ideal </a:t>
            </a:r>
            <a:r>
              <a:rPr lang="en-US" sz="1800" b="0" i="0" dirty="0" err="1">
                <a:solidFill>
                  <a:srgbClr val="7030A0"/>
                </a:solidFill>
                <a:effectLst/>
                <a:latin typeface="Source Sans Pro" panose="020B0503030403020204" pitchFamily="34" charset="0"/>
              </a:rPr>
              <a:t>mikroiqlimni</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tanlash</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imkonini</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beradi</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Birinchidan</a:t>
            </a:r>
            <a:r>
              <a:rPr lang="en-US" sz="1800" b="0" i="0" dirty="0">
                <a:solidFill>
                  <a:srgbClr val="7030A0"/>
                </a:solidFill>
                <a:effectLst/>
                <a:latin typeface="Source Sans Pro" panose="020B0503030403020204" pitchFamily="34" charset="0"/>
              </a:rPr>
              <a:t>, biz </a:t>
            </a:r>
            <a:r>
              <a:rPr lang="en-US" sz="1800" b="0" i="0" dirty="0" err="1">
                <a:solidFill>
                  <a:srgbClr val="7030A0"/>
                </a:solidFill>
                <a:effectLst/>
                <a:latin typeface="Source Sans Pro" panose="020B0503030403020204" pitchFamily="34" charset="0"/>
              </a:rPr>
              <a:t>ularni</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ichidagi</a:t>
            </a:r>
            <a:r>
              <a:rPr lang="en-US" sz="1800" b="0" i="0" dirty="0">
                <a:solidFill>
                  <a:srgbClr val="7030A0"/>
                </a:solidFill>
                <a:effectLst/>
                <a:latin typeface="Source Sans Pro" panose="020B0503030403020204" pitchFamily="34" charset="0"/>
              </a:rPr>
              <a:t> </a:t>
            </a:r>
            <a:r>
              <a:rPr lang="en-US" sz="1800" b="1" i="0" dirty="0" err="1">
                <a:solidFill>
                  <a:srgbClr val="7030A0"/>
                </a:solidFill>
                <a:effectLst/>
                <a:latin typeface="Source Sans Pro" panose="020B0503030403020204" pitchFamily="34" charset="0"/>
              </a:rPr>
              <a:t>harorat</a:t>
            </a:r>
            <a:r>
              <a:rPr lang="en-US" sz="1800" b="1" i="0" dirty="0">
                <a:solidFill>
                  <a:srgbClr val="7030A0"/>
                </a:solidFill>
                <a:effectLst/>
                <a:latin typeface="Source Sans Pro" panose="020B0503030403020204" pitchFamily="34" charset="0"/>
              </a:rPr>
              <a:t> </a:t>
            </a:r>
            <a:r>
              <a:rPr lang="en-US" sz="1800" b="1" i="0" dirty="0" err="1">
                <a:solidFill>
                  <a:srgbClr val="7030A0"/>
                </a:solidFill>
                <a:effectLst/>
                <a:latin typeface="Source Sans Pro" panose="020B0503030403020204" pitchFamily="34" charset="0"/>
              </a:rPr>
              <a:t>bilan</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bo'lishamiz</a:t>
            </a:r>
            <a:r>
              <a:rPr lang="en-US" sz="1800" b="0" i="0" dirty="0">
                <a:solidFill>
                  <a:srgbClr val="7030A0"/>
                </a:solidFill>
                <a:effectLst/>
                <a:latin typeface="Source Sans Pro" panose="020B0503030403020204" pitchFamily="34" charset="0"/>
              </a:rPr>
              <a:t>.</a:t>
            </a:r>
            <a:r>
              <a:rPr lang="en-US" sz="1050" b="0" i="0" dirty="0">
                <a:solidFill>
                  <a:srgbClr val="393F3F"/>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Taxminan</a:t>
            </a:r>
            <a:r>
              <a:rPr lang="en-US" sz="2000" b="0" i="0" dirty="0">
                <a:solidFill>
                  <a:srgbClr val="7030A0"/>
                </a:solidFill>
                <a:effectLst/>
                <a:latin typeface="Source Sans Pro" panose="020B0503030403020204" pitchFamily="34" charset="0"/>
              </a:rPr>
              <a:t> 18 ° C </a:t>
            </a:r>
            <a:r>
              <a:rPr lang="en-US" sz="2000" b="0" i="0" dirty="0" err="1">
                <a:solidFill>
                  <a:srgbClr val="7030A0"/>
                </a:solidFill>
                <a:effectLst/>
                <a:latin typeface="Source Sans Pro" panose="020B0503030403020204" pitchFamily="34" charset="0"/>
              </a:rPr>
              <a:t>atrofida</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harorat</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bilan</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issiqxona</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turlarini</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olish</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kerak</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bo'lsa</a:t>
            </a:r>
            <a:r>
              <a:rPr lang="en-US" sz="2000" b="0" i="0" dirty="0">
                <a:solidFill>
                  <a:srgbClr val="7030A0"/>
                </a:solidFill>
                <a:effectLst/>
                <a:latin typeface="Source Sans Pro" panose="020B0503030403020204" pitchFamily="34" charset="0"/>
              </a:rPr>
              <a:t>, u </a:t>
            </a:r>
            <a:r>
              <a:rPr lang="en-US" sz="2000" b="0" i="0" dirty="0" err="1">
                <a:solidFill>
                  <a:srgbClr val="7030A0"/>
                </a:solidFill>
                <a:effectLst/>
                <a:latin typeface="Source Sans Pro" panose="020B0503030403020204" pitchFamily="34" charset="0"/>
              </a:rPr>
              <a:t>holda</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sizning</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issiq</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versiyangiz</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siznikidir</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Ushbu</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dizaynda</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namlik</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tartibga</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solinadi</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va</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isitish</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infraqizil</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lampalar</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bilan</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amalga</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oshiriladi</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Ekzotik</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o'simliklar</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uchun</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yaxshi</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imkoniyat</a:t>
            </a:r>
            <a:r>
              <a:rPr lang="en-US" sz="2000" b="0" i="0" dirty="0">
                <a:solidFill>
                  <a:srgbClr val="7030A0"/>
                </a:solidFill>
                <a:effectLst/>
                <a:latin typeface="Source Sans Pro" panose="020B0503030403020204" pitchFamily="34" charset="0"/>
              </a:rPr>
              <a:t>.</a:t>
            </a:r>
            <a:endParaRPr lang="ru-RU" sz="2000" dirty="0">
              <a:solidFill>
                <a:srgbClr val="7030A0"/>
              </a:solidFill>
            </a:endParaRPr>
          </a:p>
        </p:txBody>
      </p:sp>
      <p:pic>
        <p:nvPicPr>
          <p:cNvPr id="1026" name="Picture 2">
            <a:extLst>
              <a:ext uri="{FF2B5EF4-FFF2-40B4-BE49-F238E27FC236}">
                <a16:creationId xmlns:a16="http://schemas.microsoft.com/office/drawing/2014/main" xmlns="" id="{BC9AE28D-2007-4216-B6F4-20B92D64567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9032" y="3068960"/>
            <a:ext cx="7399782" cy="33021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953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6" name="Picture 8">
            <a:extLst>
              <a:ext uri="{FF2B5EF4-FFF2-40B4-BE49-F238E27FC236}">
                <a16:creationId xmlns:a16="http://schemas.microsoft.com/office/drawing/2014/main" xmlns="" id="{DC6DEDFB-893D-4D1A-B846-B3941D9C0DD2}"/>
              </a:ext>
            </a:extLst>
          </p:cNvPr>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tretch>
            <a:fillRect/>
          </a:stretch>
        </p:blipFill>
        <p:spPr bwMode="auto">
          <a:xfrm>
            <a:off x="1989571" y="2674938"/>
            <a:ext cx="5172796" cy="3451225"/>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a:extLst>
              <a:ext uri="{FF2B5EF4-FFF2-40B4-BE49-F238E27FC236}">
                <a16:creationId xmlns:a16="http://schemas.microsoft.com/office/drawing/2014/main" xmlns="" id="{880BEA1C-0EAB-48A7-991A-924BE820D395}"/>
              </a:ext>
            </a:extLst>
          </p:cNvPr>
          <p:cNvSpPr>
            <a:spLocks noGrp="1"/>
          </p:cNvSpPr>
          <p:nvPr>
            <p:ph type="title"/>
          </p:nvPr>
        </p:nvSpPr>
        <p:spPr>
          <a:xfrm>
            <a:off x="1474471" y="233546"/>
            <a:ext cx="7495793" cy="2393830"/>
          </a:xfrm>
        </p:spPr>
        <p:txBody>
          <a:bodyPr>
            <a:normAutofit/>
          </a:bodyPr>
          <a:lstStyle/>
          <a:p>
            <a:r>
              <a:rPr lang="en-US" sz="1800" b="0" i="0" dirty="0" err="1">
                <a:solidFill>
                  <a:srgbClr val="FF0000"/>
                </a:solidFill>
                <a:effectLst/>
                <a:latin typeface="Source Sans Pro" panose="020B0503030403020204" pitchFamily="34" charset="0"/>
              </a:rPr>
              <a:t>Ichki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harorat</a:t>
            </a:r>
            <a:r>
              <a:rPr lang="en-US" sz="1800" b="0" i="0" dirty="0">
                <a:solidFill>
                  <a:srgbClr val="FF0000"/>
                </a:solidFill>
                <a:effectLst/>
                <a:latin typeface="Source Sans Pro" panose="020B0503030403020204" pitchFamily="34" charset="0"/>
              </a:rPr>
              <a:t> 13 ° S da </a:t>
            </a:r>
            <a:r>
              <a:rPr lang="en-US" sz="1800" b="0" i="0" dirty="0" err="1">
                <a:solidFill>
                  <a:srgbClr val="FF0000"/>
                </a:solidFill>
                <a:effectLst/>
                <a:latin typeface="Source Sans Pro" panose="020B0503030403020204" pitchFamily="34" charset="0"/>
              </a:rPr>
              <a:t>saqlanadigan</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yarim</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sovuq</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issiqxona</a:t>
            </a:r>
            <a:r>
              <a:rPr lang="en-US" sz="1800" b="0" i="0" dirty="0">
                <a:solidFill>
                  <a:srgbClr val="FF0000"/>
                </a:solidFill>
                <a:effectLst/>
                <a:latin typeface="Source Sans Pro" panose="020B0503030403020204" pitchFamily="34" charset="0"/>
              </a:rPr>
              <a:t> deb </a:t>
            </a:r>
            <a:r>
              <a:rPr lang="en-US" sz="1800" b="0" i="0" dirty="0" err="1">
                <a:solidFill>
                  <a:srgbClr val="FF0000"/>
                </a:solidFill>
                <a:effectLst/>
                <a:latin typeface="Source Sans Pro" panose="020B0503030403020204" pitchFamily="34" charset="0"/>
              </a:rPr>
              <a:t>ataladi</a:t>
            </a:r>
            <a:r>
              <a:rPr lang="en-US" sz="1800" b="0" i="0" dirty="0">
                <a:solidFill>
                  <a:srgbClr val="FF0000"/>
                </a:solidFill>
                <a:effectLst/>
                <a:latin typeface="Source Sans Pro" panose="020B0503030403020204" pitchFamily="34" charset="0"/>
              </a:rPr>
              <a:t>. Bu </a:t>
            </a:r>
            <a:r>
              <a:rPr lang="en-US" sz="1800" b="0" i="0" dirty="0" err="1">
                <a:solidFill>
                  <a:srgbClr val="FF0000"/>
                </a:solidFill>
                <a:effectLst/>
                <a:latin typeface="Source Sans Pro" panose="020B0503030403020204" pitchFamily="34" charset="0"/>
              </a:rPr>
              <a:t>gullar</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va</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sabzavotlar</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uchun</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mukammal</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echimdir</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Qishki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issiqxonalar</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turlaridan</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biri</a:t>
            </a:r>
            <a:r>
              <a:rPr lang="en-US" sz="1800" b="0" i="0" dirty="0">
                <a:solidFill>
                  <a:srgbClr val="FF0000"/>
                </a:solidFill>
                <a:effectLst/>
                <a:latin typeface="Source Sans Pro" panose="020B0503030403020204" pitchFamily="34" charset="0"/>
              </a:rPr>
              <a:t>, u </a:t>
            </a:r>
            <a:r>
              <a:rPr lang="en-US" sz="1800" b="0" i="0" dirty="0" err="1">
                <a:solidFill>
                  <a:srgbClr val="FF0000"/>
                </a:solidFill>
                <a:effectLst/>
                <a:latin typeface="Source Sans Pro" panose="020B0503030403020204" pitchFamily="34" charset="0"/>
              </a:rPr>
              <a:t>erda</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infraqizil</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yoritgichlar</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yordamida</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osongina</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qish</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ovqatlarida</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o'sishi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mumkin</a:t>
            </a:r>
            <a:r>
              <a:rPr lang="en-US" sz="1800" b="0" i="0" dirty="0">
                <a:solidFill>
                  <a:srgbClr val="FF0000"/>
                </a:solidFill>
                <a:effectLst/>
                <a:latin typeface="Source Sans Pro" panose="020B0503030403020204" pitchFamily="34" charset="0"/>
              </a:rPr>
              <a:t>.</a:t>
            </a:r>
            <a:r>
              <a:rPr lang="en-US" sz="1050" b="0" i="0" dirty="0">
                <a:solidFill>
                  <a:srgbClr val="393F3F"/>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Savolga</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ko'ra</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issiqxonalar</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nimani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anglatadi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siz</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ko'chatlarni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majburlash</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va</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chiroylik</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uchun</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dizaynni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inobatga</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olmaysiz</a:t>
            </a:r>
            <a:r>
              <a:rPr lang="en-US" sz="1800" b="0" i="0" dirty="0">
                <a:solidFill>
                  <a:srgbClr val="FF0000"/>
                </a:solidFill>
                <a:effectLst/>
                <a:latin typeface="Source Sans Pro" panose="020B0503030403020204" pitchFamily="34" charset="0"/>
              </a:rPr>
              <a:t>. Bu </a:t>
            </a:r>
            <a:r>
              <a:rPr lang="en-US" sz="1800" b="0" i="0" dirty="0" err="1">
                <a:solidFill>
                  <a:srgbClr val="FF0000"/>
                </a:solidFill>
                <a:effectLst/>
                <a:latin typeface="Source Sans Pro" panose="020B0503030403020204" pitchFamily="34" charset="0"/>
              </a:rPr>
              <a:t>salqin</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iqlimni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afzal</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qilgan</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o'simliklar</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uchun</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mos</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yechim</a:t>
            </a:r>
            <a:r>
              <a:rPr lang="en-US" sz="1800" b="0" i="0" dirty="0">
                <a:solidFill>
                  <a:srgbClr val="FF0000"/>
                </a:solidFill>
                <a:effectLst/>
                <a:latin typeface="Source Sans Pro" panose="020B0503030403020204" pitchFamily="34" charset="0"/>
              </a:rPr>
              <a:t>.</a:t>
            </a:r>
            <a:r>
              <a:rPr lang="en-US" sz="1050" b="0" i="0" dirty="0">
                <a:solidFill>
                  <a:srgbClr val="393F3F"/>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Bundan</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tashqari</a:t>
            </a:r>
            <a:r>
              <a:rPr lang="en-US" sz="1800" b="0" i="0" dirty="0">
                <a:solidFill>
                  <a:srgbClr val="FF0000"/>
                </a:solidFill>
                <a:effectLst/>
                <a:latin typeface="Source Sans Pro" panose="020B0503030403020204" pitchFamily="34" charset="0"/>
              </a:rPr>
              <a:t> </a:t>
            </a:r>
            <a:r>
              <a:rPr lang="en-US" sz="1800" b="1" i="0" dirty="0">
                <a:solidFill>
                  <a:srgbClr val="FF0000"/>
                </a:solidFill>
                <a:effectLst/>
                <a:latin typeface="Source Sans Pro" panose="020B0503030403020204" pitchFamily="34" charset="0"/>
              </a:rPr>
              <a:t>, </a:t>
            </a:r>
            <a:r>
              <a:rPr lang="en-US" sz="1800" b="1" i="0" dirty="0" err="1">
                <a:solidFill>
                  <a:srgbClr val="FF0000"/>
                </a:solidFill>
                <a:effectLst/>
                <a:latin typeface="Source Sans Pro" panose="020B0503030403020204" pitchFamily="34" charset="0"/>
              </a:rPr>
              <a:t>binoning</a:t>
            </a:r>
            <a:r>
              <a:rPr lang="en-US" sz="1800" b="1" i="0" dirty="0">
                <a:solidFill>
                  <a:srgbClr val="FF0000"/>
                </a:solidFill>
                <a:effectLst/>
                <a:latin typeface="Source Sans Pro" panose="020B0503030403020204" pitchFamily="34" charset="0"/>
              </a:rPr>
              <a:t> </a:t>
            </a:r>
            <a:r>
              <a:rPr lang="en-US" sz="1800" b="1" i="0" dirty="0" err="1">
                <a:solidFill>
                  <a:srgbClr val="FF0000"/>
                </a:solidFill>
                <a:effectLst/>
                <a:latin typeface="Source Sans Pro" panose="020B0503030403020204" pitchFamily="34" charset="0"/>
              </a:rPr>
              <a:t>o'ziga</a:t>
            </a:r>
            <a:r>
              <a:rPr lang="en-US" sz="1800" b="1" i="0" dirty="0">
                <a:solidFill>
                  <a:srgbClr val="FF0000"/>
                </a:solidFill>
                <a:effectLst/>
                <a:latin typeface="Source Sans Pro" panose="020B0503030403020204" pitchFamily="34" charset="0"/>
              </a:rPr>
              <a:t> </a:t>
            </a:r>
            <a:r>
              <a:rPr lang="en-US" sz="1800" b="1" i="0" dirty="0" err="1">
                <a:solidFill>
                  <a:srgbClr val="FF0000"/>
                </a:solidFill>
                <a:effectLst/>
                <a:latin typeface="Source Sans Pro" panose="020B0503030403020204" pitchFamily="34" charset="0"/>
              </a:rPr>
              <a:t>xos</a:t>
            </a:r>
            <a:r>
              <a:rPr lang="en-US" sz="1800" b="1" i="0" dirty="0">
                <a:solidFill>
                  <a:srgbClr val="FF0000"/>
                </a:solidFill>
                <a:effectLst/>
                <a:latin typeface="Source Sans Pro" panose="020B0503030403020204" pitchFamily="34" charset="0"/>
              </a:rPr>
              <a:t> </a:t>
            </a:r>
            <a:r>
              <a:rPr lang="en-US" sz="1800" b="1" i="0" dirty="0" err="1">
                <a:solidFill>
                  <a:srgbClr val="FF0000"/>
                </a:solidFill>
                <a:effectLst/>
                <a:latin typeface="Source Sans Pro" panose="020B0503030403020204" pitchFamily="34" charset="0"/>
              </a:rPr>
              <a:t>xususiyatlariga</a:t>
            </a:r>
            <a:r>
              <a:rPr lang="en-US" sz="1800" b="1" i="0" dirty="0">
                <a:solidFill>
                  <a:srgbClr val="FF0000"/>
                </a:solidFill>
                <a:effectLst/>
                <a:latin typeface="Source Sans Pro" panose="020B0503030403020204" pitchFamily="34" charset="0"/>
              </a:rPr>
              <a:t> </a:t>
            </a:r>
            <a:r>
              <a:rPr lang="en-US" sz="1800" b="1" i="0" dirty="0" err="1">
                <a:solidFill>
                  <a:srgbClr val="FF0000"/>
                </a:solidFill>
                <a:effectLst/>
                <a:latin typeface="Source Sans Pro" panose="020B0503030403020204" pitchFamily="34" charset="0"/>
              </a:rPr>
              <a:t>qarab</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bir</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necha</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turdagi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issiqxonalarni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tanlashingiz</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mumkin</a:t>
            </a:r>
            <a:r>
              <a:rPr lang="en-US" sz="1800" b="0" i="0" dirty="0">
                <a:solidFill>
                  <a:srgbClr val="FF0000"/>
                </a:solidFill>
                <a:effectLst/>
                <a:latin typeface="Source Sans Pro" panose="020B0503030403020204" pitchFamily="34" charset="0"/>
              </a:rPr>
              <a:t>.</a:t>
            </a:r>
            <a:endParaRPr lang="ru-RU" sz="1800" dirty="0">
              <a:solidFill>
                <a:srgbClr val="FF0000"/>
              </a:solidFill>
            </a:endParaRPr>
          </a:p>
        </p:txBody>
      </p:sp>
    </p:spTree>
    <p:extLst>
      <p:ext uri="{BB962C8B-B14F-4D97-AF65-F5344CB8AC3E}">
        <p14:creationId xmlns:p14="http://schemas.microsoft.com/office/powerpoint/2010/main" val="29032924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a:extLst>
              <a:ext uri="{FF2B5EF4-FFF2-40B4-BE49-F238E27FC236}">
                <a16:creationId xmlns:a16="http://schemas.microsoft.com/office/drawing/2014/main" xmlns="" id="{1A58564B-9833-4F28-AE14-56EBDD55963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981063" y="2674938"/>
            <a:ext cx="5189812" cy="3451225"/>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a:extLst>
              <a:ext uri="{FF2B5EF4-FFF2-40B4-BE49-F238E27FC236}">
                <a16:creationId xmlns:a16="http://schemas.microsoft.com/office/drawing/2014/main" xmlns="" id="{EFE0E352-7850-42FE-8397-5764DA41CFE3}"/>
              </a:ext>
            </a:extLst>
          </p:cNvPr>
          <p:cNvSpPr>
            <a:spLocks noGrp="1"/>
          </p:cNvSpPr>
          <p:nvPr>
            <p:ph type="title"/>
          </p:nvPr>
        </p:nvSpPr>
        <p:spPr>
          <a:xfrm>
            <a:off x="1427584" y="218992"/>
            <a:ext cx="7473821" cy="2150985"/>
          </a:xfrm>
        </p:spPr>
        <p:txBody>
          <a:bodyPr>
            <a:normAutofit fontScale="90000"/>
          </a:bodyPr>
          <a:lstStyle/>
          <a:p>
            <a:r>
              <a:rPr lang="en-US" sz="1800" b="0" i="0" dirty="0" err="1">
                <a:solidFill>
                  <a:srgbClr val="FF0000"/>
                </a:solidFill>
                <a:effectLst/>
                <a:latin typeface="Source Sans Pro" panose="020B0503030403020204" pitchFamily="34" charset="0"/>
              </a:rPr>
              <a:t>Issiqxonalarning</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ayrim</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turlari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va</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ularning</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tuzilishi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uyning</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deyarli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yonida</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joylashgan</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Boshqacha</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qilib</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aytadigan</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bo'lsak</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uyning</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devorlari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issiqxonaning</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devoridir</a:t>
            </a:r>
            <a:r>
              <a:rPr lang="en-US" sz="1800" b="0" i="0" dirty="0">
                <a:solidFill>
                  <a:srgbClr val="FF0000"/>
                </a:solidFill>
                <a:effectLst/>
                <a:latin typeface="Source Sans Pro" panose="020B0503030403020204" pitchFamily="34" charset="0"/>
              </a:rPr>
              <a:t>, ammo </a:t>
            </a:r>
            <a:r>
              <a:rPr lang="en-US" sz="1800" b="0" i="0" dirty="0" err="1">
                <a:solidFill>
                  <a:srgbClr val="FF0000"/>
                </a:solidFill>
                <a:effectLst/>
                <a:latin typeface="Source Sans Pro" panose="020B0503030403020204" pitchFamily="34" charset="0"/>
              </a:rPr>
              <a:t>tashqi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devordan</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bu</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qo'shni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issiqxonaga</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kirish</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eshigi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joylashgan</a:t>
            </a:r>
            <a:r>
              <a:rPr lang="en-US" sz="1800" b="0" i="0" dirty="0">
                <a:solidFill>
                  <a:srgbClr val="FF0000"/>
                </a:solidFill>
                <a:effectLst/>
                <a:latin typeface="Source Sans Pro" panose="020B0503030403020204" pitchFamily="34" charset="0"/>
              </a:rPr>
              <a:t>.</a:t>
            </a:r>
            <a:r>
              <a:rPr lang="en-US" sz="1050" b="0" i="0" dirty="0">
                <a:solidFill>
                  <a:srgbClr val="393F3F"/>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Bundan</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tashqari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metall</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yoki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yog'ochdan</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tayyorlangan</a:t>
            </a:r>
            <a:r>
              <a:rPr lang="en-US" sz="1800" b="0" i="0" dirty="0">
                <a:solidFill>
                  <a:srgbClr val="FF0000"/>
                </a:solidFill>
                <a:effectLst/>
                <a:latin typeface="Source Sans Pro" panose="020B0503030403020204" pitchFamily="34" charset="0"/>
              </a:rPr>
              <a:t>, kino, shisha </a:t>
            </a:r>
            <a:r>
              <a:rPr lang="en-US" sz="1800" b="0" i="0" dirty="0" err="1">
                <a:solidFill>
                  <a:srgbClr val="FF0000"/>
                </a:solidFill>
                <a:effectLst/>
                <a:latin typeface="Source Sans Pro" panose="020B0503030403020204" pitchFamily="34" charset="0"/>
              </a:rPr>
              <a:t>yoki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plastmassadan</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yasalgan</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mustaqil</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ramka</a:t>
            </a:r>
            <a:r>
              <a:rPr lang="en-US" sz="1800" dirty="0" err="1">
                <a:solidFill>
                  <a:srgbClr val="FF0000"/>
                </a:solidFill>
                <a:latin typeface="Source Sans Pro" panose="020B0503030403020204" pitchFamily="34" charset="0"/>
              </a:rPr>
              <a:t>.</a:t>
            </a:r>
            <a:r>
              <a:rPr lang="en-US" sz="1800" b="0" i="0" dirty="0" err="1">
                <a:solidFill>
                  <a:srgbClr val="FF0000"/>
                </a:solidFill>
                <a:effectLst/>
                <a:latin typeface="Source Sans Pro" panose="020B0503030403020204" pitchFamily="34" charset="0"/>
              </a:rPr>
              <a:t>Agar</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dastlabki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ikkita</a:t>
            </a:r>
            <a:r>
              <a:rPr lang="en-US" sz="1800" b="0" i="0" dirty="0">
                <a:solidFill>
                  <a:srgbClr val="FF0000"/>
                </a:solidFill>
                <a:effectLst/>
                <a:latin typeface="Source Sans Pro" panose="020B0503030403020204" pitchFamily="34" charset="0"/>
              </a:rPr>
              <a:t> variant </a:t>
            </a:r>
            <a:r>
              <a:rPr lang="en-US" sz="1800" b="0" i="0" dirty="0" err="1">
                <a:solidFill>
                  <a:srgbClr val="FF0000"/>
                </a:solidFill>
                <a:effectLst/>
                <a:latin typeface="Source Sans Pro" panose="020B0503030403020204" pitchFamily="34" charset="0"/>
              </a:rPr>
              <a:t>beton</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asosga</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o'rnatilsa</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unda</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ramka</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issiqxonasi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to'g'ridan-to'g'ri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tuproqqa</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qurilishi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mumkin</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Buning</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sababi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shundaki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bu</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yerda</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issiqxona</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ta'sirini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yaratish</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mumkin</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gumbaz</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shakli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yumaloq</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yoki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uchburchak</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bo'lishi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mumkin</a:t>
            </a:r>
            <a:r>
              <a:rPr lang="en-US" sz="1800" dirty="0">
                <a:solidFill>
                  <a:srgbClr val="FF0000"/>
                </a:solidFill>
                <a:latin typeface="Source Sans Pro" panose="020B0503030403020204" pitchFamily="34" charset="0"/>
              </a:rPr>
              <a:t>.</a:t>
            </a:r>
            <a:endParaRPr lang="ru-RU" sz="1800" dirty="0">
              <a:solidFill>
                <a:srgbClr val="FF0000"/>
              </a:solidFill>
            </a:endParaRPr>
          </a:p>
        </p:txBody>
      </p:sp>
    </p:spTree>
    <p:extLst>
      <p:ext uri="{BB962C8B-B14F-4D97-AF65-F5344CB8AC3E}">
        <p14:creationId xmlns:p14="http://schemas.microsoft.com/office/powerpoint/2010/main" val="3370729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0</TotalTime>
  <Words>473</Words>
  <Application>Microsoft Office PowerPoint</Application>
  <PresentationFormat>Экран (4:3)</PresentationFormat>
  <Paragraphs>19</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Волна</vt:lpstr>
      <vt:lpstr>Презентация PowerPoint</vt:lpstr>
      <vt:lpstr>Презентация PowerPoint</vt:lpstr>
      <vt:lpstr>Презентация PowerPoint</vt:lpstr>
      <vt:lpstr>Issiqxona yoki kichkina issiqxona bo'lmagan bir mamlakatni tasavvur qilish qiyin. Qurilishlarning ko'pligi bor, shuning uchun diqqat bilan mos keladiganlarni tanlashingiz kerak. Yozgi uy ahli va xususiy uy egalari ham bunday issiqxonalarni o'zlari yaratadilar yoki do'konlarda ramkalar sotib olishadi. Quyida qanday issiqxonalar mavjudligini ko'rib chiqamiz va ularning har biri qanday maqsadga muvofiq. Turli xil issiqxona va ularning tuzilmalari har qanday o'simlik uchun ideal mikroiqlimni tanlash imkonini beradi. Birinchidan, biz ularni ichidagi harorat bilan bo'lishamiz. Taxminan 18 ° C atrofida harorat bilan issiqxona turlarini olish kerak bo'lsa, u holda sizning issiq versiyangiz siznikidir. Ushbu dizaynda namlik tartibga solinadi va isitish infraqizil lampalar bilan amalga oshiriladi. Ekzotik o'simliklar uchun yaxshi imkoniyat.</vt:lpstr>
      <vt:lpstr>Ichki harorat 13 ° S da saqlanadigan yarim sovuq issiqxona deb ataladi. Bu gullar va sabzavotlar uchun mukammal echimdir. Qishki issiqxonalar turlaridan biri, u erda infraqizil yoritgichlar yordamida osongina qish ovqatlarida o'sishi mumkin. Savolga ko'ra, issiqxonalar nimani anglatadi, siz ko'chatlarni majburlash va chiroylik uchun dizaynni inobatga olmaysiz. Bu salqin iqlimni afzal qilgan o'simliklar uchun mos yechim. Bundan tashqari , binoning o'ziga xos xususiyatlariga qarab bir necha turdagi issiqxonalarni tanlashingiz mumkin.</vt:lpstr>
      <vt:lpstr>Issiqxonalarning ayrim turlari va ularning tuzilishi uyning deyarli yonida joylashgan. Boshqacha qilib aytadigan bo'lsak, uyning devorlari issiqxonaning devoridir, ammo tashqi devordan bu qo'shni issiqxonaga kirish eshigi joylashgan. Bundan tashqari, metall yoki yog'ochdan tayyorlangan, kino, shisha yoki plastmassadan yasalgan mustaqil ramka.Agar dastlabki ikkita variant beton asosga o'rnatilsa, unda ramka issiqxonasi to'g'ridan-to'g'ri tuproqqa qurilishi mumkin. Buning sababi shundaki, bu yerda issiqxona ta'sirini yaratish mumkin, gumbaz shakli yumaloq yoki uchburchak bo'lishi mumkin.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Bayramali</dc:creator>
  <cp:lastModifiedBy>Bayramali</cp:lastModifiedBy>
  <cp:revision>1</cp:revision>
  <dcterms:created xsi:type="dcterms:W3CDTF">2022-02-02T10:33:41Z</dcterms:created>
  <dcterms:modified xsi:type="dcterms:W3CDTF">2022-02-02T12:08:05Z</dcterms:modified>
</cp:coreProperties>
</file>