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EA3CA68-8603-4923-8761-DCE1481910F3}"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4420A-AC53-4A76-9A96-4FB29CE6FB88}" type="slidenum">
              <a:rPr lang="ru-RU" smtClean="0"/>
              <a:t>‹#›</a:t>
            </a:fld>
            <a:endParaRPr lang="ru-RU"/>
          </a:p>
        </p:txBody>
      </p:sp>
    </p:spTree>
    <p:extLst>
      <p:ext uri="{BB962C8B-B14F-4D97-AF65-F5344CB8AC3E}">
        <p14:creationId xmlns:p14="http://schemas.microsoft.com/office/powerpoint/2010/main" val="256599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A3CA68-8603-4923-8761-DCE1481910F3}"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4420A-AC53-4A76-9A96-4FB29CE6FB88}" type="slidenum">
              <a:rPr lang="ru-RU" smtClean="0"/>
              <a:t>‹#›</a:t>
            </a:fld>
            <a:endParaRPr lang="ru-RU"/>
          </a:p>
        </p:txBody>
      </p:sp>
    </p:spTree>
    <p:extLst>
      <p:ext uri="{BB962C8B-B14F-4D97-AF65-F5344CB8AC3E}">
        <p14:creationId xmlns:p14="http://schemas.microsoft.com/office/powerpoint/2010/main" val="269766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A3CA68-8603-4923-8761-DCE1481910F3}"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4420A-AC53-4A76-9A96-4FB29CE6FB88}"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31603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A3CA68-8603-4923-8761-DCE1481910F3}"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4420A-AC53-4A76-9A96-4FB29CE6FB88}" type="slidenum">
              <a:rPr lang="ru-RU" smtClean="0"/>
              <a:t>‹#›</a:t>
            </a:fld>
            <a:endParaRPr lang="ru-RU"/>
          </a:p>
        </p:txBody>
      </p:sp>
    </p:spTree>
    <p:extLst>
      <p:ext uri="{BB962C8B-B14F-4D97-AF65-F5344CB8AC3E}">
        <p14:creationId xmlns:p14="http://schemas.microsoft.com/office/powerpoint/2010/main" val="1944078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A3CA68-8603-4923-8761-DCE1481910F3}"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4420A-AC53-4A76-9A96-4FB29CE6FB8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33289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A3CA68-8603-4923-8761-DCE1481910F3}"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4420A-AC53-4A76-9A96-4FB29CE6FB88}" type="slidenum">
              <a:rPr lang="ru-RU" smtClean="0"/>
              <a:t>‹#›</a:t>
            </a:fld>
            <a:endParaRPr lang="ru-RU"/>
          </a:p>
        </p:txBody>
      </p:sp>
    </p:spTree>
    <p:extLst>
      <p:ext uri="{BB962C8B-B14F-4D97-AF65-F5344CB8AC3E}">
        <p14:creationId xmlns:p14="http://schemas.microsoft.com/office/powerpoint/2010/main" val="1875538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A3CA68-8603-4923-8761-DCE1481910F3}"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4420A-AC53-4A76-9A96-4FB29CE6FB88}" type="slidenum">
              <a:rPr lang="ru-RU" smtClean="0"/>
              <a:t>‹#›</a:t>
            </a:fld>
            <a:endParaRPr lang="ru-RU"/>
          </a:p>
        </p:txBody>
      </p:sp>
    </p:spTree>
    <p:extLst>
      <p:ext uri="{BB962C8B-B14F-4D97-AF65-F5344CB8AC3E}">
        <p14:creationId xmlns:p14="http://schemas.microsoft.com/office/powerpoint/2010/main" val="2293057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A3CA68-8603-4923-8761-DCE1481910F3}"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4420A-AC53-4A76-9A96-4FB29CE6FB88}" type="slidenum">
              <a:rPr lang="ru-RU" smtClean="0"/>
              <a:t>‹#›</a:t>
            </a:fld>
            <a:endParaRPr lang="ru-RU"/>
          </a:p>
        </p:txBody>
      </p:sp>
    </p:spTree>
    <p:extLst>
      <p:ext uri="{BB962C8B-B14F-4D97-AF65-F5344CB8AC3E}">
        <p14:creationId xmlns:p14="http://schemas.microsoft.com/office/powerpoint/2010/main" val="1699067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EA3CA68-8603-4923-8761-DCE1481910F3}"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4420A-AC53-4A76-9A96-4FB29CE6FB88}" type="slidenum">
              <a:rPr lang="ru-RU" smtClean="0"/>
              <a:t>‹#›</a:t>
            </a:fld>
            <a:endParaRPr lang="ru-RU"/>
          </a:p>
        </p:txBody>
      </p:sp>
    </p:spTree>
    <p:extLst>
      <p:ext uri="{BB962C8B-B14F-4D97-AF65-F5344CB8AC3E}">
        <p14:creationId xmlns:p14="http://schemas.microsoft.com/office/powerpoint/2010/main" val="168204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EA3CA68-8603-4923-8761-DCE1481910F3}" type="datetimeFigureOut">
              <a:rPr lang="ru-RU" smtClean="0"/>
              <a:t>28.01.2022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C4420A-AC53-4A76-9A96-4FB29CE6FB88}" type="slidenum">
              <a:rPr lang="ru-RU" smtClean="0"/>
              <a:t>‹#›</a:t>
            </a:fld>
            <a:endParaRPr lang="ru-RU"/>
          </a:p>
        </p:txBody>
      </p:sp>
    </p:spTree>
    <p:extLst>
      <p:ext uri="{BB962C8B-B14F-4D97-AF65-F5344CB8AC3E}">
        <p14:creationId xmlns:p14="http://schemas.microsoft.com/office/powerpoint/2010/main" val="2706576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EA3CA68-8603-4923-8761-DCE1481910F3}" type="datetimeFigureOut">
              <a:rPr lang="ru-RU" smtClean="0"/>
              <a:t>28.01.2022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C4420A-AC53-4A76-9A96-4FB29CE6FB88}" type="slidenum">
              <a:rPr lang="ru-RU" smtClean="0"/>
              <a:t>‹#›</a:t>
            </a:fld>
            <a:endParaRPr lang="ru-RU"/>
          </a:p>
        </p:txBody>
      </p:sp>
    </p:spTree>
    <p:extLst>
      <p:ext uri="{BB962C8B-B14F-4D97-AF65-F5344CB8AC3E}">
        <p14:creationId xmlns:p14="http://schemas.microsoft.com/office/powerpoint/2010/main" val="375211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EA3CA68-8603-4923-8761-DCE1481910F3}" type="datetimeFigureOut">
              <a:rPr lang="ru-RU" smtClean="0"/>
              <a:t>28.01.2022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5C4420A-AC53-4A76-9A96-4FB29CE6FB88}" type="slidenum">
              <a:rPr lang="ru-RU" smtClean="0"/>
              <a:t>‹#›</a:t>
            </a:fld>
            <a:endParaRPr lang="ru-RU"/>
          </a:p>
        </p:txBody>
      </p:sp>
    </p:spTree>
    <p:extLst>
      <p:ext uri="{BB962C8B-B14F-4D97-AF65-F5344CB8AC3E}">
        <p14:creationId xmlns:p14="http://schemas.microsoft.com/office/powerpoint/2010/main" val="219908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EA3CA68-8603-4923-8761-DCE1481910F3}" type="datetimeFigureOut">
              <a:rPr lang="ru-RU" smtClean="0"/>
              <a:t>28.01.2022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5C4420A-AC53-4A76-9A96-4FB29CE6FB88}" type="slidenum">
              <a:rPr lang="ru-RU" smtClean="0"/>
              <a:t>‹#›</a:t>
            </a:fld>
            <a:endParaRPr lang="ru-RU"/>
          </a:p>
        </p:txBody>
      </p:sp>
    </p:spTree>
    <p:extLst>
      <p:ext uri="{BB962C8B-B14F-4D97-AF65-F5344CB8AC3E}">
        <p14:creationId xmlns:p14="http://schemas.microsoft.com/office/powerpoint/2010/main" val="2716126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3CA68-8603-4923-8761-DCE1481910F3}" type="datetimeFigureOut">
              <a:rPr lang="ru-RU" smtClean="0"/>
              <a:t>28.01.2022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5C4420A-AC53-4A76-9A96-4FB29CE6FB88}" type="slidenum">
              <a:rPr lang="ru-RU" smtClean="0"/>
              <a:t>‹#›</a:t>
            </a:fld>
            <a:endParaRPr lang="ru-RU"/>
          </a:p>
        </p:txBody>
      </p:sp>
    </p:spTree>
    <p:extLst>
      <p:ext uri="{BB962C8B-B14F-4D97-AF65-F5344CB8AC3E}">
        <p14:creationId xmlns:p14="http://schemas.microsoft.com/office/powerpoint/2010/main" val="364484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EA3CA68-8603-4923-8761-DCE1481910F3}" type="datetimeFigureOut">
              <a:rPr lang="ru-RU" smtClean="0"/>
              <a:t>28.01.2022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C4420A-AC53-4A76-9A96-4FB29CE6FB88}" type="slidenum">
              <a:rPr lang="ru-RU" smtClean="0"/>
              <a:t>‹#›</a:t>
            </a:fld>
            <a:endParaRPr lang="ru-RU"/>
          </a:p>
        </p:txBody>
      </p:sp>
    </p:spTree>
    <p:extLst>
      <p:ext uri="{BB962C8B-B14F-4D97-AF65-F5344CB8AC3E}">
        <p14:creationId xmlns:p14="http://schemas.microsoft.com/office/powerpoint/2010/main" val="2527104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EA3CA68-8603-4923-8761-DCE1481910F3}" type="datetimeFigureOut">
              <a:rPr lang="ru-RU" smtClean="0"/>
              <a:t>28.01.2022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C4420A-AC53-4A76-9A96-4FB29CE6FB88}" type="slidenum">
              <a:rPr lang="ru-RU" smtClean="0"/>
              <a:t>‹#›</a:t>
            </a:fld>
            <a:endParaRPr lang="ru-RU"/>
          </a:p>
        </p:txBody>
      </p:sp>
    </p:spTree>
    <p:extLst>
      <p:ext uri="{BB962C8B-B14F-4D97-AF65-F5344CB8AC3E}">
        <p14:creationId xmlns:p14="http://schemas.microsoft.com/office/powerpoint/2010/main" val="188976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A3CA68-8603-4923-8761-DCE1481910F3}" type="datetimeFigureOut">
              <a:rPr lang="ru-RU" smtClean="0"/>
              <a:t>28.01.2022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5C4420A-AC53-4A76-9A96-4FB29CE6FB88}" type="slidenum">
              <a:rPr lang="ru-RU" smtClean="0"/>
              <a:t>‹#›</a:t>
            </a:fld>
            <a:endParaRPr lang="ru-RU"/>
          </a:p>
        </p:txBody>
      </p:sp>
    </p:spTree>
    <p:extLst>
      <p:ext uri="{BB962C8B-B14F-4D97-AF65-F5344CB8AC3E}">
        <p14:creationId xmlns:p14="http://schemas.microsoft.com/office/powerpoint/2010/main" val="874661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2C35DE-60D7-4964-917B-82F283065C83}"/>
              </a:ext>
            </a:extLst>
          </p:cNvPr>
          <p:cNvSpPr>
            <a:spLocks noGrp="1"/>
          </p:cNvSpPr>
          <p:nvPr>
            <p:ph type="ctrTitle"/>
          </p:nvPr>
        </p:nvSpPr>
        <p:spPr>
          <a:xfrm>
            <a:off x="1343444" y="427547"/>
            <a:ext cx="7766936" cy="3438586"/>
          </a:xfrm>
        </p:spPr>
        <p:txBody>
          <a:bodyPr/>
          <a:lstStyle/>
          <a:p>
            <a:pPr algn="ctr"/>
            <a:r>
              <a:rPr lang="en-US" sz="4000" dirty="0">
                <a:solidFill>
                  <a:srgbClr val="FF0000"/>
                </a:solidFill>
              </a:rPr>
              <a:t>MAVZU:</a:t>
            </a:r>
            <a:r>
              <a:rPr lang="en-US" sz="4000" dirty="0">
                <a:solidFill>
                  <a:srgbClr val="0070C0"/>
                </a:solidFill>
              </a:rPr>
              <a:t>I</a:t>
            </a:r>
            <a:r>
              <a:rPr lang="en-US" sz="3600" dirty="0">
                <a:solidFill>
                  <a:srgbClr val="0070C0"/>
                </a:solidFill>
              </a:rPr>
              <a:t>SSIQXONALARDA EKILADIGAN O’SIMLIKLAR NAVLARI.</a:t>
            </a:r>
            <a:endParaRPr lang="ru-RU" sz="3600" dirty="0">
              <a:solidFill>
                <a:srgbClr val="0070C0"/>
              </a:solidFill>
            </a:endParaRPr>
          </a:p>
        </p:txBody>
      </p:sp>
    </p:spTree>
    <p:extLst>
      <p:ext uri="{BB962C8B-B14F-4D97-AF65-F5344CB8AC3E}">
        <p14:creationId xmlns:p14="http://schemas.microsoft.com/office/powerpoint/2010/main" val="3232608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A9953E-427C-429C-B177-660307C763E2}"/>
              </a:ext>
            </a:extLst>
          </p:cNvPr>
          <p:cNvSpPr>
            <a:spLocks noGrp="1"/>
          </p:cNvSpPr>
          <p:nvPr>
            <p:ph type="title"/>
          </p:nvPr>
        </p:nvSpPr>
        <p:spPr>
          <a:xfrm>
            <a:off x="278296" y="85117"/>
            <a:ext cx="9684688" cy="2719927"/>
          </a:xfrm>
        </p:spPr>
        <p:txBody>
          <a:bodyPr>
            <a:noAutofit/>
          </a:bodyPr>
          <a:lstStyle/>
          <a:p>
            <a:pPr indent="449580" algn="ctr">
              <a:lnSpc>
                <a:spcPct val="115000"/>
              </a:lnSpc>
              <a:spcAft>
                <a:spcPts val="1000"/>
              </a:spcAft>
            </a:pP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Sabzavot</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aholini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oziq-ovqat</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ta'minlanishida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muhim</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o'rin</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tutadi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Ularning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tarkibida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uglevodlar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xiI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tuzlar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vitaminlar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qand</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oqsil</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organik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kislotalar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boshqa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qimmatli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ozuqa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moddalari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mavjud</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Tarkibida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efir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moylari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piyoz</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sarimsoq</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ukrop</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petrushka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selderey</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sabzavotlar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ovqatni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xushta'm</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mazali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oshqozon</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shirasini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ajratib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chiqarishni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yaxshilaydi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esa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ovqat</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hazm</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qilishni</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kuchaytiradi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pic>
        <p:nvPicPr>
          <p:cNvPr id="1026" name="Picture 2">
            <a:extLst>
              <a:ext uri="{FF2B5EF4-FFF2-40B4-BE49-F238E27FC236}">
                <a16:creationId xmlns:a16="http://schemas.microsoft.com/office/drawing/2014/main" id="{69984E63-A73C-4C04-84E2-17A2A1A253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0756" y="2892425"/>
            <a:ext cx="5819775" cy="387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548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B83134-141E-4C23-924F-0F81DA4FAA68}"/>
              </a:ext>
            </a:extLst>
          </p:cNvPr>
          <p:cNvSpPr>
            <a:spLocks noGrp="1"/>
          </p:cNvSpPr>
          <p:nvPr>
            <p:ph type="title"/>
          </p:nvPr>
        </p:nvSpPr>
        <p:spPr>
          <a:xfrm>
            <a:off x="159026" y="101020"/>
            <a:ext cx="9621078" cy="2664267"/>
          </a:xfrm>
        </p:spPr>
        <p:txBody>
          <a:bodyPr>
            <a:normAutofit/>
          </a:bodyPr>
          <a:lstStyle/>
          <a:p>
            <a:pPr indent="449580">
              <a:lnSpc>
                <a:spcPct val="115000"/>
              </a:lnSpc>
              <a:spcAft>
                <a:spcPts val="1000"/>
              </a:spcAft>
            </a:pP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Piyoz</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sarimsoq</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tarkibidagi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efir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moylari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juda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kuchli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fitonsid</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xossaga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kasal</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tug'diruvchi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mikroorganizmlarni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o'ldiradi</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kishilarni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ko'pgina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yuqumli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kasalliklardan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himoya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Ovqatda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vitaminlar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yetishmasligi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moddalar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almashinuvining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buzilishi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avitaminoz</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kasallanishga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Katta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yoshdagi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kishilarning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sutkali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vitaminlarga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ehtiyoji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C-70-120, A-I-2, B-2-3, B-2,5-3,5, PP-15-25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milligrammni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tashkil</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qiladi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pic>
        <p:nvPicPr>
          <p:cNvPr id="9" name="Объект 8">
            <a:extLst>
              <a:ext uri="{FF2B5EF4-FFF2-40B4-BE49-F238E27FC236}">
                <a16:creationId xmlns:a16="http://schemas.microsoft.com/office/drawing/2014/main" id="{B3A8727D-C343-4600-B072-FFE8D32A77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872139" y="2483141"/>
            <a:ext cx="6207760" cy="4273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377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4F4153-BD8A-426C-8077-6B0ABE5C51DC}"/>
              </a:ext>
            </a:extLst>
          </p:cNvPr>
          <p:cNvSpPr>
            <a:spLocks noGrp="1"/>
          </p:cNvSpPr>
          <p:nvPr>
            <p:ph type="title"/>
          </p:nvPr>
        </p:nvSpPr>
        <p:spPr>
          <a:xfrm>
            <a:off x="127220" y="108972"/>
            <a:ext cx="9676737" cy="2672218"/>
          </a:xfrm>
        </p:spPr>
        <p:txBody>
          <a:bodyPr>
            <a:normAutofit/>
          </a:bodyPr>
          <a:lstStyle/>
          <a:p>
            <a:pPr indent="449580">
              <a:lnSpc>
                <a:spcPct val="115000"/>
              </a:lnSpc>
              <a:spcAft>
                <a:spcPts val="1000"/>
              </a:spcAft>
            </a:pP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Odam</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organizmining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normal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rivojlanishi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ishlab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turishi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ba'zi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mineral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birikmalar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chunonchi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temir,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fosfor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kaliy</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kalsiy</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natriy</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magniy</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tuzlari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yod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boshqa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elementlar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zarur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Ana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shu</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birikmalarning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asosiy</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manbayi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esa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sabzavotlardir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Turli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xiI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sabzavotlar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yetishtirish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shahar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aholisini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sabzavot</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ta'minlash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darajasi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ancha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past.</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pic>
        <p:nvPicPr>
          <p:cNvPr id="3074" name="Picture 2">
            <a:extLst>
              <a:ext uri="{FF2B5EF4-FFF2-40B4-BE49-F238E27FC236}">
                <a16:creationId xmlns:a16="http://schemas.microsoft.com/office/drawing/2014/main" id="{431FCB45-035A-4927-99B7-33B0F85955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4057" y="2541442"/>
            <a:ext cx="6897511" cy="4144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241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C21F4A-4BFB-4CAB-BD4A-29A7FC9BF30D}"/>
              </a:ext>
            </a:extLst>
          </p:cNvPr>
          <p:cNvSpPr>
            <a:spLocks noGrp="1"/>
          </p:cNvSpPr>
          <p:nvPr>
            <p:ph type="title"/>
          </p:nvPr>
        </p:nvSpPr>
        <p:spPr>
          <a:xfrm>
            <a:off x="143123" y="116924"/>
            <a:ext cx="9541566" cy="2656314"/>
          </a:xfrm>
        </p:spPr>
        <p:txBody>
          <a:bodyPr>
            <a:normAutofit/>
          </a:bodyPr>
          <a:lstStyle/>
          <a:p>
            <a:pPr indent="449580" algn="ctr">
              <a:lnSpc>
                <a:spcPct val="115000"/>
              </a:lnSpc>
              <a:spcAft>
                <a:spcPts val="10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Aholi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jon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boshiga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o'rtacha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talab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qilinadigan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sabzavot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99-153 kg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ni</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tashkil</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qiladi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shundan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karam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35-85 kg,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pomidor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25-32 kg,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bodring</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10-13 kg, sabzi 6-10 kg,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ko'k</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no'xat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6-8 kg,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baqlajon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2-5 kg,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chuchuk</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qalampir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1-3 kg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boshqa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sabzavotlar</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4-7 kg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tashkil</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etadi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Aholi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turmush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darajasining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o'sishi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bilan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non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kartoshka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iste'mol</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qilish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kamayib</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go'sht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sut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sabzavot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meva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poliz</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mahsulotlariga</a:t>
            </a:r>
            <a:br>
              <a:rPr lang="ru-RU"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err="1">
                <a:effectLst/>
                <a:latin typeface="Times New Roman" panose="02020603050405020304" pitchFamily="18" charset="0"/>
                <a:ea typeface="Calibri" panose="020F0502020204030204" pitchFamily="34" charset="0"/>
              </a:rPr>
              <a:t>bo'lgan</a:t>
            </a:r>
            <a:r>
              <a:rPr lang="en-US" sz="2000" dirty="0">
                <a:effectLst/>
                <a:latin typeface="Times New Roman" panose="02020603050405020304" pitchFamily="18" charset="0"/>
                <a:ea typeface="Calibri" panose="020F0502020204030204" pitchFamily="34" charset="0"/>
              </a:rPr>
              <a:t> talab </a:t>
            </a:r>
            <a:r>
              <a:rPr lang="en-US" sz="2000" dirty="0" err="1">
                <a:effectLst/>
                <a:latin typeface="Times New Roman" panose="02020603050405020304" pitchFamily="18" charset="0"/>
                <a:ea typeface="Calibri" panose="020F0502020204030204" pitchFamily="34" charset="0"/>
              </a:rPr>
              <a:t>tez</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o'sib</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boradi</a:t>
            </a:r>
            <a:r>
              <a:rPr lang="en-US" sz="2000" dirty="0">
                <a:effectLst/>
                <a:latin typeface="Times New Roman" panose="02020603050405020304" pitchFamily="18" charset="0"/>
                <a:ea typeface="Calibri" panose="020F0502020204030204" pitchFamily="34" charset="0"/>
              </a:rPr>
              <a:t>.</a:t>
            </a:r>
            <a:endParaRPr lang="ru-RU" sz="2000" dirty="0"/>
          </a:p>
        </p:txBody>
      </p:sp>
      <p:pic>
        <p:nvPicPr>
          <p:cNvPr id="4100" name="Picture 4">
            <a:extLst>
              <a:ext uri="{FF2B5EF4-FFF2-40B4-BE49-F238E27FC236}">
                <a16:creationId xmlns:a16="http://schemas.microsoft.com/office/drawing/2014/main" id="{074175EF-5DA0-4E66-A9B5-B5EBB96E80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6391" y="2860675"/>
            <a:ext cx="6859256" cy="387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449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8B425A-A2AF-4FE4-BF47-1446A5BA1D55}"/>
              </a:ext>
            </a:extLst>
          </p:cNvPr>
          <p:cNvSpPr>
            <a:spLocks noGrp="1"/>
          </p:cNvSpPr>
          <p:nvPr>
            <p:ph type="title"/>
          </p:nvPr>
        </p:nvSpPr>
        <p:spPr>
          <a:xfrm>
            <a:off x="190831" y="85118"/>
            <a:ext cx="9541565" cy="2688120"/>
          </a:xfrm>
        </p:spPr>
        <p:txBody>
          <a:bodyPr>
            <a:normAutofit fontScale="90000"/>
          </a:bodyPr>
          <a:lstStyle/>
          <a:p>
            <a:pPr>
              <a:lnSpc>
                <a:spcPct val="115000"/>
              </a:lnSpc>
              <a:spcAft>
                <a:spcPts val="1000"/>
              </a:spcAft>
            </a:pP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1975-yili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aholi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jon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boshiga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41 kg</a:t>
            </a:r>
            <a:br>
              <a:rPr lang="ru-RU" sz="2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go'sht</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251 kg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sut</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28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t.g</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meva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72 kg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sabzavot</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talab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qilingan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bo'lsa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1990-yilda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ko'rsatkichlar</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57, 321, 41, 90 kg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tashkil</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etadi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Hozirgi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vaqtda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aholi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jon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boshiga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sabzavot</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iste'mol</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qilish</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yiliga</a:t>
            </a:r>
            <a:br>
              <a:rPr lang="ru-RU" sz="22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100 kg ga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yetdi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kelgusidailmiy</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asoslangan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me'yor</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bo'yicha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140- 150 kg ga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yetkazilishi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lozim</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Shu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birga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non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mahsuloti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kartoshka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aholi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jon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boshiga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besh</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yil</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ichida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kartoshka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25 kg ga, non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mahsuloti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esa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16 kg ga)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kam</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talab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qilingan</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Ovqatlanish</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strukturasi</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takomillashmoqda</a:t>
            </a:r>
            <a:r>
              <a:rPr lang="en-US" sz="22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sz="2000" dirty="0"/>
          </a:p>
        </p:txBody>
      </p:sp>
      <p:pic>
        <p:nvPicPr>
          <p:cNvPr id="5122" name="Picture 2">
            <a:extLst>
              <a:ext uri="{FF2B5EF4-FFF2-40B4-BE49-F238E27FC236}">
                <a16:creationId xmlns:a16="http://schemas.microsoft.com/office/drawing/2014/main" id="{D58A34D5-612C-46BE-B3E6-96E404D2E9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5936" y="2960688"/>
            <a:ext cx="7260165" cy="381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77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BC094C-9CEC-40D2-B6DF-394786DE2F59}"/>
              </a:ext>
            </a:extLst>
          </p:cNvPr>
          <p:cNvSpPr>
            <a:spLocks noGrp="1"/>
          </p:cNvSpPr>
          <p:nvPr>
            <p:ph type="title"/>
          </p:nvPr>
        </p:nvSpPr>
        <p:spPr>
          <a:xfrm>
            <a:off x="327171" y="111962"/>
            <a:ext cx="9571838" cy="2640559"/>
          </a:xfrm>
        </p:spPr>
        <p:txBody>
          <a:bodyPr>
            <a:noAutofit/>
          </a:bodyPr>
          <a:lstStyle/>
          <a:p>
            <a:pPr indent="449580">
              <a:lnSpc>
                <a:spcPct val="115000"/>
              </a:lnSpc>
              <a:spcAft>
                <a:spcPts val="1000"/>
              </a:spcAft>
            </a:pP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1980-yili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yuqori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kaloriyalik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go'sht</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sut</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baliq</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mahsulotlar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aholi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jon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boshiga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220 kg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yetishtirilgan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bo'lsa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kam</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kaloriyalik</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kartoshka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sabzavot</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meva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non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mahsuloti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mahsulotlar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475 kg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yetishtirilgan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yoki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 :2, I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nisbatda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bo'lgan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2005-yilga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nisbatan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1:0,88 ga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teng</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bo'ldi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Bu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nafaqat</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iqtisodiy</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ahamiyatga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balki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ijtimoiy</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ahamiyatga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ham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egadir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Shu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sababli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sabzavotchilikni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ochiq</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yopiq</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tuproqlarda</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bir-biriga</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qo'shib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olib</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borish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aholini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yil</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bo'yi</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sabzavot</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ta'minlash</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garovidir</a:t>
            </a:r>
            <a:r>
              <a:rPr lang="en-US" sz="20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20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pic>
        <p:nvPicPr>
          <p:cNvPr id="6148" name="Picture 4">
            <a:extLst>
              <a:ext uri="{FF2B5EF4-FFF2-40B4-BE49-F238E27FC236}">
                <a16:creationId xmlns:a16="http://schemas.microsoft.com/office/drawing/2014/main" id="{7082DE24-FDFE-445C-A0EE-07D3D74D5F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1354" y="2865438"/>
            <a:ext cx="6677637" cy="387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455287"/>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57</TotalTime>
  <Words>486</Words>
  <Application>Microsoft Office PowerPoint</Application>
  <PresentationFormat>Широкоэкранный</PresentationFormat>
  <Paragraphs>7</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Calibri</vt:lpstr>
      <vt:lpstr>Times New Roman</vt:lpstr>
      <vt:lpstr>Trebuchet MS</vt:lpstr>
      <vt:lpstr>Wingdings 3</vt:lpstr>
      <vt:lpstr>Аспект</vt:lpstr>
      <vt:lpstr>MAVZU:ISSIQXONALARDA EKILADIGAN O’SIMLIKLAR NAVLARI.</vt:lpstr>
      <vt:lpstr>Sabzavot aholini oziq-ovqat bilan ta'minlanishida muhim o'rin tutadi. Ularning tarkibida uglevodlar, har xiI tuzlar, vitaminlar, qand, oqsil, organik kislotalar va boshqa qimmatli ozuqa moddalari mavjud. Tarkibida efir moylari bo'lgan (piyoz, sarimsoq, ukrop, petrushka, selderey) sabzavotlar ovqatni xushta'm, mazali qiladi va oshqozon shirasini ajratib chiqarishni yaxshilaydi, bu esa ovqat hazm qilishni kuchaytiradi. </vt:lpstr>
      <vt:lpstr>Piyoz, sarimsoq tarkibidagi efir moylari juda kuchli fitonsid xossaga ega bo'lib, ular kasal tug'diruvchi mikroorganizmlarni o'ldiradi va kishilarni ko'pgina yuqumli kasalliklardan himoya qiladi. Ovqatda vitaminlar yetishmasligi moddalar almashinuvining buzilishi va avitaminoz bilan kasallanishga olib keladi. Katta yoshdagi kishilarning bir sutkali vitaminlarga bo'lgan ehtiyoji C-70-120, A-I-2, B-2-3, B-2,5-3,5, PP-15-25 milligrammni tashkil qiladi. </vt:lpstr>
      <vt:lpstr>Odam organizmining normal rivojlanishi va ishlab turishi uchun ba'zi bir mineral birikmalar, chunonchi, temir, fosfor, kaliy, kalsiy, natriy, magniy tuzlari, yod va boshqa elementlar zarur. Ana shu birikmalarning asosiy manbayi esa sabzavotlardir. Turli xiI sabzavotlar yetishtirish, shahar aholisini sabzavot bilan ta'minlash darajasi hali ancha past. </vt:lpstr>
      <vt:lpstr>Aholi jon boshiga o'rtacha talab qilinadigan sabzavot 99-153 kg ni tashkil qiladi, shundan karam 35-85 kg, pomidor 25-32 kg, bodring 10-13 kg, sabzi 6-10 kg, ko'k no'xat 6-8 kg, baqlajon 2-5 kg, chuchuk qalampir 1-3 kg va boshqa sabzavotlar 4-7 kg ni tashkil etadi. Aholi turmush darajasining o'sishi bilan non va kartoshka iste'mol qilish kamayib, go'sht, sut, sabzavot, meva va poliz mahsulotlariga bo'lgan talab tez o'sib boradi.</vt:lpstr>
      <vt:lpstr>1975-yili aholi jon boshiga 41 kg go'sht, 251 kg sut, 28 t.g meva, 72 kg sabzavot talab qilingan bo'lsa, 1990-yilda bu ko'rsatkichlar 57, 321, 41, 90 kg ni tashkil etadi. Hozirgi vaqtda aholi jon boshiga sabzavot iste'mol qilish yiliga 100 kg ga yetdi, kelgusidailmiy asoslangan me'yor bo'yicha 140- 150 kg ga yetkazilishi lozim bo'ladi. Shu bilan birga non mahsuloti va kartoshka aholi jon boshiga o'n besh yil ichida (kartoshka 25 kg ga, non mahsuloti esa 16 kg ga) kam talab qilingan. Ovqatlanish strukturasi takomillashmoqda. </vt:lpstr>
      <vt:lpstr>1980-yili yuqori kaloriyalik (go'sht, yog', sut, baliq) mahsulotlar aholi jon boshiga 220 kg yetishtirilgan bo'lsa, kam kaloriyalik (kartoshka, sabzavot, meva, non mahsuloti) mahsulotlar 475 kg yetishtirilgan yoki 1 :2, I nisbatda bo'lgan. 2005-yilga kelib bu nisbatan 1:0,88 ga teng bo'ldi. Bu nafaqat iqtisodiy ahamiyatga, balki ijtimoiy ahamiyatga ham egadir. Shu sababli sabzavotchilikni ochiq va yopiq tuproqlarda bir-biriga qo'shib olib borish aholini yil bo'yi sabzavot bilan ta'minlash garovidir.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MAVZU:ISSIQXONALARDA EKILADIGAN O’SIMLIKLAR NAVLARI.</dc:title>
  <dc:creator>User</dc:creator>
  <cp:lastModifiedBy>User</cp:lastModifiedBy>
  <cp:revision>4</cp:revision>
  <dcterms:created xsi:type="dcterms:W3CDTF">2022-01-24T05:18:13Z</dcterms:created>
  <dcterms:modified xsi:type="dcterms:W3CDTF">2022-01-28T10:01:08Z</dcterms:modified>
</cp:coreProperties>
</file>