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2"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59A8686-5F14-409F-850B-D2039D3A9A4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E13165-F61A-4F90-A235-03DA3C19FAB8}" type="slidenum">
              <a:rPr lang="ru-RU" smtClean="0"/>
              <a:t>‹#›</a:t>
            </a:fld>
            <a:endParaRPr lang="ru-RU"/>
          </a:p>
        </p:txBody>
      </p:sp>
    </p:spTree>
    <p:extLst>
      <p:ext uri="{BB962C8B-B14F-4D97-AF65-F5344CB8AC3E}">
        <p14:creationId xmlns:p14="http://schemas.microsoft.com/office/powerpoint/2010/main" val="3724807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59A8686-5F14-409F-850B-D2039D3A9A4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E13165-F61A-4F90-A235-03DA3C19FAB8}" type="slidenum">
              <a:rPr lang="ru-RU" smtClean="0"/>
              <a:t>‹#›</a:t>
            </a:fld>
            <a:endParaRPr lang="ru-RU"/>
          </a:p>
        </p:txBody>
      </p:sp>
    </p:spTree>
    <p:extLst>
      <p:ext uri="{BB962C8B-B14F-4D97-AF65-F5344CB8AC3E}">
        <p14:creationId xmlns:p14="http://schemas.microsoft.com/office/powerpoint/2010/main" val="2409557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59A8686-5F14-409F-850B-D2039D3A9A4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E13165-F61A-4F90-A235-03DA3C19FAB8}"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920906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59A8686-5F14-409F-850B-D2039D3A9A4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E13165-F61A-4F90-A235-03DA3C19FAB8}" type="slidenum">
              <a:rPr lang="ru-RU" smtClean="0"/>
              <a:t>‹#›</a:t>
            </a:fld>
            <a:endParaRPr lang="ru-RU"/>
          </a:p>
        </p:txBody>
      </p:sp>
    </p:spTree>
    <p:extLst>
      <p:ext uri="{BB962C8B-B14F-4D97-AF65-F5344CB8AC3E}">
        <p14:creationId xmlns:p14="http://schemas.microsoft.com/office/powerpoint/2010/main" val="30614105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59A8686-5F14-409F-850B-D2039D3A9A4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E13165-F61A-4F90-A235-03DA3C19FAB8}"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902469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59A8686-5F14-409F-850B-D2039D3A9A4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E13165-F61A-4F90-A235-03DA3C19FAB8}" type="slidenum">
              <a:rPr lang="ru-RU" smtClean="0"/>
              <a:t>‹#›</a:t>
            </a:fld>
            <a:endParaRPr lang="ru-RU"/>
          </a:p>
        </p:txBody>
      </p:sp>
    </p:spTree>
    <p:extLst>
      <p:ext uri="{BB962C8B-B14F-4D97-AF65-F5344CB8AC3E}">
        <p14:creationId xmlns:p14="http://schemas.microsoft.com/office/powerpoint/2010/main" val="1346682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59A8686-5F14-409F-850B-D2039D3A9A4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E13165-F61A-4F90-A235-03DA3C19FAB8}" type="slidenum">
              <a:rPr lang="ru-RU" smtClean="0"/>
              <a:t>‹#›</a:t>
            </a:fld>
            <a:endParaRPr lang="ru-RU"/>
          </a:p>
        </p:txBody>
      </p:sp>
    </p:spTree>
    <p:extLst>
      <p:ext uri="{BB962C8B-B14F-4D97-AF65-F5344CB8AC3E}">
        <p14:creationId xmlns:p14="http://schemas.microsoft.com/office/powerpoint/2010/main" val="21059958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59A8686-5F14-409F-850B-D2039D3A9A4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E13165-F61A-4F90-A235-03DA3C19FAB8}" type="slidenum">
              <a:rPr lang="ru-RU" smtClean="0"/>
              <a:t>‹#›</a:t>
            </a:fld>
            <a:endParaRPr lang="ru-RU"/>
          </a:p>
        </p:txBody>
      </p:sp>
    </p:spTree>
    <p:extLst>
      <p:ext uri="{BB962C8B-B14F-4D97-AF65-F5344CB8AC3E}">
        <p14:creationId xmlns:p14="http://schemas.microsoft.com/office/powerpoint/2010/main" val="3877970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59A8686-5F14-409F-850B-D2039D3A9A4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E13165-F61A-4F90-A235-03DA3C19FAB8}" type="slidenum">
              <a:rPr lang="ru-RU" smtClean="0"/>
              <a:t>‹#›</a:t>
            </a:fld>
            <a:endParaRPr lang="ru-RU"/>
          </a:p>
        </p:txBody>
      </p:sp>
    </p:spTree>
    <p:extLst>
      <p:ext uri="{BB962C8B-B14F-4D97-AF65-F5344CB8AC3E}">
        <p14:creationId xmlns:p14="http://schemas.microsoft.com/office/powerpoint/2010/main" val="2242706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59A8686-5F14-409F-850B-D2039D3A9A4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E13165-F61A-4F90-A235-03DA3C19FAB8}" type="slidenum">
              <a:rPr lang="ru-RU" smtClean="0"/>
              <a:t>‹#›</a:t>
            </a:fld>
            <a:endParaRPr lang="ru-RU"/>
          </a:p>
        </p:txBody>
      </p:sp>
    </p:spTree>
    <p:extLst>
      <p:ext uri="{BB962C8B-B14F-4D97-AF65-F5344CB8AC3E}">
        <p14:creationId xmlns:p14="http://schemas.microsoft.com/office/powerpoint/2010/main" val="1930169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59A8686-5F14-409F-850B-D2039D3A9A48}" type="datetimeFigureOut">
              <a:rPr lang="ru-RU" smtClean="0"/>
              <a:t>28.01.2022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7E13165-F61A-4F90-A235-03DA3C19FAB8}" type="slidenum">
              <a:rPr lang="ru-RU" smtClean="0"/>
              <a:t>‹#›</a:t>
            </a:fld>
            <a:endParaRPr lang="ru-RU"/>
          </a:p>
        </p:txBody>
      </p:sp>
    </p:spTree>
    <p:extLst>
      <p:ext uri="{BB962C8B-B14F-4D97-AF65-F5344CB8AC3E}">
        <p14:creationId xmlns:p14="http://schemas.microsoft.com/office/powerpoint/2010/main" val="270338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59A8686-5F14-409F-850B-D2039D3A9A48}" type="datetimeFigureOut">
              <a:rPr lang="ru-RU" smtClean="0"/>
              <a:t>28.01.2022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7E13165-F61A-4F90-A235-03DA3C19FAB8}" type="slidenum">
              <a:rPr lang="ru-RU" smtClean="0"/>
              <a:t>‹#›</a:t>
            </a:fld>
            <a:endParaRPr lang="ru-RU"/>
          </a:p>
        </p:txBody>
      </p:sp>
    </p:spTree>
    <p:extLst>
      <p:ext uri="{BB962C8B-B14F-4D97-AF65-F5344CB8AC3E}">
        <p14:creationId xmlns:p14="http://schemas.microsoft.com/office/powerpoint/2010/main" val="3538508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59A8686-5F14-409F-850B-D2039D3A9A48}" type="datetimeFigureOut">
              <a:rPr lang="ru-RU" smtClean="0"/>
              <a:t>28.01.2022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7E13165-F61A-4F90-A235-03DA3C19FAB8}" type="slidenum">
              <a:rPr lang="ru-RU" smtClean="0"/>
              <a:t>‹#›</a:t>
            </a:fld>
            <a:endParaRPr lang="ru-RU"/>
          </a:p>
        </p:txBody>
      </p:sp>
    </p:spTree>
    <p:extLst>
      <p:ext uri="{BB962C8B-B14F-4D97-AF65-F5344CB8AC3E}">
        <p14:creationId xmlns:p14="http://schemas.microsoft.com/office/powerpoint/2010/main" val="1763165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9A8686-5F14-409F-850B-D2039D3A9A48}" type="datetimeFigureOut">
              <a:rPr lang="ru-RU" smtClean="0"/>
              <a:t>28.01.2022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7E13165-F61A-4F90-A235-03DA3C19FAB8}" type="slidenum">
              <a:rPr lang="ru-RU" smtClean="0"/>
              <a:t>‹#›</a:t>
            </a:fld>
            <a:endParaRPr lang="ru-RU"/>
          </a:p>
        </p:txBody>
      </p:sp>
    </p:spTree>
    <p:extLst>
      <p:ext uri="{BB962C8B-B14F-4D97-AF65-F5344CB8AC3E}">
        <p14:creationId xmlns:p14="http://schemas.microsoft.com/office/powerpoint/2010/main" val="641047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59A8686-5F14-409F-850B-D2039D3A9A48}" type="datetimeFigureOut">
              <a:rPr lang="ru-RU" smtClean="0"/>
              <a:t>28.01.2022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7E13165-F61A-4F90-A235-03DA3C19FAB8}" type="slidenum">
              <a:rPr lang="ru-RU" smtClean="0"/>
              <a:t>‹#›</a:t>
            </a:fld>
            <a:endParaRPr lang="ru-RU"/>
          </a:p>
        </p:txBody>
      </p:sp>
    </p:spTree>
    <p:extLst>
      <p:ext uri="{BB962C8B-B14F-4D97-AF65-F5344CB8AC3E}">
        <p14:creationId xmlns:p14="http://schemas.microsoft.com/office/powerpoint/2010/main" val="2728470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59A8686-5F14-409F-850B-D2039D3A9A48}" type="datetimeFigureOut">
              <a:rPr lang="ru-RU" smtClean="0"/>
              <a:t>28.01.2022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7E13165-F61A-4F90-A235-03DA3C19FAB8}" type="slidenum">
              <a:rPr lang="ru-RU" smtClean="0"/>
              <a:t>‹#›</a:t>
            </a:fld>
            <a:endParaRPr lang="ru-RU"/>
          </a:p>
        </p:txBody>
      </p:sp>
    </p:spTree>
    <p:extLst>
      <p:ext uri="{BB962C8B-B14F-4D97-AF65-F5344CB8AC3E}">
        <p14:creationId xmlns:p14="http://schemas.microsoft.com/office/powerpoint/2010/main" val="1962440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59A8686-5F14-409F-850B-D2039D3A9A48}" type="datetimeFigureOut">
              <a:rPr lang="ru-RU" smtClean="0"/>
              <a:t>28.01.2022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7E13165-F61A-4F90-A235-03DA3C19FAB8}" type="slidenum">
              <a:rPr lang="ru-RU" smtClean="0"/>
              <a:t>‹#›</a:t>
            </a:fld>
            <a:endParaRPr lang="ru-RU"/>
          </a:p>
        </p:txBody>
      </p:sp>
    </p:spTree>
    <p:extLst>
      <p:ext uri="{BB962C8B-B14F-4D97-AF65-F5344CB8AC3E}">
        <p14:creationId xmlns:p14="http://schemas.microsoft.com/office/powerpoint/2010/main" val="21656780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hozir.org/fargona-viloyati-suv-sport-turlariga-ihtisoslashtirilgan-bolal.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1C4D6448-275B-4079-A43B-81D08D56EC8B}"/>
              </a:ext>
            </a:extLst>
          </p:cNvPr>
          <p:cNvSpPr>
            <a:spLocks noGrp="1"/>
          </p:cNvSpPr>
          <p:nvPr>
            <p:ph type="subTitle" idx="1"/>
          </p:nvPr>
        </p:nvSpPr>
        <p:spPr>
          <a:xfrm>
            <a:off x="1358574" y="2638273"/>
            <a:ext cx="7766936" cy="1096899"/>
          </a:xfrm>
        </p:spPr>
        <p:txBody>
          <a:bodyPr>
            <a:normAutofit fontScale="92500" lnSpcReduction="20000"/>
          </a:bodyPr>
          <a:lstStyle/>
          <a:p>
            <a:pPr algn="l"/>
            <a:r>
              <a:rPr lang="en-US" sz="4300" dirty="0">
                <a:solidFill>
                  <a:srgbClr val="FF0000"/>
                </a:solidFill>
              </a:rPr>
              <a:t>MAVZU:</a:t>
            </a:r>
            <a:r>
              <a:rPr lang="en-US" sz="4000" dirty="0">
                <a:solidFill>
                  <a:srgbClr val="7030A0"/>
                </a:solidFill>
              </a:rPr>
              <a:t>GORIZONTAL MIKROSKOP YORDAMIDA O’SISHI ANIQLQSH.</a:t>
            </a:r>
            <a:endParaRPr lang="ru-RU" sz="4000" dirty="0">
              <a:solidFill>
                <a:srgbClr val="7030A0"/>
              </a:solidFill>
            </a:endParaRPr>
          </a:p>
        </p:txBody>
      </p:sp>
    </p:spTree>
    <p:extLst>
      <p:ext uri="{BB962C8B-B14F-4D97-AF65-F5344CB8AC3E}">
        <p14:creationId xmlns:p14="http://schemas.microsoft.com/office/powerpoint/2010/main" val="608210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0FCEA7-CCC7-4193-AA32-E1A7D1EF8A39}"/>
              </a:ext>
            </a:extLst>
          </p:cNvPr>
          <p:cNvSpPr>
            <a:spLocks noGrp="1"/>
          </p:cNvSpPr>
          <p:nvPr>
            <p:ph type="title"/>
          </p:nvPr>
        </p:nvSpPr>
        <p:spPr>
          <a:xfrm>
            <a:off x="328246" y="128884"/>
            <a:ext cx="9378462" cy="2590870"/>
          </a:xfrm>
        </p:spPr>
        <p:txBody>
          <a:bodyPr>
            <a:normAutofit fontScale="90000"/>
          </a:bodyPr>
          <a:lstStyle/>
          <a:p>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O‘simliklarning</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faol</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hayotini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ko‘rsatuvchi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belgilardan</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biri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o‘sishdir</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O‘sish</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jarayonida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o‘simliklarda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yangidan-yangi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to‘qima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organlar</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vujudga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keladi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natijada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umumiy</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og‘irlik</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oshadi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O‘simliklarning</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o‘sish</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jarayoni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meristema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to‘qimalarining</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faoliyatiga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bog‘liq</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ya’ni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ushbu</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to‘qima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hujayralarining</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bo‘linib</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turishi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hisobiga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o‘simliklar</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bo‘yiga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eniga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o‘sadi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2000" b="0" i="0" dirty="0" err="1">
                <a:solidFill>
                  <a:srgbClr val="00B0F0"/>
                </a:solidFill>
                <a:effectLst/>
                <a:latin typeface="Times New Roman" panose="02020603050405020304" pitchFamily="18" charset="0"/>
              </a:rPr>
              <a:t>O’simliklar</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nt</a:t>
            </a:r>
            <a:r>
              <a:rPr lang="ru-RU" sz="2000" b="0" i="0" dirty="0">
                <a:solidFill>
                  <a:srgbClr val="00B0F0"/>
                </a:solidFill>
                <a:effectLst/>
                <a:latin typeface="Times New Roman" panose="02020603050405020304" pitchFamily="18" charset="0"/>
              </a:rPr>
              <a:t>о</a:t>
            </a:r>
            <a:r>
              <a:rPr lang="en-US" sz="2000" b="0" i="0" dirty="0">
                <a:solidFill>
                  <a:srgbClr val="00B0F0"/>
                </a:solidFill>
                <a:effectLst/>
                <a:latin typeface="Times New Roman" panose="02020603050405020304" pitchFamily="18" charset="0"/>
              </a:rPr>
              <a:t>g</a:t>
            </a:r>
            <a:r>
              <a:rPr lang="ru-RU" sz="2000" b="0" i="0" dirty="0">
                <a:solidFill>
                  <a:srgbClr val="00B0F0"/>
                </a:solidFill>
                <a:effectLst/>
                <a:latin typeface="Times New Roman" panose="02020603050405020304" pitchFamily="18" charset="0"/>
              </a:rPr>
              <a:t>е</a:t>
            </a:r>
            <a:r>
              <a:rPr lang="en-US" sz="2000" b="0" i="0" dirty="0">
                <a:solidFill>
                  <a:srgbClr val="00B0F0"/>
                </a:solidFill>
                <a:effectLst/>
                <a:latin typeface="Times New Roman" panose="02020603050405020304" pitchFamily="18" charset="0"/>
              </a:rPr>
              <a:t>n</a:t>
            </a:r>
            <a:r>
              <a:rPr lang="ru-RU" sz="2000" b="0" i="0" dirty="0">
                <a:solidFill>
                  <a:srgbClr val="00B0F0"/>
                </a:solidFill>
                <a:effectLst/>
                <a:latin typeface="Times New Roman" panose="02020603050405020304" pitchFamily="18" charset="0"/>
              </a:rPr>
              <a:t>е</a:t>
            </a:r>
            <a:r>
              <a:rPr lang="en-US" sz="2000" b="0" i="0" dirty="0" err="1">
                <a:solidFill>
                  <a:srgbClr val="00B0F0"/>
                </a:solidFill>
                <a:effectLst/>
                <a:latin typeface="Times New Roman" panose="02020603050405020304" pitchFamily="18" charset="0"/>
              </a:rPr>
              <a:t>zini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tavsifl</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vchi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eng</a:t>
            </a:r>
            <a:r>
              <a:rPr lang="en-US" sz="2000" b="0" i="0" dirty="0">
                <a:solidFill>
                  <a:srgbClr val="00B0F0"/>
                </a:solidFill>
                <a:effectLst/>
                <a:latin typeface="Times New Roman" panose="02020603050405020304" pitchFamily="18" charset="0"/>
              </a:rPr>
              <a:t> mu</a:t>
            </a:r>
            <a:r>
              <a:rPr lang="ru-RU" sz="2000" b="0" i="0" dirty="0">
                <a:solidFill>
                  <a:srgbClr val="00B0F0"/>
                </a:solidFill>
                <a:effectLst/>
                <a:latin typeface="Times New Roman" panose="02020603050405020304" pitchFamily="18" charset="0"/>
              </a:rPr>
              <a:t>х</a:t>
            </a:r>
            <a:r>
              <a:rPr lang="en-US" sz="2000" b="0" i="0" dirty="0" err="1">
                <a:solidFill>
                  <a:srgbClr val="00B0F0"/>
                </a:solidFill>
                <a:effectLst/>
                <a:latin typeface="Times New Roman" panose="02020603050405020304" pitchFamily="18" charset="0"/>
              </a:rPr>
              <a:t>im</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jarayonlar</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o’sish</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va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riv</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jlanishdir</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Ular</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o’simlik</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tanasidagi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barcha</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х</a:t>
            </a:r>
            <a:r>
              <a:rPr lang="en-US" sz="2000" b="0" i="0" dirty="0" err="1">
                <a:solidFill>
                  <a:srgbClr val="00B0F0"/>
                </a:solidFill>
                <a:effectLst/>
                <a:latin typeface="Times New Roman" panose="02020603050405020304" pitchFamily="18" charset="0"/>
              </a:rPr>
              <a:t>ayoti</a:t>
            </a:r>
            <a:r>
              <a:rPr lang="en-US" sz="2000" b="0" i="0" dirty="0">
                <a:solidFill>
                  <a:srgbClr val="00B0F0"/>
                </a:solidFill>
                <a:effectLst/>
                <a:latin typeface="Times New Roman" panose="02020603050405020304" pitchFamily="18" charset="0"/>
              </a:rPr>
              <a:t> r</a:t>
            </a:r>
            <a:r>
              <a:rPr lang="ru-RU" sz="2000" b="0" i="0" dirty="0">
                <a:solidFill>
                  <a:srgbClr val="00B0F0"/>
                </a:solidFill>
                <a:effectLst/>
                <a:latin typeface="Times New Roman" panose="02020603050405020304" pitchFamily="18" charset="0"/>
              </a:rPr>
              <a:t>е</a:t>
            </a:r>
            <a:r>
              <a:rPr lang="en-US" sz="2000" b="0" i="0" dirty="0" err="1">
                <a:solidFill>
                  <a:srgbClr val="00B0F0"/>
                </a:solidFill>
                <a:effectLst/>
                <a:latin typeface="Times New Roman" panose="02020603050405020304" pitchFamily="18" charset="0"/>
              </a:rPr>
              <a:t>aktsiyalarning</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natijasi</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х</a:t>
            </a:r>
            <a:r>
              <a:rPr lang="en-US" sz="2000" b="0" i="0" dirty="0">
                <a:solidFill>
                  <a:srgbClr val="00B0F0"/>
                </a:solidFill>
                <a:effectLst/>
                <a:latin typeface="Times New Roman" panose="02020603050405020304" pitchFamily="18" charset="0"/>
              </a:rPr>
              <a:t>is</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blanadi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bu</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jarayonlar</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bir-biriga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o’z</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viy</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bog’liq</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bo’lib</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faqat</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o’sish</a:t>
            </a:r>
            <a:r>
              <a:rPr lang="en-US" sz="2000" b="0" i="0" dirty="0">
                <a:solidFill>
                  <a:srgbClr val="00B0F0"/>
                </a:solidFill>
                <a:effectLst/>
                <a:latin typeface="Times New Roman" panose="02020603050405020304" pitchFamily="18" charset="0"/>
              </a:rPr>
              <a:t> as</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sida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riv</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jlanish</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va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riv</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jlanish</a:t>
            </a:r>
            <a:r>
              <a:rPr lang="en-US" sz="2000" b="0" i="0" dirty="0">
                <a:solidFill>
                  <a:srgbClr val="00B0F0"/>
                </a:solidFill>
                <a:effectLst/>
                <a:latin typeface="Times New Roman" panose="02020603050405020304" pitchFamily="18" charset="0"/>
              </a:rPr>
              <a:t> as</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sida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o’sish</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tavsiflanadi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Natijada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ikkalasi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o’simlikning</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х</a:t>
            </a:r>
            <a:r>
              <a:rPr lang="en-US" sz="2000" b="0" i="0" dirty="0" err="1">
                <a:solidFill>
                  <a:srgbClr val="00B0F0"/>
                </a:solidFill>
                <a:effectLst/>
                <a:latin typeface="Times New Roman" panose="02020603050405020304" pitchFamily="18" charset="0"/>
              </a:rPr>
              <a:t>ayotiy</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sig’mini</a:t>
            </a:r>
            <a:r>
              <a:rPr lang="en-US" sz="2000" b="0" i="0" dirty="0">
                <a:solidFill>
                  <a:srgbClr val="00B0F0"/>
                </a:solidFill>
                <a:effectLst/>
                <a:latin typeface="Times New Roman" panose="02020603050405020304" pitchFamily="18" charset="0"/>
              </a:rPr>
              <a:t> b</a:t>
            </a:r>
            <a:r>
              <a:rPr lang="ru-RU" sz="2000" b="0" i="0" dirty="0">
                <a:solidFill>
                  <a:srgbClr val="00B0F0"/>
                </a:solidFill>
                <a:effectLst/>
                <a:latin typeface="Times New Roman" panose="02020603050405020304" pitchFamily="18" charset="0"/>
              </a:rPr>
              <a:t>е</a:t>
            </a:r>
            <a:r>
              <a:rPr lang="en-US" sz="2000" b="0" i="0" dirty="0" err="1">
                <a:solidFill>
                  <a:srgbClr val="00B0F0"/>
                </a:solidFill>
                <a:effectLst/>
                <a:latin typeface="Times New Roman" panose="02020603050405020304" pitchFamily="18" charset="0"/>
              </a:rPr>
              <a:t>lgilaydi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Biroq</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ayni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vaqtda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o’sish</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va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riv</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jlanish</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bir-biridan</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farq</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qiladi</a:t>
            </a:r>
            <a:r>
              <a:rPr lang="en-US" sz="2000" b="0" i="0" dirty="0">
                <a:solidFill>
                  <a:srgbClr val="00B0F0"/>
                </a:solidFill>
                <a:effectLst/>
                <a:latin typeface="Times New Roman" panose="02020603050405020304" pitchFamily="18" charset="0"/>
              </a:rPr>
              <a:t>.</a:t>
            </a:r>
            <a:br>
              <a:rPr lang="en-US" sz="2000" dirty="0">
                <a:solidFill>
                  <a:srgbClr val="00B0F0"/>
                </a:solidFill>
              </a:rPr>
            </a:br>
            <a:endParaRPr lang="ru-RU" sz="2000" dirty="0">
              <a:solidFill>
                <a:srgbClr val="00B0F0"/>
              </a:solidFill>
            </a:endParaRPr>
          </a:p>
        </p:txBody>
      </p:sp>
      <p:pic>
        <p:nvPicPr>
          <p:cNvPr id="1028" name="Picture 4">
            <a:extLst>
              <a:ext uri="{FF2B5EF4-FFF2-40B4-BE49-F238E27FC236}">
                <a16:creationId xmlns:a16="http://schemas.microsoft.com/office/drawing/2014/main" id="{5AA1396A-C04C-4921-9C50-00836CB3BC4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55971" y="2719754"/>
            <a:ext cx="5419288" cy="4009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1656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CA3B2C-A2AD-4F7E-8F00-DCA85604869E}"/>
              </a:ext>
            </a:extLst>
          </p:cNvPr>
          <p:cNvSpPr>
            <a:spLocks noGrp="1"/>
          </p:cNvSpPr>
          <p:nvPr>
            <p:ph type="title"/>
          </p:nvPr>
        </p:nvSpPr>
        <p:spPr>
          <a:xfrm>
            <a:off x="164122" y="93785"/>
            <a:ext cx="9612923" cy="2633784"/>
          </a:xfrm>
        </p:spPr>
        <p:txBody>
          <a:bodyPr>
            <a:normAutofit/>
          </a:bodyPr>
          <a:lstStyle/>
          <a:p>
            <a:pPr indent="449580">
              <a:lnSpc>
                <a:spcPct val="115000"/>
              </a:lnSpc>
              <a:spcAft>
                <a:spcPts val="1000"/>
              </a:spcAft>
            </a:pP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Bo‘yiga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o‘sishni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ta’minlaydigan</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to‘qimalarni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birlamchi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meristema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deb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ataladi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Birlamchi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meristema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novda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ildiz</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uchlarida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Ikkilamchi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meristema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kambiy</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hujayralarning</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bo‘linib</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turishi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hisobiga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Kerakli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reaktiv</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asboblar</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Nam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kamera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zig‘irning</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karamning</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yoki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boshqa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mayda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urug‘li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tez</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o‘suvchi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o‘simliklarning</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ungan</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urug‘i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mikroskop</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okulyar-mikrometr</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00B0F0"/>
              </a:solidFill>
            </a:endParaRPr>
          </a:p>
        </p:txBody>
      </p:sp>
      <p:pic>
        <p:nvPicPr>
          <p:cNvPr id="2054" name="Picture 6">
            <a:extLst>
              <a:ext uri="{FF2B5EF4-FFF2-40B4-BE49-F238E27FC236}">
                <a16:creationId xmlns:a16="http://schemas.microsoft.com/office/drawing/2014/main" id="{0FF297C4-D0C5-4F98-A3CF-BA98AB2E7F4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32806" y="2357306"/>
            <a:ext cx="5016617" cy="4340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7770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886658-2419-4C1E-817F-0B79565CFBBA}"/>
              </a:ext>
            </a:extLst>
          </p:cNvPr>
          <p:cNvSpPr>
            <a:spLocks noGrp="1"/>
          </p:cNvSpPr>
          <p:nvPr>
            <p:ph type="title"/>
          </p:nvPr>
        </p:nvSpPr>
        <p:spPr>
          <a:xfrm>
            <a:off x="164123" y="160146"/>
            <a:ext cx="9652000" cy="2512715"/>
          </a:xfrm>
        </p:spPr>
        <p:txBody>
          <a:bodyPr>
            <a:noAutofit/>
          </a:bodyPr>
          <a:lstStyle/>
          <a:p>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Ishning</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borishi.O‘sishni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aniqlash</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mikroskopning</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buyum</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stolchasiga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ichida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ungan</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urug</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bo‘lgan</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nam</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kamera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mahkamlanadi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Bunda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kamera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ichidagi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urug‘ning</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ildiz</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uchi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mikroskopni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kichik</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ob’yektivi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orqali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ko‘rinib</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turishi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kerak</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Ildizning</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uchini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mikroskopning</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okulyariga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o‘rnatilgan</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mikrometr</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shkalasini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ma’lum</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joyga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to‘g‘rilab</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qo‘yiladi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Oradan</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30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minut</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o‘tgach</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ildiz</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uchining</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qancha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o‘sgani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shkalani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o‘zgarishiga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qarab</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aniqlanadi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Mikrometrdagi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shkala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oraliq</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masofasini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aniqlab</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ildizining</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shu</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vaqt</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ichida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qancha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o‘sganligi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aniqlanadi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00B0F0"/>
              </a:solidFill>
            </a:endParaRPr>
          </a:p>
        </p:txBody>
      </p:sp>
      <p:pic>
        <p:nvPicPr>
          <p:cNvPr id="3074" name="Picture 2">
            <a:extLst>
              <a:ext uri="{FF2B5EF4-FFF2-40B4-BE49-F238E27FC236}">
                <a16:creationId xmlns:a16="http://schemas.microsoft.com/office/drawing/2014/main" id="{D93D0C3B-376C-450A-A6A2-7513E8898DB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75877" y="2584000"/>
            <a:ext cx="5704514" cy="4113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8513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5B84C4-2A13-4A1F-B3D2-50654FBD1BD6}"/>
              </a:ext>
            </a:extLst>
          </p:cNvPr>
          <p:cNvSpPr>
            <a:spLocks noGrp="1"/>
          </p:cNvSpPr>
          <p:nvPr>
            <p:ph type="title"/>
          </p:nvPr>
        </p:nvSpPr>
        <p:spPr>
          <a:xfrm>
            <a:off x="125046" y="144515"/>
            <a:ext cx="9605108" cy="2567423"/>
          </a:xfrm>
        </p:spPr>
        <p:txBody>
          <a:bodyPr>
            <a:noAutofit/>
          </a:bodyPr>
          <a:lstStyle/>
          <a:p>
            <a:r>
              <a:rPr lang="en-US" sz="2000" b="0" i="0" dirty="0" err="1">
                <a:solidFill>
                  <a:srgbClr val="00B0F0"/>
                </a:solidFill>
                <a:effectLst/>
                <a:latin typeface="Times New Roman" panose="02020603050405020304" pitchFamily="18" charset="0"/>
              </a:rPr>
              <a:t>O’sish</a:t>
            </a:r>
            <a:r>
              <a:rPr lang="en-US" sz="2000" b="0" i="0" dirty="0">
                <a:solidFill>
                  <a:srgbClr val="00B0F0"/>
                </a:solidFill>
                <a:effectLst/>
                <a:latin typeface="Times New Roman" panose="02020603050405020304" pitchFamily="18" charset="0"/>
              </a:rPr>
              <a:t> — </a:t>
            </a:r>
            <a:r>
              <a:rPr lang="en-US" sz="2000" b="0" i="0" dirty="0" err="1">
                <a:solidFill>
                  <a:srgbClr val="00B0F0"/>
                </a:solidFill>
                <a:effectLst/>
                <a:latin typeface="Times New Roman" panose="02020603050405020304" pitchFamily="18" charset="0"/>
              </a:rPr>
              <a:t>bu</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o’simliklar</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bo’yi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va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eni</a:t>
            </a:r>
            <a:r>
              <a:rPr lang="en-US" sz="2000" b="0" i="0" dirty="0">
                <a:solidFill>
                  <a:srgbClr val="00B0F0"/>
                </a:solidFill>
                <a:effectLst/>
                <a:latin typeface="Times New Roman" panose="02020603050405020304" pitchFamily="18" charset="0"/>
              </a:rPr>
              <a:t> t</a:t>
            </a:r>
            <a:r>
              <a:rPr lang="ru-RU" sz="2000" b="0" i="0" dirty="0">
                <a:solidFill>
                  <a:srgbClr val="00B0F0"/>
                </a:solidFill>
                <a:effectLst/>
                <a:latin typeface="Times New Roman" panose="02020603050405020304" pitchFamily="18" charset="0"/>
              </a:rPr>
              <a:t>о</a:t>
            </a:r>
            <a:r>
              <a:rPr lang="en-US" sz="2000" b="0" i="0" dirty="0">
                <a:solidFill>
                  <a:srgbClr val="00B0F0"/>
                </a:solidFill>
                <a:effectLst/>
                <a:latin typeface="Times New Roman" panose="02020603050405020304" pitchFamily="18" charset="0"/>
              </a:rPr>
              <a:t>b</a:t>
            </a:r>
            <a:r>
              <a:rPr lang="ru-RU" sz="2000" b="0" i="0" dirty="0">
                <a:solidFill>
                  <a:srgbClr val="00B0F0"/>
                </a:solidFill>
                <a:effectLst/>
                <a:latin typeface="Times New Roman" panose="02020603050405020304" pitchFamily="18" charset="0"/>
              </a:rPr>
              <a:t>о</a:t>
            </a:r>
            <a:r>
              <a:rPr lang="en-US" sz="2000" b="0" i="0" dirty="0">
                <a:solidFill>
                  <a:srgbClr val="00B0F0"/>
                </a:solidFill>
                <a:effectLst/>
                <a:latin typeface="Times New Roman" panose="02020603050405020304" pitchFamily="18" charset="0"/>
              </a:rPr>
              <a:t>ra </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rtib</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umumiy</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massining</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shishidir</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Bunday</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o’sish</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erqasiga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qaytmaydi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Chunki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yangidan-yangi</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х</a:t>
            </a:r>
            <a:r>
              <a:rPr lang="en-US" sz="2000" b="0" i="0" dirty="0" err="1">
                <a:solidFill>
                  <a:srgbClr val="00B0F0"/>
                </a:solidFill>
                <a:effectLst/>
                <a:latin typeface="Times New Roman" panose="02020603050405020304" pitchFamily="18" charset="0"/>
              </a:rPr>
              <a:t>ujayralar</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toqimalar</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va</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rganlar</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vujudga</a:t>
            </a:r>
            <a:r>
              <a:rPr lang="en-US" sz="2000" b="0" i="0" dirty="0">
                <a:solidFill>
                  <a:srgbClr val="00B0F0"/>
                </a:solidFill>
                <a:effectLst/>
                <a:latin typeface="Times New Roman" panose="02020603050405020304" pitchFamily="18" charset="0"/>
              </a:rPr>
              <a:t> k</a:t>
            </a:r>
            <a:r>
              <a:rPr lang="ru-RU" sz="2000" b="0" i="0" dirty="0">
                <a:solidFill>
                  <a:srgbClr val="00B0F0"/>
                </a:solidFill>
                <a:effectLst/>
                <a:latin typeface="Times New Roman" panose="02020603050405020304" pitchFamily="18" charset="0"/>
              </a:rPr>
              <a:t>е</a:t>
            </a:r>
            <a:r>
              <a:rPr lang="en-US" sz="2000" b="0" i="0" dirty="0">
                <a:solidFill>
                  <a:srgbClr val="00B0F0"/>
                </a:solidFill>
                <a:effectLst/>
                <a:latin typeface="Times New Roman" panose="02020603050405020304" pitchFamily="18" charset="0"/>
              </a:rPr>
              <a:t>lib, pr</a:t>
            </a:r>
            <a:r>
              <a:rPr lang="ru-RU" sz="2000" b="0" i="0" dirty="0">
                <a:solidFill>
                  <a:srgbClr val="00B0F0"/>
                </a:solidFill>
                <a:effectLst/>
                <a:latin typeface="Times New Roman" panose="02020603050405020304" pitchFamily="18" charset="0"/>
              </a:rPr>
              <a:t>о</a:t>
            </a:r>
            <a:r>
              <a:rPr lang="en-US" sz="2000" b="0" i="0" dirty="0">
                <a:solidFill>
                  <a:srgbClr val="00B0F0"/>
                </a:solidFill>
                <a:effectLst/>
                <a:latin typeface="Times New Roman" panose="02020603050405020304" pitchFamily="18" charset="0"/>
              </a:rPr>
              <a:t>t</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plazma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va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undagi</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rgan</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idlar</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х</a:t>
            </a:r>
            <a:r>
              <a:rPr lang="en-US" sz="2000" b="0" i="0" dirty="0">
                <a:solidFill>
                  <a:srgbClr val="00B0F0"/>
                </a:solidFill>
                <a:effectLst/>
                <a:latin typeface="Times New Roman" panose="02020603050405020304" pitchFamily="18" charset="0"/>
              </a:rPr>
              <a:t>l</a:t>
            </a:r>
            <a:r>
              <a:rPr lang="ru-RU" sz="2000" b="0" i="0" dirty="0">
                <a:solidFill>
                  <a:srgbClr val="00B0F0"/>
                </a:solidFill>
                <a:effectLst/>
                <a:latin typeface="Times New Roman" panose="02020603050405020304" pitchFamily="18" charset="0"/>
              </a:rPr>
              <a:t>о</a:t>
            </a:r>
            <a:r>
              <a:rPr lang="en-US" sz="2000" b="0" i="0" dirty="0">
                <a:solidFill>
                  <a:srgbClr val="00B0F0"/>
                </a:solidFill>
                <a:effectLst/>
                <a:latin typeface="Times New Roman" panose="02020603050405020304" pitchFamily="18" charset="0"/>
              </a:rPr>
              <a:t>r</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plastlar</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mit</a:t>
            </a:r>
            <a:r>
              <a:rPr lang="ru-RU" sz="2000" b="0" i="0" dirty="0" err="1">
                <a:solidFill>
                  <a:srgbClr val="00B0F0"/>
                </a:solidFill>
                <a:effectLst/>
                <a:latin typeface="Times New Roman" panose="02020603050405020304" pitchFamily="18" charset="0"/>
              </a:rPr>
              <a:t>охо</a:t>
            </a:r>
            <a:r>
              <a:rPr lang="en-US" sz="2000" b="0" i="0" dirty="0" err="1">
                <a:solidFill>
                  <a:srgbClr val="00B0F0"/>
                </a:solidFill>
                <a:effectLst/>
                <a:latin typeface="Times New Roman" panose="02020603050405020304" pitchFamily="18" charset="0"/>
              </a:rPr>
              <a:t>ndriyalar</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va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boshqalar</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to’xtovsiz</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shakllanib</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turadi</a:t>
            </a:r>
            <a:r>
              <a:rPr lang="en-US" sz="2000" b="0" i="0" dirty="0">
                <a:solidFill>
                  <a:srgbClr val="00B0F0"/>
                </a:solidFill>
                <a:effectLst/>
                <a:latin typeface="Times New Roman" panose="02020603050405020304" pitchFamily="18" charset="0"/>
              </a:rPr>
              <a:t>.</a:t>
            </a:r>
            <a:br>
              <a:rPr lang="en-US" sz="2000" dirty="0">
                <a:solidFill>
                  <a:srgbClr val="00B0F0"/>
                </a:solidFill>
              </a:rPr>
            </a:br>
            <a:br>
              <a:rPr lang="en-US" sz="2000" dirty="0">
                <a:solidFill>
                  <a:srgbClr val="00B0F0"/>
                </a:solidFill>
              </a:rPr>
            </a:br>
            <a:r>
              <a:rPr lang="en-US" sz="2000" b="0" i="0" dirty="0" err="1">
                <a:solidFill>
                  <a:srgbClr val="00B0F0"/>
                </a:solidFill>
                <a:effectLst/>
                <a:latin typeface="Times New Roman" panose="02020603050405020304" pitchFamily="18" charset="0"/>
              </a:rPr>
              <a:t>Riv</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jlanish</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o’simlikning</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х</a:t>
            </a:r>
            <a:r>
              <a:rPr lang="en-US" sz="2000" b="0" i="0" dirty="0" err="1">
                <a:solidFill>
                  <a:srgbClr val="00B0F0"/>
                </a:solidFill>
                <a:effectLst/>
                <a:latin typeface="Times New Roman" panose="02020603050405020304" pitchFamily="18" charset="0"/>
              </a:rPr>
              <a:t>ayotiy</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siqlini</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nt</a:t>
            </a:r>
            <a:r>
              <a:rPr lang="ru-RU" sz="2000" b="0" i="0" dirty="0">
                <a:solidFill>
                  <a:srgbClr val="00B0F0"/>
                </a:solidFill>
                <a:effectLst/>
                <a:latin typeface="Times New Roman" panose="02020603050405020304" pitchFamily="18" charset="0"/>
              </a:rPr>
              <a:t>о</a:t>
            </a:r>
            <a:r>
              <a:rPr lang="en-US" sz="2000" b="0" i="0" dirty="0">
                <a:solidFill>
                  <a:srgbClr val="00B0F0"/>
                </a:solidFill>
                <a:effectLst/>
                <a:latin typeface="Times New Roman" panose="02020603050405020304" pitchFamily="18" charset="0"/>
              </a:rPr>
              <a:t>g</a:t>
            </a:r>
            <a:r>
              <a:rPr lang="ru-RU" sz="2000" b="0" i="0" dirty="0">
                <a:solidFill>
                  <a:srgbClr val="00B0F0"/>
                </a:solidFill>
                <a:effectLst/>
                <a:latin typeface="Times New Roman" panose="02020603050405020304" pitchFamily="18" charset="0"/>
              </a:rPr>
              <a:t>е</a:t>
            </a:r>
            <a:r>
              <a:rPr lang="en-US" sz="2000" b="0" i="0" dirty="0">
                <a:solidFill>
                  <a:srgbClr val="00B0F0"/>
                </a:solidFill>
                <a:effectLst/>
                <a:latin typeface="Times New Roman" panose="02020603050405020304" pitchFamily="18" charset="0"/>
              </a:rPr>
              <a:t>n</a:t>
            </a:r>
            <a:r>
              <a:rPr lang="ru-RU" sz="2000" b="0" i="0" dirty="0">
                <a:solidFill>
                  <a:srgbClr val="00B0F0"/>
                </a:solidFill>
                <a:effectLst/>
                <a:latin typeface="Times New Roman" panose="02020603050405020304" pitchFamily="18" charset="0"/>
              </a:rPr>
              <a:t>е</a:t>
            </a:r>
            <a:r>
              <a:rPr lang="en-US" sz="2000" b="0" i="0" dirty="0" err="1">
                <a:solidFill>
                  <a:srgbClr val="00B0F0"/>
                </a:solidFill>
                <a:effectLst/>
                <a:latin typeface="Times New Roman" panose="02020603050405020304" pitchFamily="18" charset="0"/>
              </a:rPr>
              <a:t>zini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tavsif­l</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vchi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yoshlik</a:t>
            </a:r>
            <a:r>
              <a:rPr lang="en-US" sz="2000" b="0" i="0" dirty="0">
                <a:solidFill>
                  <a:srgbClr val="00B0F0"/>
                </a:solidFill>
                <a:effectLst/>
                <a:latin typeface="Times New Roman" panose="02020603050405020304" pitchFamily="18" charset="0"/>
              </a:rPr>
              <a:t>, v</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yaga</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е</a:t>
            </a:r>
            <a:r>
              <a:rPr lang="en-US" sz="2000" b="0" i="0" dirty="0" err="1">
                <a:solidFill>
                  <a:srgbClr val="00B0F0"/>
                </a:solidFill>
                <a:effectLst/>
                <a:latin typeface="Times New Roman" panose="02020603050405020304" pitchFamily="18" charset="0"/>
              </a:rPr>
              <a:t>tish</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ko’payish</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qarish</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va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ulish</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arafalaridagi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sifatiy</a:t>
            </a:r>
            <a:r>
              <a:rPr lang="en-US" sz="2000" b="0" i="0" dirty="0">
                <a:solidFill>
                  <a:srgbClr val="00B0F0"/>
                </a:solidFill>
                <a:effectLst/>
                <a:latin typeface="Times New Roman" panose="02020603050405020304" pitchFamily="18" charset="0"/>
              </a:rPr>
              <a:t> m</a:t>
            </a:r>
            <a:r>
              <a:rPr lang="ru-RU" sz="2000" b="0" i="0" dirty="0">
                <a:solidFill>
                  <a:srgbClr val="00B0F0"/>
                </a:solidFill>
                <a:effectLst/>
                <a:latin typeface="Times New Roman" panose="02020603050405020304" pitchFamily="18" charset="0"/>
              </a:rPr>
              <a:t>о</a:t>
            </a:r>
            <a:r>
              <a:rPr lang="en-US" sz="2000" b="0" i="0" dirty="0">
                <a:solidFill>
                  <a:srgbClr val="00B0F0"/>
                </a:solidFill>
                <a:effectLst/>
                <a:latin typeface="Times New Roman" panose="02020603050405020304" pitchFamily="18" charset="0"/>
              </a:rPr>
              <a:t>rf</a:t>
            </a:r>
            <a:r>
              <a:rPr lang="ru-RU" sz="2000" b="0" i="0" dirty="0">
                <a:solidFill>
                  <a:srgbClr val="00B0F0"/>
                </a:solidFill>
                <a:effectLst/>
                <a:latin typeface="Times New Roman" panose="02020603050405020304" pitchFamily="18" charset="0"/>
              </a:rPr>
              <a:t>о</a:t>
            </a:r>
            <a:r>
              <a:rPr lang="en-US" sz="2000" b="0" i="0" dirty="0">
                <a:solidFill>
                  <a:srgbClr val="00B0F0"/>
                </a:solidFill>
                <a:effectLst/>
                <a:latin typeface="Times New Roman" panose="02020603050405020304" pitchFamily="18" charset="0"/>
              </a:rPr>
              <a:t>l</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gik</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va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fizi</a:t>
            </a:r>
            <a:r>
              <a:rPr lang="ru-RU" sz="2000" b="0" i="0" dirty="0">
                <a:solidFill>
                  <a:srgbClr val="00B0F0"/>
                </a:solidFill>
                <a:effectLst/>
                <a:latin typeface="Times New Roman" panose="02020603050405020304" pitchFamily="18" charset="0"/>
              </a:rPr>
              <a:t>о</a:t>
            </a:r>
            <a:r>
              <a:rPr lang="en-US" sz="2000" b="0" i="0" dirty="0">
                <a:solidFill>
                  <a:srgbClr val="00B0F0"/>
                </a:solidFill>
                <a:effectLst/>
                <a:latin typeface="Times New Roman" panose="02020603050405020304" pitchFamily="18" charset="0"/>
              </a:rPr>
              <a:t>l</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gik</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o’zgarishlarni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o’z</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ichiga</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ladi</a:t>
            </a:r>
            <a:r>
              <a:rPr lang="en-US" sz="2000" b="0" i="0" dirty="0">
                <a:solidFill>
                  <a:srgbClr val="00B0F0"/>
                </a:solidFill>
                <a:effectLst/>
                <a:latin typeface="Times New Roman" panose="02020603050405020304" pitchFamily="18" charset="0"/>
              </a:rPr>
              <a:t>.</a:t>
            </a:r>
            <a:br>
              <a:rPr lang="en-US" sz="2000" dirty="0">
                <a:solidFill>
                  <a:srgbClr val="00B0F0"/>
                </a:solidFill>
              </a:rPr>
            </a:br>
            <a:endParaRPr lang="ru-RU" sz="2000" dirty="0">
              <a:solidFill>
                <a:srgbClr val="00B0F0"/>
              </a:solidFill>
            </a:endParaRPr>
          </a:p>
        </p:txBody>
      </p:sp>
      <p:pic>
        <p:nvPicPr>
          <p:cNvPr id="4098" name="Picture 2">
            <a:extLst>
              <a:ext uri="{FF2B5EF4-FFF2-40B4-BE49-F238E27FC236}">
                <a16:creationId xmlns:a16="http://schemas.microsoft.com/office/drawing/2014/main" id="{0B3C2860-7FC5-4E74-95E9-6158531AC38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22416" y="2711938"/>
            <a:ext cx="5687734" cy="3906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7895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FFEFEF-32B7-41A8-826C-0DE0734CF1FC}"/>
              </a:ext>
            </a:extLst>
          </p:cNvPr>
          <p:cNvSpPr>
            <a:spLocks noGrp="1"/>
          </p:cNvSpPr>
          <p:nvPr>
            <p:ph type="title"/>
          </p:nvPr>
        </p:nvSpPr>
        <p:spPr>
          <a:xfrm>
            <a:off x="78154" y="136699"/>
            <a:ext cx="9745784" cy="1901826"/>
          </a:xfrm>
        </p:spPr>
        <p:txBody>
          <a:bodyPr>
            <a:noAutofit/>
          </a:bodyPr>
          <a:lstStyle/>
          <a:p>
            <a:r>
              <a:rPr lang="en-US" sz="2000" b="0" i="0" dirty="0">
                <a:solidFill>
                  <a:srgbClr val="00B0F0"/>
                </a:solidFill>
                <a:effectLst/>
                <a:latin typeface="Times New Roman" panose="02020603050405020304" pitchFamily="18" charset="0"/>
              </a:rPr>
              <a:t>Bu </a:t>
            </a:r>
            <a:r>
              <a:rPr lang="en-US" sz="2000" b="0" i="0" dirty="0" err="1">
                <a:solidFill>
                  <a:srgbClr val="00B0F0"/>
                </a:solidFill>
                <a:effectLst/>
                <a:latin typeface="Times New Roman" panose="02020603050405020304" pitchFamily="18" charset="0"/>
              </a:rPr>
              <a:t>jarayonlarning</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o’zar</a:t>
            </a:r>
            <a:r>
              <a:rPr lang="ru-RU" sz="2000" b="0" i="0" dirty="0">
                <a:solidFill>
                  <a:srgbClr val="00B0F0"/>
                </a:solidFill>
                <a:effectLst/>
                <a:latin typeface="Times New Roman" panose="02020603050405020304" pitchFamily="18" charset="0"/>
              </a:rPr>
              <a:t>о </a:t>
            </a:r>
            <a:r>
              <a:rPr lang="en-US" sz="2000" b="0" i="0" dirty="0" err="1">
                <a:solidFill>
                  <a:srgbClr val="00B0F0"/>
                </a:solidFill>
                <a:effectLst/>
                <a:latin typeface="Times New Roman" panose="02020603050405020304" pitchFamily="18" charset="0"/>
              </a:rPr>
              <a:t>nisbati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o’zgarib</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turishi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mumkin</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Masalan</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ayrim</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o’simliklarda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o’sish</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ancha</a:t>
            </a:r>
            <a:r>
              <a:rPr lang="en-US" sz="2000" b="0" i="0" dirty="0">
                <a:solidFill>
                  <a:srgbClr val="00B0F0"/>
                </a:solidFill>
                <a:effectLst/>
                <a:latin typeface="Times New Roman" panose="02020603050405020304" pitchFamily="18" charset="0"/>
              </a:rPr>
              <a:t> fa</a:t>
            </a:r>
            <a:r>
              <a:rPr lang="ru-RU" sz="2000" b="0" i="0" dirty="0">
                <a:solidFill>
                  <a:srgbClr val="00B0F0"/>
                </a:solidFill>
                <a:effectLst/>
                <a:latin typeface="Times New Roman" panose="02020603050405020304" pitchFamily="18" charset="0"/>
              </a:rPr>
              <a:t>о</a:t>
            </a:r>
            <a:r>
              <a:rPr lang="en-US" sz="2000" b="0" i="0" dirty="0">
                <a:solidFill>
                  <a:srgbClr val="00B0F0"/>
                </a:solidFill>
                <a:effectLst/>
                <a:latin typeface="Times New Roman" panose="02020603050405020304" pitchFamily="18" charset="0"/>
              </a:rPr>
              <a:t>l, </a:t>
            </a:r>
            <a:r>
              <a:rPr lang="en-US" sz="2000" b="0" i="0" dirty="0" err="1">
                <a:solidFill>
                  <a:srgbClr val="00B0F0"/>
                </a:solidFill>
                <a:effectLst/>
                <a:latin typeface="Times New Roman" panose="02020603050405020304" pitchFamily="18" charset="0"/>
              </a:rPr>
              <a:t>riv</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jlanish</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esa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juda</a:t>
            </a:r>
            <a:r>
              <a:rPr lang="en-US" sz="2000" b="0" i="0" dirty="0">
                <a:solidFill>
                  <a:srgbClr val="00B0F0"/>
                </a:solidFill>
                <a:effectLst/>
                <a:latin typeface="Times New Roman" panose="02020603050405020304" pitchFamily="18" charset="0"/>
              </a:rPr>
              <a:t> s</a:t>
            </a:r>
            <a:r>
              <a:rPr lang="ru-RU" sz="2000" b="0" i="0" dirty="0">
                <a:solidFill>
                  <a:srgbClr val="00B0F0"/>
                </a:solidFill>
                <a:effectLst/>
                <a:latin typeface="Times New Roman" panose="02020603050405020304" pitchFamily="18" charset="0"/>
              </a:rPr>
              <a:t>е</a:t>
            </a:r>
            <a:r>
              <a:rPr lang="en-US" sz="2000" b="0" i="0" dirty="0">
                <a:solidFill>
                  <a:srgbClr val="00B0F0"/>
                </a:solidFill>
                <a:effectLst/>
                <a:latin typeface="Times New Roman" panose="02020603050405020304" pitchFamily="18" charset="0"/>
              </a:rPr>
              <a:t>kin b</a:t>
            </a:r>
            <a:r>
              <a:rPr lang="ru-RU" sz="2000" b="0" i="0" dirty="0">
                <a:solidFill>
                  <a:srgbClr val="00B0F0"/>
                </a:solidFill>
                <a:effectLst/>
                <a:latin typeface="Times New Roman" panose="02020603050405020304" pitchFamily="18" charset="0"/>
              </a:rPr>
              <a:t>о</a:t>
            </a:r>
            <a:r>
              <a:rPr lang="en-US" sz="2000" b="0" i="0" dirty="0">
                <a:solidFill>
                  <a:srgbClr val="00B0F0"/>
                </a:solidFill>
                <a:effectLst/>
                <a:latin typeface="Times New Roman" panose="02020603050405020304" pitchFamily="18" charset="0"/>
              </a:rPr>
              <a:t>rishi, </a:t>
            </a:r>
            <a:r>
              <a:rPr lang="en-US" sz="2000" b="0" i="0" dirty="0" err="1">
                <a:solidFill>
                  <a:srgbClr val="00B0F0"/>
                </a:solidFill>
                <a:effectLst/>
                <a:latin typeface="Times New Roman" panose="02020603050405020304" pitchFamily="18" charset="0"/>
              </a:rPr>
              <a:t>boshqalarida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aksincha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bo’lishi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mumkin</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O’sish</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juda</a:t>
            </a:r>
            <a:r>
              <a:rPr lang="en-US" sz="2000" b="0" i="0" dirty="0">
                <a:solidFill>
                  <a:srgbClr val="00B0F0"/>
                </a:solidFill>
                <a:effectLst/>
                <a:latin typeface="Times New Roman" panose="02020603050405020304" pitchFamily="18" charset="0"/>
              </a:rPr>
              <a:t> fa</a:t>
            </a:r>
            <a:r>
              <a:rPr lang="ru-RU" sz="2000" b="0" i="0" dirty="0">
                <a:solidFill>
                  <a:srgbClr val="00B0F0"/>
                </a:solidFill>
                <a:effectLst/>
                <a:latin typeface="Times New Roman" panose="02020603050405020304" pitchFamily="18" charset="0"/>
              </a:rPr>
              <a:t>о</a:t>
            </a:r>
            <a:r>
              <a:rPr lang="en-US" sz="2000" b="0" i="0" dirty="0">
                <a:solidFill>
                  <a:srgbClr val="00B0F0"/>
                </a:solidFill>
                <a:effectLst/>
                <a:latin typeface="Times New Roman" panose="02020603050405020304" pitchFamily="18" charset="0"/>
              </a:rPr>
              <a:t>l k</a:t>
            </a:r>
            <a:r>
              <a:rPr lang="ru-RU" sz="2000" b="0" i="0" dirty="0">
                <a:solidFill>
                  <a:srgbClr val="00B0F0"/>
                </a:solidFill>
                <a:effectLst/>
                <a:latin typeface="Times New Roman" panose="02020603050405020304" pitchFamily="18" charset="0"/>
              </a:rPr>
              <a:t>е</a:t>
            </a:r>
            <a:r>
              <a:rPr lang="en-US" sz="2000" b="0" i="0" dirty="0" err="1">
                <a:solidFill>
                  <a:srgbClr val="00B0F0"/>
                </a:solidFill>
                <a:effectLst/>
                <a:latin typeface="Times New Roman" panose="02020603050405020304" pitchFamily="18" charset="0"/>
              </a:rPr>
              <a:t>chadigan</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o’simliklar</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tanasi</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datda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yirik</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o’sish</a:t>
            </a:r>
            <a:r>
              <a:rPr lang="en-US" sz="2000" b="0" i="0" dirty="0">
                <a:solidFill>
                  <a:srgbClr val="00B0F0"/>
                </a:solidFill>
                <a:effectLst/>
                <a:latin typeface="Times New Roman" panose="02020603050405020304" pitchFamily="18" charset="0"/>
              </a:rPr>
              <a:t> s</a:t>
            </a:r>
            <a:r>
              <a:rPr lang="ru-RU" sz="2000" b="0" i="0" dirty="0">
                <a:solidFill>
                  <a:srgbClr val="00B0F0"/>
                </a:solidFill>
                <a:effectLst/>
                <a:latin typeface="Times New Roman" panose="02020603050405020304" pitchFamily="18" charset="0"/>
              </a:rPr>
              <a:t>е</a:t>
            </a:r>
            <a:r>
              <a:rPr lang="en-US" sz="2000" b="0" i="0" dirty="0">
                <a:solidFill>
                  <a:srgbClr val="00B0F0"/>
                </a:solidFill>
                <a:effectLst/>
                <a:latin typeface="Times New Roman" panose="02020603050405020304" pitchFamily="18" charset="0"/>
              </a:rPr>
              <a:t>kin </a:t>
            </a:r>
            <a:r>
              <a:rPr lang="en-US" sz="2000" b="0" i="0" dirty="0" err="1">
                <a:solidFill>
                  <a:srgbClr val="00B0F0"/>
                </a:solidFill>
                <a:effectLst/>
                <a:latin typeface="Times New Roman" panose="02020603050405020304" pitchFamily="18" charset="0"/>
              </a:rPr>
              <a:t>va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riv</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jlanish</a:t>
            </a:r>
            <a:r>
              <a:rPr lang="en-US" sz="2000" b="0" i="0" dirty="0">
                <a:solidFill>
                  <a:srgbClr val="00B0F0"/>
                </a:solidFill>
                <a:effectLst/>
                <a:latin typeface="Times New Roman" panose="02020603050405020304" pitchFamily="18" charset="0"/>
              </a:rPr>
              <a:t> fa</a:t>
            </a:r>
            <a:r>
              <a:rPr lang="ru-RU" sz="2000" b="0" i="0" dirty="0">
                <a:solidFill>
                  <a:srgbClr val="00B0F0"/>
                </a:solidFill>
                <a:effectLst/>
                <a:latin typeface="Times New Roman" panose="02020603050405020304" pitchFamily="18" charset="0"/>
              </a:rPr>
              <a:t>о</a:t>
            </a:r>
            <a:r>
              <a:rPr lang="en-US" sz="2000" b="0" i="0" dirty="0">
                <a:solidFill>
                  <a:srgbClr val="00B0F0"/>
                </a:solidFill>
                <a:effectLst/>
                <a:latin typeface="Times New Roman" panose="02020603050405020304" pitchFamily="18" charset="0"/>
              </a:rPr>
              <a:t>l </a:t>
            </a:r>
            <a:r>
              <a:rPr lang="en-US" sz="2000" b="0" i="0" dirty="0" err="1">
                <a:solidFill>
                  <a:srgbClr val="00B0F0"/>
                </a:solidFill>
                <a:effectLst/>
                <a:latin typeface="Times New Roman" panose="02020603050405020304" pitchFamily="18" charset="0"/>
              </a:rPr>
              <a:t>bo’lgan</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o’simliklar</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aksincha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karlik</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kichik</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bo’ladi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Bunday</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o’zgarishlar</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o’simlik</a:t>
            </a:r>
            <a:r>
              <a:rPr lang="en-US" sz="2000" b="0" i="0" dirty="0">
                <a:solidFill>
                  <a:srgbClr val="00B0F0"/>
                </a:solidFill>
                <a:effectLst/>
                <a:latin typeface="Times New Roman" panose="02020603050405020304" pitchFamily="18" charset="0"/>
              </a:rPr>
              <a:t> </a:t>
            </a:r>
            <a:r>
              <a:rPr lang="en-US" sz="2000" b="0" i="0" u="none" strike="noStrike" dirty="0" err="1">
                <a:solidFill>
                  <a:srgbClr val="00B0F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turlariga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navlarning</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х</a:t>
            </a:r>
            <a:r>
              <a:rPr lang="en-US" sz="2000" b="0" i="0" dirty="0" err="1">
                <a:solidFill>
                  <a:srgbClr val="00B0F0"/>
                </a:solidFill>
                <a:effectLst/>
                <a:latin typeface="Times New Roman" panose="02020603050405020304" pitchFamily="18" charset="0"/>
              </a:rPr>
              <a:t>ususiyatlariga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ichki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va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tashqi</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millarning</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ta’siriga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bog’liq</a:t>
            </a:r>
            <a:r>
              <a:rPr lang="en-US" sz="2000" b="0" i="0" dirty="0">
                <a:solidFill>
                  <a:srgbClr val="00B0F0"/>
                </a:solidFill>
                <a:effectLst/>
                <a:latin typeface="Times New Roman" panose="02020603050405020304" pitchFamily="18" charset="0"/>
              </a:rPr>
              <a:t>. </a:t>
            </a:r>
            <a:endParaRPr lang="ru-RU" sz="2000" dirty="0">
              <a:solidFill>
                <a:srgbClr val="00B0F0"/>
              </a:solidFill>
            </a:endParaRPr>
          </a:p>
        </p:txBody>
      </p:sp>
      <p:sp>
        <p:nvSpPr>
          <p:cNvPr id="4" name="Объект 2">
            <a:extLst>
              <a:ext uri="{FF2B5EF4-FFF2-40B4-BE49-F238E27FC236}">
                <a16:creationId xmlns:a16="http://schemas.microsoft.com/office/drawing/2014/main" id="{9310B8F1-9364-486C-9A58-068A964AB23A}"/>
              </a:ext>
            </a:extLst>
          </p:cNvPr>
          <p:cNvSpPr txBox="1">
            <a:spLocks/>
          </p:cNvSpPr>
          <p:nvPr/>
        </p:nvSpPr>
        <p:spPr>
          <a:xfrm>
            <a:off x="778002" y="2273417"/>
            <a:ext cx="8596668" cy="444788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endParaRPr lang="ru-RU" dirty="0"/>
          </a:p>
        </p:txBody>
      </p:sp>
      <p:sp>
        <p:nvSpPr>
          <p:cNvPr id="5" name="AutoShape 2">
            <a:extLst>
              <a:ext uri="{FF2B5EF4-FFF2-40B4-BE49-F238E27FC236}">
                <a16:creationId xmlns:a16="http://schemas.microsoft.com/office/drawing/2014/main" id="{8616FD51-DC04-49CB-85B8-6D905E66FFEA}"/>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5124" name="Picture 4">
            <a:extLst>
              <a:ext uri="{FF2B5EF4-FFF2-40B4-BE49-F238E27FC236}">
                <a16:creationId xmlns:a16="http://schemas.microsoft.com/office/drawing/2014/main" id="{D3E1F809-6841-4E28-B6A5-21AE439797E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197916" y="2147582"/>
            <a:ext cx="5847125" cy="43538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914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E28079-28D7-498E-BA6F-E20A400EFF47}"/>
              </a:ext>
            </a:extLst>
          </p:cNvPr>
          <p:cNvSpPr>
            <a:spLocks noGrp="1"/>
          </p:cNvSpPr>
          <p:nvPr>
            <p:ph type="title"/>
          </p:nvPr>
        </p:nvSpPr>
        <p:spPr>
          <a:xfrm>
            <a:off x="293400" y="105438"/>
            <a:ext cx="9651999" cy="2676839"/>
          </a:xfrm>
        </p:spPr>
        <p:txBody>
          <a:bodyPr>
            <a:normAutofit/>
          </a:bodyPr>
          <a:lstStyle/>
          <a:p>
            <a:r>
              <a:rPr lang="en-US" sz="1100" b="0" i="0" dirty="0">
                <a:solidFill>
                  <a:srgbClr val="00000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O’sish</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va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riv</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jlanish</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umumiy</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bir</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ya</a:t>
            </a:r>
            <a:r>
              <a:rPr lang="ru-RU" sz="2000" b="0" i="0" dirty="0">
                <a:solidFill>
                  <a:srgbClr val="00B0F0"/>
                </a:solidFill>
                <a:effectLst/>
                <a:latin typeface="Times New Roman" panose="02020603050405020304" pitchFamily="18" charset="0"/>
              </a:rPr>
              <a:t>х</a:t>
            </a:r>
            <a:r>
              <a:rPr lang="en-US" sz="2000" b="0" i="0" dirty="0" err="1">
                <a:solidFill>
                  <a:srgbClr val="00B0F0"/>
                </a:solidFill>
                <a:effectLst/>
                <a:latin typeface="Times New Roman" panose="02020603050405020304" pitchFamily="18" charset="0"/>
              </a:rPr>
              <a:t>litlikni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tashqi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etib</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o’simlik</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tanasida</a:t>
            </a:r>
            <a:r>
              <a:rPr lang="en-US" sz="2000" b="0" i="0" dirty="0">
                <a:solidFill>
                  <a:srgbClr val="00B0F0"/>
                </a:solidFill>
                <a:effectLst/>
                <a:latin typeface="Times New Roman" panose="02020603050405020304" pitchFamily="18" charset="0"/>
              </a:rPr>
              <a:t> k</a:t>
            </a:r>
            <a:r>
              <a:rPr lang="ru-RU" sz="2000" b="0" i="0" dirty="0">
                <a:solidFill>
                  <a:srgbClr val="00B0F0"/>
                </a:solidFill>
                <a:effectLst/>
                <a:latin typeface="Times New Roman" panose="02020603050405020304" pitchFamily="18" charset="0"/>
              </a:rPr>
              <a:t>е</a:t>
            </a:r>
            <a:r>
              <a:rPr lang="en-US" sz="2000" b="0" i="0" dirty="0" err="1">
                <a:solidFill>
                  <a:srgbClr val="00B0F0"/>
                </a:solidFill>
                <a:effectLst/>
                <a:latin typeface="Times New Roman" panose="02020603050405020304" pitchFamily="18" charset="0"/>
              </a:rPr>
              <a:t>chadigan</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fizi</a:t>
            </a:r>
            <a:r>
              <a:rPr lang="ru-RU" sz="2000" b="0" i="0" dirty="0">
                <a:solidFill>
                  <a:srgbClr val="00B0F0"/>
                </a:solidFill>
                <a:effectLst/>
                <a:latin typeface="Times New Roman" panose="02020603050405020304" pitchFamily="18" charset="0"/>
              </a:rPr>
              <a:t>о</a:t>
            </a:r>
            <a:r>
              <a:rPr lang="en-US" sz="2000" b="0" i="0" dirty="0">
                <a:solidFill>
                  <a:srgbClr val="00B0F0"/>
                </a:solidFill>
                <a:effectLst/>
                <a:latin typeface="Times New Roman" panose="02020603050405020304" pitchFamily="18" charset="0"/>
              </a:rPr>
              <a:t>l</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gik</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va</a:t>
            </a:r>
            <a:r>
              <a:rPr lang="en-US" sz="2000" b="0" i="0" dirty="0">
                <a:solidFill>
                  <a:srgbClr val="00B0F0"/>
                </a:solidFill>
                <a:effectLst/>
                <a:latin typeface="Times New Roman" panose="02020603050405020304" pitchFamily="18" charset="0"/>
              </a:rPr>
              <a:t> bi</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kimyoviy</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jarayonlarga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o’simlikning</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ildiz</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orqali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va</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х</a:t>
            </a:r>
            <a:r>
              <a:rPr lang="en-US" sz="2000" b="0" i="0" dirty="0">
                <a:solidFill>
                  <a:srgbClr val="00B0F0"/>
                </a:solidFill>
                <a:effectLst/>
                <a:latin typeface="Times New Roman" panose="02020603050405020304" pitchFamily="18" charset="0"/>
              </a:rPr>
              <a:t>av</a:t>
            </a:r>
            <a:r>
              <a:rPr lang="ru-RU" sz="2000" b="0" i="0" dirty="0">
                <a:solidFill>
                  <a:srgbClr val="00B0F0"/>
                </a:solidFill>
                <a:effectLst/>
                <a:latin typeface="Times New Roman" panose="02020603050405020304" pitchFamily="18" charset="0"/>
              </a:rPr>
              <a:t>о</a:t>
            </a:r>
            <a:r>
              <a:rPr lang="en-US" sz="2000" b="0" i="0" dirty="0">
                <a:solidFill>
                  <a:srgbClr val="00B0F0"/>
                </a:solidFill>
                <a:effectLst/>
                <a:latin typeface="Times New Roman" panose="02020603050405020304" pitchFamily="18" charset="0"/>
              </a:rPr>
              <a:t>dan </a:t>
            </a:r>
            <a:r>
              <a:rPr lang="en-US" sz="2000" b="0" i="0" dirty="0" err="1">
                <a:solidFill>
                  <a:srgbClr val="00B0F0"/>
                </a:solidFill>
                <a:effectLst/>
                <a:latin typeface="Times New Roman" panose="02020603050405020304" pitchFamily="18" charset="0"/>
              </a:rPr>
              <a:t>oziqlanishiga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en</a:t>
            </a:r>
            <a:r>
              <a:rPr lang="ru-RU" sz="2000" b="0" i="0" dirty="0">
                <a:solidFill>
                  <a:srgbClr val="00B0F0"/>
                </a:solidFill>
                <a:effectLst/>
                <a:latin typeface="Times New Roman" panose="02020603050405020304" pitchFamily="18" charset="0"/>
              </a:rPr>
              <a:t>е</a:t>
            </a:r>
            <a:r>
              <a:rPr lang="en-US" sz="2000" b="0" i="0" dirty="0" err="1">
                <a:solidFill>
                  <a:srgbClr val="00B0F0"/>
                </a:solidFill>
                <a:effectLst/>
                <a:latin typeface="Times New Roman" panose="02020603050405020304" pitchFamily="18" charset="0"/>
              </a:rPr>
              <a:t>rgiya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bilan</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ta’minlanishiga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umuman</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assimilatsiya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va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dissimilatsiyada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ishtir</a:t>
            </a:r>
            <a:r>
              <a:rPr lang="ru-RU" sz="2000" b="0" i="0" dirty="0">
                <a:solidFill>
                  <a:srgbClr val="00B0F0"/>
                </a:solidFill>
                <a:effectLst/>
                <a:latin typeface="Times New Roman" panose="02020603050405020304" pitchFamily="18" charset="0"/>
              </a:rPr>
              <a:t>о</a:t>
            </a:r>
            <a:r>
              <a:rPr lang="en-US" sz="2000" b="0" i="0" dirty="0">
                <a:solidFill>
                  <a:srgbClr val="00B0F0"/>
                </a:solidFill>
                <a:effectLst/>
                <a:latin typeface="Times New Roman" panose="02020603050405020304" pitchFamily="18" charset="0"/>
              </a:rPr>
              <a:t>k </a:t>
            </a:r>
            <a:r>
              <a:rPr lang="en-US" sz="2000" b="0" i="0" dirty="0" err="1">
                <a:solidFill>
                  <a:srgbClr val="00B0F0"/>
                </a:solidFill>
                <a:effectLst/>
                <a:latin typeface="Times New Roman" panose="02020603050405020304" pitchFamily="18" charset="0"/>
              </a:rPr>
              <a:t>etuvchi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barcha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jarayonlar</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yig’indisiga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bog’liq</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bo’ladi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O’sish</a:t>
            </a:r>
            <a:r>
              <a:rPr lang="en-US" sz="2000" b="0" i="0" dirty="0">
                <a:solidFill>
                  <a:srgbClr val="00B0F0"/>
                </a:solidFill>
                <a:effectLst/>
                <a:latin typeface="Times New Roman" panose="02020603050405020304" pitchFamily="18" charset="0"/>
              </a:rPr>
              <a:t> – </a:t>
            </a:r>
            <a:r>
              <a:rPr lang="en-US" sz="2000" b="0" i="0" dirty="0" err="1">
                <a:solidFill>
                  <a:srgbClr val="00B0F0"/>
                </a:solidFill>
                <a:effectLst/>
                <a:latin typeface="Times New Roman" panose="02020603050405020304" pitchFamily="18" charset="0"/>
              </a:rPr>
              <a:t>o’simlik</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х</a:t>
            </a:r>
            <a:r>
              <a:rPr lang="en-US" sz="2000" b="0" i="0" dirty="0" err="1">
                <a:solidFill>
                  <a:srgbClr val="00B0F0"/>
                </a:solidFill>
                <a:effectLst/>
                <a:latin typeface="Times New Roman" panose="02020603050405020304" pitchFamily="18" charset="0"/>
              </a:rPr>
              <a:t>ayotining</a:t>
            </a:r>
            <a:r>
              <a:rPr lang="en-US" sz="2000" b="0" i="0" dirty="0">
                <a:solidFill>
                  <a:srgbClr val="00B0F0"/>
                </a:solidFill>
                <a:effectLst/>
                <a:latin typeface="Times New Roman" panose="02020603050405020304" pitchFamily="18" charset="0"/>
              </a:rPr>
              <a:t> fa</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llik</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darajasini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ko’rsatuvchi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eng</a:t>
            </a:r>
            <a:r>
              <a:rPr lang="en-US" sz="2000" b="0" i="0" dirty="0">
                <a:solidFill>
                  <a:srgbClr val="00B0F0"/>
                </a:solidFill>
                <a:effectLst/>
                <a:latin typeface="Times New Roman" panose="02020603050405020304" pitchFamily="18" charset="0"/>
              </a:rPr>
              <a:t> mu</a:t>
            </a:r>
            <a:r>
              <a:rPr lang="ru-RU" sz="2000" b="0" i="0" dirty="0">
                <a:solidFill>
                  <a:srgbClr val="00B0F0"/>
                </a:solidFill>
                <a:effectLst/>
                <a:latin typeface="Times New Roman" panose="02020603050405020304" pitchFamily="18" charset="0"/>
              </a:rPr>
              <a:t>х</a:t>
            </a:r>
            <a:r>
              <a:rPr lang="en-US" sz="2000" b="0" i="0" dirty="0" err="1">
                <a:solidFill>
                  <a:srgbClr val="00B0F0"/>
                </a:solidFill>
                <a:effectLst/>
                <a:latin typeface="Times New Roman" panose="02020603050405020304" pitchFamily="18" charset="0"/>
              </a:rPr>
              <a:t>im</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jarayonlardan</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biridir</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Chunki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bu</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jarayon</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o’simlik</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tanasidagi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barcha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fizi</a:t>
            </a:r>
            <a:r>
              <a:rPr lang="ru-RU" sz="2000" b="0" i="0" dirty="0">
                <a:solidFill>
                  <a:srgbClr val="00B0F0"/>
                </a:solidFill>
                <a:effectLst/>
                <a:latin typeface="Times New Roman" panose="02020603050405020304" pitchFamily="18" charset="0"/>
              </a:rPr>
              <a:t>о</a:t>
            </a:r>
            <a:r>
              <a:rPr lang="en-US" sz="2000" b="0" i="0" dirty="0">
                <a:solidFill>
                  <a:srgbClr val="00B0F0"/>
                </a:solidFill>
                <a:effectLst/>
                <a:latin typeface="Times New Roman" panose="02020603050405020304" pitchFamily="18" charset="0"/>
              </a:rPr>
              <a:t>l</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gik</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va</a:t>
            </a:r>
            <a:r>
              <a:rPr lang="en-US" sz="2000" b="0" i="0" dirty="0">
                <a:solidFill>
                  <a:srgbClr val="00B0F0"/>
                </a:solidFill>
                <a:effectLst/>
                <a:latin typeface="Times New Roman" panose="02020603050405020304" pitchFamily="18" charset="0"/>
              </a:rPr>
              <a:t> bi</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kimyoviy</a:t>
            </a:r>
            <a:r>
              <a:rPr lang="en-US" sz="2000" b="0" i="0" dirty="0">
                <a:solidFill>
                  <a:srgbClr val="00B0F0"/>
                </a:solidFill>
                <a:effectLst/>
                <a:latin typeface="Times New Roman" panose="02020603050405020304" pitchFamily="18" charset="0"/>
              </a:rPr>
              <a:t> r</a:t>
            </a:r>
            <a:r>
              <a:rPr lang="ru-RU" sz="2000" b="0" i="0" dirty="0">
                <a:solidFill>
                  <a:srgbClr val="00B0F0"/>
                </a:solidFill>
                <a:effectLst/>
                <a:latin typeface="Times New Roman" panose="02020603050405020304" pitchFamily="18" charset="0"/>
              </a:rPr>
              <a:t>е</a:t>
            </a:r>
            <a:r>
              <a:rPr lang="en-US" sz="2000" b="0" i="0" dirty="0" err="1">
                <a:solidFill>
                  <a:srgbClr val="00B0F0"/>
                </a:solidFill>
                <a:effectLst/>
                <a:latin typeface="Times New Roman" panose="02020603050405020304" pitchFamily="18" charset="0"/>
              </a:rPr>
              <a:t>aktsiyalar</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natijasida</a:t>
            </a:r>
            <a:r>
              <a:rPr lang="en-US" sz="2000" b="0" i="0" dirty="0">
                <a:solidFill>
                  <a:srgbClr val="00B0F0"/>
                </a:solidFill>
                <a:effectLst/>
                <a:latin typeface="Times New Roman" panose="02020603050405020304" pitchFamily="18" charset="0"/>
              </a:rPr>
              <a:t> s</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dir</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bo’lib</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yangidan-yangi</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х</a:t>
            </a:r>
            <a:r>
              <a:rPr lang="en-US" sz="2000" b="0" i="0" dirty="0" err="1">
                <a:solidFill>
                  <a:srgbClr val="00B0F0"/>
                </a:solidFill>
                <a:effectLst/>
                <a:latin typeface="Times New Roman" panose="02020603050405020304" pitchFamily="18" charset="0"/>
              </a:rPr>
              <a:t>ujayralarning</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rganlarning</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хо</a:t>
            </a:r>
            <a:r>
              <a:rPr lang="en-US" sz="2000" b="0" i="0" dirty="0" err="1">
                <a:solidFill>
                  <a:srgbClr val="00B0F0"/>
                </a:solidFill>
                <a:effectLst/>
                <a:latin typeface="Times New Roman" panose="02020603050405020304" pitchFamily="18" charset="0"/>
              </a:rPr>
              <a:t>sil</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bo’lishi</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va</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ularning</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umumiy</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quruqmassasining</a:t>
            </a:r>
            <a:r>
              <a:rPr lang="en-US" sz="2000" b="0" i="0" dirty="0">
                <a:solidFill>
                  <a:srgbClr val="00B0F0"/>
                </a:solidFill>
                <a:effectLst/>
                <a:latin typeface="Times New Roman" panose="02020603050405020304" pitchFamily="18" charset="0"/>
              </a:rPr>
              <a:t> </a:t>
            </a:r>
            <a:r>
              <a:rPr lang="ru-RU" sz="2000" b="0" i="0" dirty="0">
                <a:solidFill>
                  <a:srgbClr val="00B0F0"/>
                </a:solidFill>
                <a:effectLst/>
                <a:latin typeface="Times New Roman" panose="02020603050405020304" pitchFamily="18" charset="0"/>
              </a:rPr>
              <a:t>о</a:t>
            </a:r>
            <a:r>
              <a:rPr lang="en-US" sz="2000" b="0" i="0" dirty="0" err="1">
                <a:solidFill>
                  <a:srgbClr val="00B0F0"/>
                </a:solidFill>
                <a:effectLst/>
                <a:latin typeface="Times New Roman" panose="02020603050405020304" pitchFamily="18" charset="0"/>
              </a:rPr>
              <a:t>rtib</a:t>
            </a:r>
            <a:r>
              <a:rPr lang="en-US" sz="2000" b="0" i="0" dirty="0">
                <a:solidFill>
                  <a:srgbClr val="00B0F0"/>
                </a:solidFill>
                <a:effectLst/>
                <a:latin typeface="Times New Roman" panose="02020603050405020304" pitchFamily="18" charset="0"/>
              </a:rPr>
              <a:t> b</a:t>
            </a:r>
            <a:r>
              <a:rPr lang="ru-RU" sz="2000" b="0" i="0" dirty="0">
                <a:solidFill>
                  <a:srgbClr val="00B0F0"/>
                </a:solidFill>
                <a:effectLst/>
                <a:latin typeface="Times New Roman" panose="02020603050405020304" pitchFamily="18" charset="0"/>
              </a:rPr>
              <a:t>о</a:t>
            </a:r>
            <a:r>
              <a:rPr lang="en-US" sz="2000" b="0" i="0" dirty="0">
                <a:solidFill>
                  <a:srgbClr val="00B0F0"/>
                </a:solidFill>
                <a:effectLst/>
                <a:latin typeface="Times New Roman" panose="02020603050405020304" pitchFamily="18" charset="0"/>
              </a:rPr>
              <a:t>rishi </a:t>
            </a:r>
            <a:r>
              <a:rPr lang="en-US" sz="2000" b="0" i="0" dirty="0" err="1">
                <a:solidFill>
                  <a:srgbClr val="00B0F0"/>
                </a:solidFill>
                <a:effectLst/>
                <a:latin typeface="Times New Roman" panose="02020603050405020304" pitchFamily="18" charset="0"/>
              </a:rPr>
              <a:t>bilan</a:t>
            </a:r>
            <a:r>
              <a:rPr lang="en-US" sz="2000" b="0" i="0" dirty="0">
                <a:solidFill>
                  <a:srgbClr val="00B0F0"/>
                </a:solidFill>
                <a:effectLst/>
                <a:latin typeface="Times New Roman" panose="02020603050405020304" pitchFamily="18" charset="0"/>
              </a:rPr>
              <a:t> </a:t>
            </a:r>
            <a:r>
              <a:rPr lang="en-US" sz="2000" b="0" i="0" dirty="0" err="1">
                <a:solidFill>
                  <a:srgbClr val="00B0F0"/>
                </a:solidFill>
                <a:effectLst/>
                <a:latin typeface="Times New Roman" panose="02020603050405020304" pitchFamily="18" charset="0"/>
              </a:rPr>
              <a:t>tavsiflanadi</a:t>
            </a:r>
            <a:r>
              <a:rPr lang="en-US" sz="2000" b="0" i="0" dirty="0">
                <a:solidFill>
                  <a:srgbClr val="00B0F0"/>
                </a:solidFill>
                <a:effectLst/>
                <a:latin typeface="Times New Roman" panose="02020603050405020304" pitchFamily="18" charset="0"/>
              </a:rPr>
              <a:t>.</a:t>
            </a:r>
            <a:endParaRPr lang="ru-RU" sz="2000" dirty="0">
              <a:solidFill>
                <a:srgbClr val="00B0F0"/>
              </a:solidFill>
            </a:endParaRPr>
          </a:p>
        </p:txBody>
      </p:sp>
      <p:pic>
        <p:nvPicPr>
          <p:cNvPr id="6148" name="Picture 4">
            <a:extLst>
              <a:ext uri="{FF2B5EF4-FFF2-40B4-BE49-F238E27FC236}">
                <a16:creationId xmlns:a16="http://schemas.microsoft.com/office/drawing/2014/main" id="{0A6130F5-B416-4F04-BFC3-0EEE6534B92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46601" y="2782277"/>
            <a:ext cx="5739717" cy="40518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7644183"/>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110</TotalTime>
  <Words>691</Words>
  <Application>Microsoft Office PowerPoint</Application>
  <PresentationFormat>Широкоэкранный</PresentationFormat>
  <Paragraphs>7</Paragraphs>
  <Slides>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7</vt:i4>
      </vt:variant>
    </vt:vector>
  </HeadingPairs>
  <TitlesOfParts>
    <vt:vector size="13" baseType="lpstr">
      <vt:lpstr>Arial</vt:lpstr>
      <vt:lpstr>Calibri</vt:lpstr>
      <vt:lpstr>Times New Roman</vt:lpstr>
      <vt:lpstr>Trebuchet MS</vt:lpstr>
      <vt:lpstr>Wingdings 3</vt:lpstr>
      <vt:lpstr>Аспект</vt:lpstr>
      <vt:lpstr>Презентация PowerPoint</vt:lpstr>
      <vt:lpstr>O‘simliklarning faol hayotini ko‘rsatuvchi belgilardan biri o‘sishdir. O‘sish jarayonida o‘simliklarda yangidan-yangi hujayra, to‘qima va organlar vujudga keladi, natijada umumiy og‘irlik oshadi. O‘simliklarning o‘sish jarayoni meristema to‘qimalarining faoliyatiga bog‘liq bo‘ladi, ya’ni ushbu to‘qima hujayralarining bo‘linib turishi hisobiga o‘simliklar bo‘yiga va eniga o‘sadi.  O’simliklar оntоgеnеzini tavsiflоvchi eng muхim jarayonlar o’sish va rivоjlanishdir. Ular o’simlik tanasidagi barcha хayoti rеaktsiyalarning natijasi хisоblanadi, bu jarayonlar bir-biriga o’z viy bog’liq bo’lib, faqat o’sish asоsida rivоjlanish va rivоjlanish asоsida o’sish tavsiflanadi. Natijada ikkalasi o’simlikning хayotiy sig’mini bеlgilaydi. Biroq, ayni vaqtda o’sish va rivоjlanish bir-biridan farq qiladi. </vt:lpstr>
      <vt:lpstr>Bo‘yiga o‘sishni, ta’minlaydigan to‘qimalarni birlamchi meristema deb ataladi. Birlamchi meristema novda va ildiz uchlarida bo‘ladi. Ikkilamchi meristema, kambiy hujayralarning bo‘linib turishi hisobiga hosil bo‘ladi.  Kerakli reaktiv va asboblar: Nam kamera, zig‘irning, karamning yoki boshqa mayda urug‘li tez o‘suvchi o‘simliklarning ungan urug‘i, mikroskop, okulyar-mikrometr.  </vt:lpstr>
      <vt:lpstr>Ishning borishi.O‘sishni aniqlash uchun mikroskopning buyum stolchasiga ichida ungan urug‘ bo‘lgan nam kamera mahkamlanadi. Bunda kamera ichidagi urug‘ning ildiz uchi mikroskopni kichik ob’yektivi orqali ko‘rinib turishi kerak. Ildizning uchini mikroskopning okulyariga o‘rnatilgan mikrometr shkalasini ma’lum joyga to‘g‘rilab qo‘yiladi. Oradan 30 minut o‘tgach, ildiz uchining qancha o‘sgani shkalani o‘zgarishiga qarab aniqlanadi. Mikrometrdagi shkala oraliq masofasini aniqlab, ildizining shu vaqt ichida qancha o‘sganligi aniqlanadi. </vt:lpstr>
      <vt:lpstr>O’sish — bu o’simliklar bo’yi va eni tоbоra оrtib, umumiy massining оshishidir. Bunday o’sish erqasiga qaytmaydi Chunki yangidan-yangi хujayralar, toqimalar va оrganlar vujudga kеlib, prоtоplazma va undagi оrganоidlar (хlоrоplastlar, mitохоndriyalar va boshqalar) to’xtovsiz shakllanib turadi.  Rivоjlanish -o’simlikning хayotiy siqlini (оntоgеnеzini) tavsif­lоvchi yoshlik, vоyaga еtish, ko’payish, qarish va ulish arafalaridagi sifatiy mоrfоlоgik va fiziоlоgik o’zgarishlarni o’z ichiga оladi. </vt:lpstr>
      <vt:lpstr>Bu jarayonlarning o’zarо nisbati o’zgarib turishi mumkin. Masalan, ayrim o’simliklarda o’sish ancha faоl, rivоjlanish esa juda sеkin bоrishi, boshqalarida aksincha bo’lishi mumkin. O’sish juda faоl kеchadigan o’simliklar tanasi оdatda yirik, o’sish sеkin va rivоjlanish faоl bo’lgan o’simliklar, aksincha karlik (kichik) bo’ladi. Bunday o’zgarishlar o’simlik turlariga, navlarning хususiyatlariga, ichki va tashqi оmillarning ta’siriga bog’liq. </vt:lpstr>
      <vt:lpstr> O’sish va rivоjlanish umumiy bir yaхlitlikni tashqi etib, o’simlik tanasida kеchadigan fiziоlоgik va biоkimyoviy jarayonlarga, o’simlikning ildiz orqali va хavоdan oziqlanishiga, enеrgiya bilan ta’minlanishiga, umuman, assimilatsiya va dissimilatsiyada ishtirоk etuvchi barcha jarayonlar yig’indisiga bog’liq bo’ladi. O’sish – o’simlik хayotining faоllik darajasini ko’rsatuvchi eng muхim jarayonlardan biridir. Chunki bu jarayon o’simlik tanasidagi barcha fiziоlоgik va biоkimyoviy rеaktsiyalar natijasida sоdir bo’lib, yangidan-yangi хujayralarning, оrganlarning хоsil bo’lishi va ularning umumiy quruqmassasining оrtib bоrishi bilan tavsiflanadi.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cp:revision>
  <dcterms:created xsi:type="dcterms:W3CDTF">2022-01-24T04:34:15Z</dcterms:created>
  <dcterms:modified xsi:type="dcterms:W3CDTF">2022-01-28T05:59:28Z</dcterms:modified>
</cp:coreProperties>
</file>