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9" r:id="rId3"/>
    <p:sldId id="261" r:id="rId4"/>
    <p:sldId id="262" r:id="rId5"/>
    <p:sldId id="258" r:id="rId6"/>
    <p:sldId id="260" r:id="rId7"/>
    <p:sldId id="257" r:id="rId8"/>
    <p:sldId id="265" r:id="rId9"/>
    <p:sldId id="266" r:id="rId10"/>
    <p:sldId id="267"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990"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120788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37313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8031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22496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4915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40591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104703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6200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165522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B6762A8-B80D-40B1-B89D-3E6E70EA65DE}"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414421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B6762A8-B80D-40B1-B89D-3E6E70EA65DE}"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14706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B6762A8-B80D-40B1-B89D-3E6E70EA65DE}" type="datetimeFigureOut">
              <a:rPr lang="ru-RU" smtClean="0"/>
              <a:t>16.12.2021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11262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B6762A8-B80D-40B1-B89D-3E6E70EA65DE}" type="datetimeFigureOut">
              <a:rPr lang="ru-RU" smtClean="0"/>
              <a:t>16.12.2021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3921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762A8-B80D-40B1-B89D-3E6E70EA65DE}" type="datetimeFigureOut">
              <a:rPr lang="ru-RU" smtClean="0"/>
              <a:t>16.12.2021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80567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B6762A8-B80D-40B1-B89D-3E6E70EA65DE}"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37068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B6762A8-B80D-40B1-B89D-3E6E70EA65DE}"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E6D5E3-C0A6-4F67-905F-A89DE9F4FADE}" type="slidenum">
              <a:rPr lang="ru-RU" smtClean="0"/>
              <a:t>‹#›</a:t>
            </a:fld>
            <a:endParaRPr lang="ru-RU"/>
          </a:p>
        </p:txBody>
      </p:sp>
    </p:spTree>
    <p:extLst>
      <p:ext uri="{BB962C8B-B14F-4D97-AF65-F5344CB8AC3E}">
        <p14:creationId xmlns:p14="http://schemas.microsoft.com/office/powerpoint/2010/main" val="405125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6762A8-B80D-40B1-B89D-3E6E70EA65DE}" type="datetimeFigureOut">
              <a:rPr lang="ru-RU" smtClean="0"/>
              <a:t>16.12.2021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E6D5E3-C0A6-4F67-905F-A89DE9F4FADE}" type="slidenum">
              <a:rPr lang="ru-RU" smtClean="0"/>
              <a:t>‹#›</a:t>
            </a:fld>
            <a:endParaRPr lang="ru-RU"/>
          </a:p>
        </p:txBody>
      </p:sp>
    </p:spTree>
    <p:extLst>
      <p:ext uri="{BB962C8B-B14F-4D97-AF65-F5344CB8AC3E}">
        <p14:creationId xmlns:p14="http://schemas.microsoft.com/office/powerpoint/2010/main" val="3857521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z.wikipedia.org/wiki/O%CA%BBzbekiston" TargetMode="External"/><Relationship Id="rId7" Type="http://schemas.openxmlformats.org/officeDocument/2006/relationships/image" Target="../media/image1.png"/><Relationship Id="rId2" Type="http://schemas.openxmlformats.org/officeDocument/2006/relationships/hyperlink" Target="https://uz.wikipedia.org/wiki/Madaniy_o%CA%BBsimliklar" TargetMode="External"/><Relationship Id="rId1" Type="http://schemas.openxmlformats.org/officeDocument/2006/relationships/slideLayout" Target="../slideLayouts/slideLayout2.xml"/><Relationship Id="rId6" Type="http://schemas.openxmlformats.org/officeDocument/2006/relationships/hyperlink" Target="https://uz.wikipedia.org/wiki/Shumg%CA%BBiya" TargetMode="External"/><Relationship Id="rId5" Type="http://schemas.openxmlformats.org/officeDocument/2006/relationships/hyperlink" Target="https://uz.wikipedia.org/wiki/Zarpechak" TargetMode="External"/><Relationship Id="rId4" Type="http://schemas.openxmlformats.org/officeDocument/2006/relationships/hyperlink" Target="https://uz.wikipedia.org/wiki/Paxt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uz.wikipedia.org/wiki/Eshaksho%CA%BBra" TargetMode="External"/><Relationship Id="rId3" Type="http://schemas.openxmlformats.org/officeDocument/2006/relationships/hyperlink" Target="https://uz.wikipedia.org/wiki/Itqo%CA%BBnoq" TargetMode="External"/><Relationship Id="rId7" Type="http://schemas.openxmlformats.org/officeDocument/2006/relationships/hyperlink" Target="https://uz.wikipedia.org/wiki/Semizo%CA%BBt" TargetMode="External"/><Relationship Id="rId12" Type="http://schemas.openxmlformats.org/officeDocument/2006/relationships/image" Target="../media/image2.png"/><Relationship Id="rId2" Type="http://schemas.openxmlformats.org/officeDocument/2006/relationships/hyperlink" Target="https://uz.wikipedia.org/wiki/Qorakurmak" TargetMode="External"/><Relationship Id="rId1" Type="http://schemas.openxmlformats.org/officeDocument/2006/relationships/slideLayout" Target="../slideLayouts/slideLayout2.xml"/><Relationship Id="rId6" Type="http://schemas.openxmlformats.org/officeDocument/2006/relationships/hyperlink" Target="https://uz.wikipedia.org/wiki/Ituzum" TargetMode="External"/><Relationship Id="rId11" Type="http://schemas.openxmlformats.org/officeDocument/2006/relationships/hyperlink" Target="https://uz.wikipedia.org/wiki/Salomalaykum" TargetMode="External"/><Relationship Id="rId5" Type="http://schemas.openxmlformats.org/officeDocument/2006/relationships/hyperlink" Target="https://uz.wikipedia.org/wiki/Olabuta_eshaksho%CA%BBra" TargetMode="External"/><Relationship Id="rId10" Type="http://schemas.openxmlformats.org/officeDocument/2006/relationships/hyperlink" Target="https://uz.wikipedia.org/wiki/Ajriq" TargetMode="External"/><Relationship Id="rId4" Type="http://schemas.openxmlformats.org/officeDocument/2006/relationships/hyperlink" Target="https://uz.wikipedia.org/wiki/Sho%CA%BBra" TargetMode="External"/><Relationship Id="rId9" Type="http://schemas.openxmlformats.org/officeDocument/2006/relationships/hyperlink" Target="https://uz.wikipedia.org/wiki/G%CA%BBuma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z.wikipedia.org/wiki/Efemerlar" TargetMode="External"/><Relationship Id="rId7" Type="http://schemas.openxmlformats.org/officeDocument/2006/relationships/image" Target="../media/image3.png"/><Relationship Id="rId2" Type="http://schemas.openxmlformats.org/officeDocument/2006/relationships/hyperlink" Target="https://uz.wikipedia.org/wiki/Yaltirbosh" TargetMode="External"/><Relationship Id="rId1" Type="http://schemas.openxmlformats.org/officeDocument/2006/relationships/slideLayout" Target="../slideLayouts/slideLayout2.xml"/><Relationship Id="rId6" Type="http://schemas.openxmlformats.org/officeDocument/2006/relationships/hyperlink" Target="https://uz.wikipedia.org/wiki/Ko%CA%BBztikan" TargetMode="External"/><Relationship Id="rId5" Type="http://schemas.openxmlformats.org/officeDocument/2006/relationships/hyperlink" Target="https://uz.wikipedia.org/wiki/Tuyaqorin" TargetMode="External"/><Relationship Id="rId4" Type="http://schemas.openxmlformats.org/officeDocument/2006/relationships/hyperlink" Target="https://uz.wikipedia.org/wiki/Zarpecha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z.wikipedia.org/wiki/Sachratqi_(o%CA%BBt)" TargetMode="External"/><Relationship Id="rId2" Type="http://schemas.openxmlformats.org/officeDocument/2006/relationships/hyperlink" Target="https://uz.wikipedia.org/wiki/Zubturum"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uz.wikipedia.org/wiki/Ildiz_(o%CA%BBsimli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z.wikipedia.org/wiki/Bug%CA%BBdoyiq" TargetMode="External"/><Relationship Id="rId7" Type="http://schemas.openxmlformats.org/officeDocument/2006/relationships/image" Target="../media/image5.png"/><Relationship Id="rId2" Type="http://schemas.openxmlformats.org/officeDocument/2006/relationships/hyperlink" Target="https://uz.wikipedia.org/wiki/Ajriq" TargetMode="External"/><Relationship Id="rId1" Type="http://schemas.openxmlformats.org/officeDocument/2006/relationships/slideLayout" Target="../slideLayouts/slideLayout2.xml"/><Relationship Id="rId6" Type="http://schemas.openxmlformats.org/officeDocument/2006/relationships/hyperlink" Target="https://uz.wikipedia.org/wiki/Xususiyat" TargetMode="External"/><Relationship Id="rId5" Type="http://schemas.openxmlformats.org/officeDocument/2006/relationships/hyperlink" Target="https://uz.wikipedia.org/wiki/Lola_(gul)" TargetMode="External"/><Relationship Id="rId4" Type="http://schemas.openxmlformats.org/officeDocument/2006/relationships/hyperlink" Target="https://uz.wikipedia.org/wiki/Yovvoyi_piyoz"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z.wikipedia.org/wiki/Agrotexnologiya" TargetMode="External"/><Relationship Id="rId2" Type="http://schemas.openxmlformats.org/officeDocument/2006/relationships/hyperlink" Target="https://uz.wikipedia.org/wiki/Mexanik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615121-7717-408C-B325-845290FF1CDB}"/>
              </a:ext>
            </a:extLst>
          </p:cNvPr>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endParaRPr lang="ru-RU" dirty="0"/>
          </a:p>
        </p:txBody>
      </p:sp>
      <p:sp>
        <p:nvSpPr>
          <p:cNvPr id="3" name="Объект 2">
            <a:extLst>
              <a:ext uri="{FF2B5EF4-FFF2-40B4-BE49-F238E27FC236}">
                <a16:creationId xmlns="" xmlns:a16="http://schemas.microsoft.com/office/drawing/2014/main" id="{9743BCE9-FA30-4B79-BD16-F290D71A4ADF}"/>
              </a:ext>
            </a:extLst>
          </p:cNvPr>
          <p:cNvSpPr>
            <a:spLocks noGrp="1"/>
          </p:cNvSpPr>
          <p:nvPr>
            <p:ph idx="1"/>
          </p:nvPr>
        </p:nvSpPr>
        <p:spPr/>
        <p:txBody>
          <a:bodyPr>
            <a:normAutofit/>
          </a:bodyPr>
          <a:lstStyle/>
          <a:p>
            <a:pPr marL="0" indent="0" algn="ctr">
              <a:buNone/>
            </a:pPr>
            <a:r>
              <a:rPr lang="en-US" sz="3200" dirty="0">
                <a:solidFill>
                  <a:srgbClr val="FF0000"/>
                </a:solidFill>
              </a:rPr>
              <a:t>MAVZU:</a:t>
            </a:r>
            <a:r>
              <a:rPr lang="en-US" sz="3200" dirty="0">
                <a:solidFill>
                  <a:srgbClr val="7030A0"/>
                </a:solidFill>
              </a:rPr>
              <a:t>BEGONA </a:t>
            </a:r>
            <a:r>
              <a:rPr lang="en-US" sz="3200" dirty="0" smtClean="0">
                <a:solidFill>
                  <a:srgbClr val="7030A0"/>
                </a:solidFill>
              </a:rPr>
              <a:t>O’TLARGA </a:t>
            </a:r>
            <a:r>
              <a:rPr lang="en-US" sz="3200" dirty="0">
                <a:solidFill>
                  <a:srgbClr val="7030A0"/>
                </a:solidFill>
              </a:rPr>
              <a:t>QARSHI KURASHISH CHORALARI.</a:t>
            </a:r>
          </a:p>
          <a:p>
            <a:pPr marL="0" indent="0" algn="ctr">
              <a:buNone/>
            </a:pPr>
            <a:endParaRPr lang="ru-RU" sz="3200" dirty="0">
              <a:solidFill>
                <a:srgbClr val="7030A0"/>
              </a:solidFill>
            </a:endParaRPr>
          </a:p>
        </p:txBody>
      </p:sp>
    </p:spTree>
    <p:extLst>
      <p:ext uri="{BB962C8B-B14F-4D97-AF65-F5344CB8AC3E}">
        <p14:creationId xmlns:p14="http://schemas.microsoft.com/office/powerpoint/2010/main" val="205287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AE5656-CF69-4F44-BF8A-AE7DC7668198}"/>
              </a:ext>
            </a:extLst>
          </p:cNvPr>
          <p:cNvSpPr>
            <a:spLocks noGrp="1"/>
          </p:cNvSpPr>
          <p:nvPr>
            <p:ph type="title"/>
          </p:nvPr>
        </p:nvSpPr>
        <p:spPr>
          <a:xfrm>
            <a:off x="546531" y="352698"/>
            <a:ext cx="8596668" cy="1763486"/>
          </a:xfrm>
        </p:spPr>
        <p:txBody>
          <a:bodyPr>
            <a:normAutofit/>
          </a:bodyPr>
          <a:lstStyle/>
          <a:p>
            <a:r>
              <a:rPr lang="en-US" sz="1600" b="0" i="0" dirty="0" err="1">
                <a:solidFill>
                  <a:srgbClr val="202122"/>
                </a:solidFill>
                <a:effectLst/>
                <a:latin typeface="Arial" panose="020B0604020202020204" pitchFamily="34" charset="0"/>
              </a:rPr>
              <a:t>Erta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maysaii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boronalash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yoʻqotiladi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Ekinlar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vegetatsiyasi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davrida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oʻtoq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qilinadi</a:t>
            </a:r>
            <a:r>
              <a:rPr lang="en-US" sz="1600" b="0" i="0" dirty="0">
                <a:solidFill>
                  <a:srgbClr val="202122"/>
                </a:solidFill>
                <a:effectLst/>
                <a:latin typeface="Arial" panose="020B0604020202020204" pitchFamily="34" charset="0"/>
              </a:rPr>
              <a:t>. Bir, </a:t>
            </a:r>
            <a:r>
              <a:rPr lang="en-US" sz="1600" b="0" i="0" dirty="0" err="1">
                <a:solidFill>
                  <a:srgbClr val="202122"/>
                </a:solidFill>
                <a:effectLst/>
                <a:latin typeface="Arial" panose="020B0604020202020204" pitchFamily="34" charset="0"/>
              </a:rPr>
              <a:t>ikki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kimyoviy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kurash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usulida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tanlab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taʼsir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qiluvchi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gerbitsidlarlan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foydalaniladi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Paxta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dalalaridagi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maysasiga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goʻza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maysalari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paydo</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boʻlgunga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qadar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treflan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prometrin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preparatlari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tavsiya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Shoʻrlangan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yengil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qumli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tuproqpa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kotoforagm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foydalansa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boʻladi</a:t>
            </a:r>
            <a:r>
              <a:rPr lang="en-US" sz="1600" b="0" i="0" dirty="0">
                <a:solidFill>
                  <a:srgbClr val="202122"/>
                </a:solidFill>
                <a:effectLst/>
                <a:latin typeface="Arial" panose="020B0604020202020204" pitchFamily="34" charset="0"/>
              </a:rPr>
              <a:t> </a:t>
            </a:r>
            <a:endParaRPr lang="ru-RU" sz="1600" dirty="0"/>
          </a:p>
        </p:txBody>
      </p:sp>
      <p:pic>
        <p:nvPicPr>
          <p:cNvPr id="1026" name="Picture 2">
            <a:extLst>
              <a:ext uri="{FF2B5EF4-FFF2-40B4-BE49-F238E27FC236}">
                <a16:creationId xmlns="" xmlns:a16="http://schemas.microsoft.com/office/drawing/2014/main" id="{C9AAC9F1-01E4-4307-85F1-9764322113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530" y="2220686"/>
            <a:ext cx="7656943" cy="446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5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A945A2-FB7F-40A1-8BC0-02B9CE3A5BDC}"/>
              </a:ext>
            </a:extLst>
          </p:cNvPr>
          <p:cNvSpPr>
            <a:spLocks noGrp="1"/>
          </p:cNvSpPr>
          <p:nvPr>
            <p:ph type="title"/>
          </p:nvPr>
        </p:nvSpPr>
        <p:spPr/>
        <p:txBody>
          <a:bodyPr>
            <a:normAutofit fontScale="90000"/>
          </a:bodyPr>
          <a:lstStyle/>
          <a:p>
            <a:pPr algn="ctr"/>
            <a:r>
              <a:rPr lang="en-US" sz="2500" dirty="0">
                <a:solidFill>
                  <a:schemeClr val="tx1"/>
                </a:solidFill>
                <a:latin typeface="Times New Roman" panose="02020603050405020304" pitchFamily="18" charset="0"/>
                <a:cs typeface="Times New Roman" panose="02020603050405020304" pitchFamily="18" charset="0"/>
              </a:rPr>
              <a:t>ISSIQXONA EKINLARINING ZARARKUNANDA, KASALIKLARI VA ULARGA QARSHI KURASHISH CHORALARI</a:t>
            </a:r>
            <a:br>
              <a:rPr lang="en-US" sz="2500" dirty="0">
                <a:solidFill>
                  <a:schemeClr val="tx1"/>
                </a:solidFill>
                <a:latin typeface="Times New Roman" panose="02020603050405020304" pitchFamily="18" charset="0"/>
                <a:cs typeface="Times New Roman" panose="02020603050405020304" pitchFamily="18" charset="0"/>
              </a:rPr>
            </a:br>
            <a:endParaRPr lang="ru-RU" sz="25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4F3E351-308E-476F-A16B-D25231212EDF}"/>
              </a:ext>
            </a:extLst>
          </p:cNvPr>
          <p:cNvSpPr>
            <a:spLocks noGrp="1"/>
          </p:cNvSpPr>
          <p:nvPr>
            <p:ph idx="1"/>
          </p:nvPr>
        </p:nvSpPr>
        <p:spPr>
          <a:xfrm>
            <a:off x="475376" y="1448615"/>
            <a:ext cx="9516350" cy="3960770"/>
          </a:xfrm>
        </p:spPr>
        <p:txBody>
          <a:bodyPr>
            <a:noAutofit/>
          </a:bodyPr>
          <a:lstStyle/>
          <a:p>
            <a:pPr marL="0" indent="0">
              <a:buNone/>
            </a:pP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95000"/>
                    <a:lumOff val="5000"/>
                  </a:schemeClr>
                </a:solidFill>
                <a:latin typeface="Times New Roman" panose="02020603050405020304" pitchFamily="18" charset="0"/>
                <a:cs typeface="Times New Roman" panose="02020603050405020304" pitchFamily="18" charset="0"/>
              </a:rPr>
              <a:t>Qishloq</a:t>
            </a: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xoʼjalik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ekinlaridan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moʼl</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hosil</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olish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yetishtirilgan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hosilni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saqlab</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qolishdagi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asosiy</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omillardan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biri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zararkunanda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kasallik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begona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oʼtlarlardan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himoya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qilishdir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Insoniyat</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birgina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zararkunandalar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tufayli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yili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203,7 mln.t. – don, 228,4 mln.t. –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qand</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lavlagi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23,8 mln.t. –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kartoshka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23,4 mln.t. –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sabzavot</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11,3 mln.t. –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meva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hosilini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kam</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ekan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95000"/>
                    <a:lumOff val="5000"/>
                  </a:schemeClr>
                </a:solidFill>
                <a:latin typeface="Times New Roman" panose="02020603050405020304" pitchFamily="18" charset="0"/>
                <a:cs typeface="Times New Roman" panose="02020603050405020304" pitchFamily="18" charset="0"/>
              </a:rPr>
              <a:t>Respublikada</a:t>
            </a: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oʼsimliklarni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himoya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qilish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sohasida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atrof-muhit</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insonlar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jonzotlar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uchun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bezarar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boʼlgan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biologik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kurash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usulini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qoʼllashga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katta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ahamiyat</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berilmoqda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Hozirgi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kunda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respublika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boʼyicha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800 dan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ortiq</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biolaboratoriyalar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faoliyat</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olib</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bormoqda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Biomahsulotlarni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koʼpaytirish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qoʼllash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hajmi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oshib</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bormoqda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Bugungi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kunda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gʼoʼza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zararkunandalariga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qarshi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kurashda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biologik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usulning</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ulushi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91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foizni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tashkil</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etmoqda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Keyingi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yillarda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yangidan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biolaboratoriyalar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tashkil</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etilmoqda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eskilari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qayta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jihozlanmoqda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Jumladan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keyingi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uch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yilda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80 dan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ortiq</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yangi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biolaboratoriyalar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tashkil</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etildi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80 dan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ortiq</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biolaboratoriyalarning</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biomahsulot</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koʼpaytirish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quvvati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oshirildi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qoʼshimcha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350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ming</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gektardan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ortiq</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maydonda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biologik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usulni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qoʼllash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imkoni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yaratildi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smtClean="0">
                <a:solidFill>
                  <a:schemeClr val="tx1">
                    <a:lumMod val="95000"/>
                    <a:lumOff val="5000"/>
                  </a:schemeClr>
                </a:solidFill>
                <a:latin typeface="Times New Roman" panose="02020603050405020304" pitchFamily="18" charset="0"/>
                <a:cs typeface="Times New Roman" panose="02020603050405020304" pitchFamily="18" charset="0"/>
              </a:rPr>
              <a:t>Zararkunandalarning</a:t>
            </a: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yoppasiga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tarqalishi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oldini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olish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maqsadida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profilaktik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tadbirlarga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ham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katta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eʼtibor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berilmoqda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sz="1700" smtClean="0">
                <a:solidFill>
                  <a:schemeClr val="tx1">
                    <a:lumMod val="95000"/>
                    <a:lumOff val="5000"/>
                  </a:schemeClr>
                </a:solidFill>
                <a:latin typeface="Times New Roman" panose="02020603050405020304" pitchFamily="18" charset="0"/>
                <a:cs typeface="Times New Roman" panose="02020603050405020304" pitchFamily="18" charset="0"/>
              </a:rPr>
              <a:t>     Kimyoviy</a:t>
            </a:r>
            <a:r>
              <a:rPr lang="en-US" sz="17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ishlov</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koʼlami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kamayishiga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qaramay</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bu</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usuldan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zararkunandalar</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keskin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koʼpaygan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biologik</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samara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bermaydigan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holatlarda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foydalanish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lozim</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Shu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sababli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kimyoviy</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preparatlarni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atrof</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muhitga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zararli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taʼsirini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kamaytirish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yuqori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iqtisodiy</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samara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olish</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maqsadida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kamroq</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zaharli</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(III-IV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klass</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boʼlgan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pestitsidlardan</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700" dirty="0" err="1">
                <a:solidFill>
                  <a:schemeClr val="tx1">
                    <a:lumMod val="95000"/>
                    <a:lumOff val="5000"/>
                  </a:schemeClr>
                </a:solidFill>
                <a:latin typeface="Times New Roman" panose="02020603050405020304" pitchFamily="18" charset="0"/>
                <a:cs typeface="Times New Roman" panose="02020603050405020304" pitchFamily="18" charset="0"/>
              </a:rPr>
              <a:t>foydalanilmoqda</a:t>
            </a:r>
            <a:r>
              <a:rPr lang="en-US" sz="17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ru-RU" sz="17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92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A85214-BE2A-43B7-B684-85902EAFD3B7}"/>
              </a:ext>
            </a:extLst>
          </p:cNvPr>
          <p:cNvSpPr>
            <a:spLocks noGrp="1"/>
          </p:cNvSpPr>
          <p:nvPr>
            <p:ph type="title"/>
          </p:nvPr>
        </p:nvSpPr>
        <p:spPr>
          <a:xfrm>
            <a:off x="371061" y="225287"/>
            <a:ext cx="10898256" cy="3432313"/>
          </a:xfrm>
        </p:spPr>
        <p:txBody>
          <a:bodyPr>
            <a:noAutofit/>
          </a:bodyPr>
          <a:lstStyle/>
          <a:p>
            <a:r>
              <a:rPr lang="ru-RU" sz="1800" b="1" dirty="0" err="1">
                <a:solidFill>
                  <a:schemeClr val="tx1"/>
                </a:solidFill>
                <a:latin typeface="Times New Roman" panose="02020603050405020304" pitchFamily="18" charset="0"/>
                <a:cs typeface="Times New Roman" panose="02020603050405020304" pitchFamily="18" charset="0"/>
              </a:rPr>
              <a:t>O’simlik</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bitlari</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Sabzavot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ekinlarida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o‘simlik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bitlarining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necha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turlari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mavjud</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bo‘lib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ayrim</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yillari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hosildorlikni</a:t>
            </a:r>
            <a:r>
              <a:rPr lang="ru-RU" sz="1800" dirty="0">
                <a:solidFill>
                  <a:schemeClr val="tx1"/>
                </a:solidFill>
                <a:latin typeface="Times New Roman" panose="02020603050405020304" pitchFamily="18" charset="0"/>
                <a:cs typeface="Times New Roman" panose="02020603050405020304" pitchFamily="18" charset="0"/>
              </a:rPr>
              <a:t> 50% </a:t>
            </a:r>
            <a:r>
              <a:rPr lang="ru-RU" sz="1800" dirty="0" err="1">
                <a:solidFill>
                  <a:schemeClr val="tx1"/>
                </a:solidFill>
                <a:latin typeface="Times New Roman" panose="02020603050405020304" pitchFamily="18" charset="0"/>
                <a:cs typeface="Times New Roman" panose="02020603050405020304" pitchFamily="18" charset="0"/>
              </a:rPr>
              <a:t>gacha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kamaytirishi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mumkin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Bitlar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o‘simlik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shirasini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so‘rib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holdan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toydiradi</a:t>
            </a:r>
            <a:r>
              <a:rPr lang="ru-RU" sz="1800" dirty="0">
                <a:solidFill>
                  <a:schemeClr val="tx1"/>
                </a:solidFill>
                <a:latin typeface="Times New Roman" panose="02020603050405020304" pitchFamily="18" charset="0"/>
                <a:cs typeface="Times New Roman" panose="02020603050405020304" pitchFamily="18" charset="0"/>
              </a:rPr>
              <a:t> (1-2 </a:t>
            </a:r>
            <a:r>
              <a:rPr lang="ru-RU" sz="1800" dirty="0" err="1">
                <a:solidFill>
                  <a:schemeClr val="tx1"/>
                </a:solidFill>
                <a:latin typeface="Times New Roman" panose="02020603050405020304" pitchFamily="18" charset="0"/>
                <a:cs typeface="Times New Roman" panose="02020603050405020304" pitchFamily="18" charset="0"/>
              </a:rPr>
              <a:t>rasm</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Sabzavot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ekinlarida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g‘o‘za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yoki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poliz</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beda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yoki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akatsiya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shaftoli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bitlari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uchrab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jiddiy</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zarar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keltiradi</a:t>
            </a:r>
            <a:r>
              <a:rPr lang="ru-RU" sz="1800" dirty="0">
                <a:solidFill>
                  <a:schemeClr val="tx1"/>
                </a:solidFill>
                <a:latin typeface="Times New Roman" panose="02020603050405020304" pitchFamily="18" charset="0"/>
                <a:cs typeface="Times New Roman" panose="02020603050405020304" pitchFamily="18" charset="0"/>
              </a:rPr>
              <a:t>.</a:t>
            </a:r>
            <a:br>
              <a:rPr lang="ru-RU" sz="1800"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Kurash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choralari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Agrotexnik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kurash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Almashlab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ekish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qator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oralariga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ishlov</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berish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ko‘llatib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sug‘ormaslik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Biologik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kurash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Sabzavotlardagi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o‘simlik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bitlariga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qarshi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biologik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kurash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uchun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oltinko‘zni</a:t>
            </a:r>
            <a:r>
              <a:rPr lang="ru-RU" sz="1800" dirty="0">
                <a:solidFill>
                  <a:schemeClr val="tx1"/>
                </a:solidFill>
                <a:latin typeface="Times New Roman" panose="02020603050405020304" pitchFamily="18" charset="0"/>
                <a:cs typeface="Times New Roman" panose="02020603050405020304" pitchFamily="18" charset="0"/>
              </a:rPr>
              <a:t> 3-4 </a:t>
            </a:r>
            <a:r>
              <a:rPr lang="ru-RU" sz="1800" dirty="0" err="1">
                <a:solidFill>
                  <a:schemeClr val="tx1"/>
                </a:solidFill>
                <a:latin typeface="Times New Roman" panose="02020603050405020304" pitchFamily="18" charset="0"/>
                <a:cs typeface="Times New Roman" panose="02020603050405020304" pitchFamily="18" charset="0"/>
              </a:rPr>
              <a:t>kunlik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tuxumini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zararkunanda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soniga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qarab</a:t>
            </a:r>
            <a:r>
              <a:rPr lang="ru-RU" sz="1800" dirty="0">
                <a:solidFill>
                  <a:schemeClr val="tx1"/>
                </a:solidFill>
                <a:latin typeface="Times New Roman" panose="02020603050405020304" pitchFamily="18" charset="0"/>
                <a:cs typeface="Times New Roman" panose="02020603050405020304" pitchFamily="18" charset="0"/>
              </a:rPr>
              <a:t> 1:10, 1:5 </a:t>
            </a:r>
            <a:r>
              <a:rPr lang="ru-RU" sz="1800" dirty="0" err="1">
                <a:solidFill>
                  <a:schemeClr val="tx1"/>
                </a:solidFill>
                <a:latin typeface="Times New Roman" panose="02020603050405020304" pitchFamily="18" charset="0"/>
                <a:cs typeface="Times New Roman" panose="02020603050405020304" pitchFamily="18" charset="0"/>
              </a:rPr>
              <a:t>nisbatlarda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chiqarish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Kimyoviy</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usul</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Agarda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o‘simlik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bitlarining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miqdori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ko‘p</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bo‘lganda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quyidagi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preparatlardan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birini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qo‘llash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tavsiya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etiladi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Mspilan</a:t>
            </a:r>
            <a:r>
              <a:rPr lang="ru-RU" sz="1800" dirty="0">
                <a:solidFill>
                  <a:schemeClr val="tx1"/>
                </a:solidFill>
                <a:latin typeface="Times New Roman" panose="02020603050405020304" pitchFamily="18" charset="0"/>
                <a:cs typeface="Times New Roman" panose="02020603050405020304" pitchFamily="18" charset="0"/>
              </a:rPr>
              <a:t> 20% </a:t>
            </a:r>
            <a:r>
              <a:rPr lang="ru-RU" sz="1800" dirty="0" err="1">
                <a:solidFill>
                  <a:schemeClr val="tx1"/>
                </a:solidFill>
                <a:latin typeface="Times New Roman" panose="02020603050405020304" pitchFamily="18" charset="0"/>
                <a:cs typeface="Times New Roman" panose="02020603050405020304" pitchFamily="18" charset="0"/>
              </a:rPr>
              <a:t>n.k</a:t>
            </a:r>
            <a:r>
              <a:rPr lang="ru-RU" sz="1800" dirty="0">
                <a:solidFill>
                  <a:schemeClr val="tx1"/>
                </a:solidFill>
                <a:latin typeface="Times New Roman" panose="02020603050405020304" pitchFamily="18" charset="0"/>
                <a:cs typeface="Times New Roman" panose="02020603050405020304" pitchFamily="18" charset="0"/>
              </a:rPr>
              <a:t>. -0,15 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Karbofos</a:t>
            </a:r>
            <a:r>
              <a:rPr lang="ru-RU" sz="1800" dirty="0">
                <a:solidFill>
                  <a:schemeClr val="tx1"/>
                </a:solidFill>
                <a:latin typeface="Times New Roman" panose="02020603050405020304" pitchFamily="18" charset="0"/>
                <a:cs typeface="Times New Roman" panose="02020603050405020304" pitchFamily="18" charset="0"/>
              </a:rPr>
              <a:t> 50% </a:t>
            </a:r>
            <a:r>
              <a:rPr lang="ru-RU" sz="1800" dirty="0" err="1">
                <a:solidFill>
                  <a:schemeClr val="tx1"/>
                </a:solidFill>
                <a:latin typeface="Times New Roman" panose="02020603050405020304" pitchFamily="18" charset="0"/>
                <a:cs typeface="Times New Roman" panose="02020603050405020304" pitchFamily="18" charset="0"/>
              </a:rPr>
              <a:t>em.k</a:t>
            </a:r>
            <a:r>
              <a:rPr lang="ru-RU" sz="1800" dirty="0">
                <a:solidFill>
                  <a:schemeClr val="tx1"/>
                </a:solidFill>
                <a:latin typeface="Times New Roman" panose="02020603050405020304" pitchFamily="18" charset="0"/>
                <a:cs typeface="Times New Roman" panose="02020603050405020304" pitchFamily="18" charset="0"/>
              </a:rPr>
              <a:t>. – 0,6 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Pilarmos</a:t>
            </a:r>
            <a:r>
              <a:rPr lang="ru-RU" sz="1800" dirty="0">
                <a:solidFill>
                  <a:schemeClr val="tx1"/>
                </a:solidFill>
                <a:latin typeface="Times New Roman" panose="02020603050405020304" pitchFamily="18" charset="0"/>
                <a:cs typeface="Times New Roman" panose="02020603050405020304" pitchFamily="18" charset="0"/>
              </a:rPr>
              <a:t> 20% </a:t>
            </a:r>
            <a:r>
              <a:rPr lang="ru-RU" sz="1800" dirty="0" err="1">
                <a:solidFill>
                  <a:schemeClr val="tx1"/>
                </a:solidFill>
                <a:latin typeface="Times New Roman" panose="02020603050405020304" pitchFamily="18" charset="0"/>
                <a:cs typeface="Times New Roman" panose="02020603050405020304" pitchFamily="18" charset="0"/>
              </a:rPr>
              <a:t>n.k</a:t>
            </a:r>
            <a:r>
              <a:rPr lang="ru-RU" sz="1800" dirty="0">
                <a:solidFill>
                  <a:schemeClr val="tx1"/>
                </a:solidFill>
                <a:latin typeface="Times New Roman" panose="02020603050405020304" pitchFamily="18" charset="0"/>
                <a:cs typeface="Times New Roman" panose="02020603050405020304" pitchFamily="18" charset="0"/>
              </a:rPr>
              <a:t>. – 0,15l/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Kamelot</a:t>
            </a:r>
            <a:r>
              <a:rPr lang="ru-RU" sz="1800" dirty="0">
                <a:solidFill>
                  <a:schemeClr val="tx1"/>
                </a:solidFill>
                <a:latin typeface="Times New Roman" panose="02020603050405020304" pitchFamily="18" charset="0"/>
                <a:cs typeface="Times New Roman" panose="02020603050405020304" pitchFamily="18" charset="0"/>
              </a:rPr>
              <a:t> 20% </a:t>
            </a:r>
            <a:r>
              <a:rPr lang="ru-RU" sz="1800" dirty="0" err="1">
                <a:solidFill>
                  <a:schemeClr val="tx1"/>
                </a:solidFill>
                <a:latin typeface="Times New Roman" panose="02020603050405020304" pitchFamily="18" charset="0"/>
                <a:cs typeface="Times New Roman" panose="02020603050405020304" pitchFamily="18" charset="0"/>
              </a:rPr>
              <a:t>n.kuk</a:t>
            </a:r>
            <a:r>
              <a:rPr lang="ru-RU" sz="1800" dirty="0">
                <a:solidFill>
                  <a:schemeClr val="tx1"/>
                </a:solidFill>
                <a:latin typeface="Times New Roman" panose="02020603050405020304" pitchFamily="18" charset="0"/>
                <a:cs typeface="Times New Roman" panose="02020603050405020304" pitchFamily="18" charset="0"/>
              </a:rPr>
              <a:t>.- 0,15l/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Kalipso</a:t>
            </a:r>
            <a:r>
              <a:rPr lang="ru-RU" sz="1800" dirty="0">
                <a:solidFill>
                  <a:schemeClr val="tx1"/>
                </a:solidFill>
                <a:latin typeface="Times New Roman" panose="02020603050405020304" pitchFamily="18" charset="0"/>
                <a:cs typeface="Times New Roman" panose="02020603050405020304" pitchFamily="18" charset="0"/>
              </a:rPr>
              <a:t> 48% </a:t>
            </a:r>
            <a:r>
              <a:rPr lang="ru-RU" sz="1800" dirty="0" err="1">
                <a:solidFill>
                  <a:schemeClr val="tx1"/>
                </a:solidFill>
                <a:latin typeface="Times New Roman" panose="02020603050405020304" pitchFamily="18" charset="0"/>
                <a:cs typeface="Times New Roman" panose="02020603050405020304" pitchFamily="18" charset="0"/>
              </a:rPr>
              <a:t>sus.k</a:t>
            </a:r>
            <a:r>
              <a:rPr lang="ru-RU" sz="1800" dirty="0">
                <a:solidFill>
                  <a:schemeClr val="tx1"/>
                </a:solidFill>
                <a:latin typeface="Times New Roman" panose="02020603050405020304" pitchFamily="18" charset="0"/>
                <a:cs typeface="Times New Roman" panose="02020603050405020304" pitchFamily="18" charset="0"/>
              </a:rPr>
              <a:t>. – 0,05-0,07 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Deltafos</a:t>
            </a:r>
            <a:r>
              <a:rPr lang="ru-RU" sz="1800" dirty="0">
                <a:solidFill>
                  <a:schemeClr val="tx1"/>
                </a:solidFill>
                <a:latin typeface="Times New Roman" panose="02020603050405020304" pitchFamily="18" charset="0"/>
                <a:cs typeface="Times New Roman" panose="02020603050405020304" pitchFamily="18" charset="0"/>
              </a:rPr>
              <a:t> 38% </a:t>
            </a:r>
            <a:r>
              <a:rPr lang="ru-RU" sz="1800" dirty="0" err="1">
                <a:solidFill>
                  <a:schemeClr val="tx1"/>
                </a:solidFill>
                <a:latin typeface="Times New Roman" panose="02020603050405020304" pitchFamily="18" charset="0"/>
                <a:cs typeface="Times New Roman" panose="02020603050405020304" pitchFamily="18" charset="0"/>
              </a:rPr>
              <a:t>em.k</a:t>
            </a:r>
            <a:r>
              <a:rPr lang="ru-RU" sz="1800" dirty="0">
                <a:solidFill>
                  <a:schemeClr val="tx1"/>
                </a:solidFill>
                <a:latin typeface="Times New Roman" panose="02020603050405020304" pitchFamily="18" charset="0"/>
                <a:cs typeface="Times New Roman" panose="02020603050405020304" pitchFamily="18" charset="0"/>
              </a:rPr>
              <a:t>. – 1,0 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Vertimek</a:t>
            </a:r>
            <a:r>
              <a:rPr lang="ru-RU" sz="1800" dirty="0">
                <a:solidFill>
                  <a:schemeClr val="tx1"/>
                </a:solidFill>
                <a:latin typeface="Times New Roman" panose="02020603050405020304" pitchFamily="18" charset="0"/>
                <a:cs typeface="Times New Roman" panose="02020603050405020304" pitchFamily="18" charset="0"/>
              </a:rPr>
              <a:t> 1,8% </a:t>
            </a:r>
            <a:r>
              <a:rPr lang="ru-RU" sz="1800" dirty="0" err="1">
                <a:solidFill>
                  <a:schemeClr val="tx1"/>
                </a:solidFill>
                <a:latin typeface="Times New Roman" panose="02020603050405020304" pitchFamily="18" charset="0"/>
                <a:cs typeface="Times New Roman" panose="02020603050405020304" pitchFamily="18" charset="0"/>
              </a:rPr>
              <a:t>em.k</a:t>
            </a:r>
            <a:r>
              <a:rPr lang="ru-RU" sz="1800" dirty="0">
                <a:solidFill>
                  <a:schemeClr val="tx1"/>
                </a:solidFill>
                <a:latin typeface="Times New Roman" panose="02020603050405020304" pitchFamily="18" charset="0"/>
                <a:cs typeface="Times New Roman" panose="02020603050405020304" pitchFamily="18" charset="0"/>
              </a:rPr>
              <a:t>. – 0,4 l/</a:t>
            </a:r>
            <a:r>
              <a:rPr lang="ru-RU" sz="1800" dirty="0" err="1">
                <a:solidFill>
                  <a:schemeClr val="tx1"/>
                </a:solidFill>
                <a:latin typeface="Times New Roman" panose="02020603050405020304" pitchFamily="18" charset="0"/>
                <a:cs typeface="Times New Roman" panose="02020603050405020304" pitchFamily="18" charset="0"/>
              </a:rPr>
              <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boshqa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ruxsat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etilgan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dorilar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bilan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ishlov</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beriladi</a:t>
            </a:r>
            <a:r>
              <a:rPr lang="ru-RU" sz="1800" dirty="0">
                <a:solidFill>
                  <a:schemeClr val="tx1"/>
                </a:solidFill>
                <a:latin typeface="Times New Roman" panose="02020603050405020304" pitchFamily="18" charset="0"/>
                <a:cs typeface="Times New Roman" panose="02020603050405020304" pitchFamily="18" charset="0"/>
              </a:rPr>
              <a:t>.</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xmlns="" id="{686BD1DE-9F4E-401F-97D0-833D364F15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 b="62165"/>
          <a:stretch/>
        </p:blipFill>
        <p:spPr>
          <a:xfrm>
            <a:off x="371061" y="3503419"/>
            <a:ext cx="4691258" cy="3142963"/>
          </a:xfrm>
        </p:spPr>
      </p:pic>
      <p:pic>
        <p:nvPicPr>
          <p:cNvPr id="7" name="Рисунок 6">
            <a:extLst>
              <a:ext uri="{FF2B5EF4-FFF2-40B4-BE49-F238E27FC236}">
                <a16:creationId xmlns:a16="http://schemas.microsoft.com/office/drawing/2014/main" xmlns="" id="{1C8DA4ED-C5C1-475F-949C-383F69063796}"/>
              </a:ext>
            </a:extLst>
          </p:cNvPr>
          <p:cNvPicPr>
            <a:picLocks noChangeAspect="1"/>
          </p:cNvPicPr>
          <p:nvPr/>
        </p:nvPicPr>
        <p:blipFill rotWithShape="1">
          <a:blip r:embed="rId2">
            <a:extLst>
              <a:ext uri="{28A0092B-C50C-407E-A947-70E740481C1C}">
                <a14:useLocalDpi xmlns:a14="http://schemas.microsoft.com/office/drawing/2010/main" val="0"/>
              </a:ext>
            </a:extLst>
          </a:blip>
          <a:srcRect t="49952" b="9444"/>
          <a:stretch/>
        </p:blipFill>
        <p:spPr>
          <a:xfrm>
            <a:off x="5032972" y="3589144"/>
            <a:ext cx="4371247" cy="3142963"/>
          </a:xfrm>
          <a:prstGeom prst="rect">
            <a:avLst/>
          </a:prstGeom>
        </p:spPr>
      </p:pic>
    </p:spTree>
    <p:extLst>
      <p:ext uri="{BB962C8B-B14F-4D97-AF65-F5344CB8AC3E}">
        <p14:creationId xmlns:p14="http://schemas.microsoft.com/office/powerpoint/2010/main" val="185055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84F35A-C140-4899-9C80-D3087E663985}"/>
              </a:ext>
            </a:extLst>
          </p:cNvPr>
          <p:cNvSpPr>
            <a:spLocks noGrp="1"/>
          </p:cNvSpPr>
          <p:nvPr>
            <p:ph type="title"/>
          </p:nvPr>
        </p:nvSpPr>
        <p:spPr>
          <a:xfrm>
            <a:off x="387625" y="238539"/>
            <a:ext cx="10810461" cy="1470992"/>
          </a:xfrm>
        </p:spPr>
        <p:txBody>
          <a:bodyPr>
            <a:noAutofit/>
          </a:bodyPr>
          <a:lstStyle/>
          <a:p>
            <a:r>
              <a:rPr lang="en-US"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Oqqanot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Oʼzbekistonda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ikki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turdagi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oqqanot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uchraydi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rasm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Birinchi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issiqxona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oqqanoti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ikkinchisi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gʼoʼza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oqqanoti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Oqqanot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asosan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issiqxonalarda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tarqalgan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Kurash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choralari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Erta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bahorda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issikxonalarda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oqqanotni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tarqalishini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yoʼl</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qoʼymaslik</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Yelim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surtilgan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sarik</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kogʼozlardan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foydalanish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Biologik</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usulda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enkarziya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paraziti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oltinkoʼzdan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foydalaniladi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Kimyoviy</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kurash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chorasi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oʼsimlik</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bitlari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singari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amalga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oshiriladi</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xmlns="" id="{682A4F5C-C48E-4BE9-8B60-F83977260816}"/>
              </a:ext>
            </a:extLst>
          </p:cNvPr>
          <p:cNvPicPr>
            <a:picLocks noGrp="1" noChangeAspect="1"/>
          </p:cNvPicPr>
          <p:nvPr>
            <p:ph idx="1"/>
          </p:nvPr>
        </p:nvPicPr>
        <p:blipFill rotWithShape="1">
          <a:blip r:embed="rId2"/>
          <a:srcRect b="24352"/>
          <a:stretch/>
        </p:blipFill>
        <p:spPr>
          <a:xfrm>
            <a:off x="2199480" y="2339180"/>
            <a:ext cx="6116659" cy="3975895"/>
          </a:xfrm>
        </p:spPr>
      </p:pic>
    </p:spTree>
    <p:extLst>
      <p:ext uri="{BB962C8B-B14F-4D97-AF65-F5344CB8AC3E}">
        <p14:creationId xmlns:p14="http://schemas.microsoft.com/office/powerpoint/2010/main" val="342664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52A470-9707-4E49-85E7-0382FC01F0EA}"/>
              </a:ext>
            </a:extLst>
          </p:cNvPr>
          <p:cNvSpPr>
            <a:spLocks noGrp="1"/>
          </p:cNvSpPr>
          <p:nvPr>
            <p:ph type="title"/>
          </p:nvPr>
        </p:nvSpPr>
        <p:spPr>
          <a:xfrm>
            <a:off x="92765" y="0"/>
            <a:ext cx="11940209" cy="3428999"/>
          </a:xfrm>
        </p:spPr>
        <p:txBody>
          <a:bodyPr>
            <a:noAutofit/>
          </a:bodyPr>
          <a:lstStyle/>
          <a:p>
            <a:r>
              <a:rPr lang="en-US" sz="2000" dirty="0" smtClean="0">
                <a:solidFill>
                  <a:schemeClr val="tx1"/>
                </a:solidFill>
              </a:rPr>
              <a:t>      </a:t>
            </a:r>
            <a:r>
              <a:rPr lang="ru-RU" sz="2000" dirty="0" err="1" smtClean="0">
                <a:solidFill>
                  <a:schemeClr val="tx1"/>
                </a:solidFill>
              </a:rPr>
              <a:t>G’ovaklovchi</a:t>
            </a:r>
            <a:r>
              <a:rPr lang="ru-RU" sz="2000" dirty="0" smtClean="0">
                <a:solidFill>
                  <a:schemeClr val="tx1"/>
                </a:solidFill>
              </a:rPr>
              <a:t> </a:t>
            </a:r>
            <a:r>
              <a:rPr lang="ru-RU" sz="2000" dirty="0" err="1">
                <a:solidFill>
                  <a:schemeClr val="tx1"/>
                </a:solidFill>
              </a:rPr>
              <a:t>pashsha</a:t>
            </a:r>
            <a:r>
              <a:rPr lang="ru-RU" sz="2000" dirty="0">
                <a:solidFill>
                  <a:schemeClr val="tx1"/>
                </a:solidFill>
              </a:rPr>
              <a:t> </a:t>
            </a:r>
            <a:r>
              <a:rPr lang="ru-RU" sz="2000" dirty="0" err="1">
                <a:solidFill>
                  <a:schemeClr val="tx1"/>
                </a:solidFill>
              </a:rPr>
              <a:t>G’ovaklovchi</a:t>
            </a:r>
            <a:r>
              <a:rPr lang="ru-RU" sz="2000" dirty="0">
                <a:solidFill>
                  <a:schemeClr val="tx1"/>
                </a:solidFill>
              </a:rPr>
              <a:t> </a:t>
            </a:r>
            <a:r>
              <a:rPr lang="ru-RU" sz="2000" dirty="0" err="1">
                <a:solidFill>
                  <a:schemeClr val="tx1"/>
                </a:solidFill>
              </a:rPr>
              <a:t>pashsha</a:t>
            </a:r>
            <a:r>
              <a:rPr lang="ru-RU" sz="2000" dirty="0">
                <a:solidFill>
                  <a:schemeClr val="tx1"/>
                </a:solidFill>
              </a:rPr>
              <a:t> 1999 </a:t>
            </a:r>
            <a:r>
              <a:rPr lang="ru-RU" sz="2000" dirty="0" err="1">
                <a:solidFill>
                  <a:schemeClr val="tx1"/>
                </a:solidFill>
              </a:rPr>
              <a:t>yilda</a:t>
            </a:r>
            <a:r>
              <a:rPr lang="ru-RU" sz="2000" dirty="0">
                <a:solidFill>
                  <a:schemeClr val="tx1"/>
                </a:solidFill>
              </a:rPr>
              <a:t> </a:t>
            </a:r>
            <a:r>
              <a:rPr lang="ru-RU" sz="2000" dirty="0" err="1">
                <a:solidFill>
                  <a:schemeClr val="tx1"/>
                </a:solidFill>
              </a:rPr>
              <a:t>respublikamizda</a:t>
            </a:r>
            <a:r>
              <a:rPr lang="ru-RU" sz="2000" dirty="0">
                <a:solidFill>
                  <a:schemeClr val="tx1"/>
                </a:solidFill>
              </a:rPr>
              <a:t> </a:t>
            </a:r>
            <a:r>
              <a:rPr lang="ru-RU" sz="2000" dirty="0" err="1">
                <a:solidFill>
                  <a:schemeClr val="tx1"/>
                </a:solidFill>
              </a:rPr>
              <a:t>birinchi</a:t>
            </a:r>
            <a:r>
              <a:rPr lang="ru-RU" sz="2000" dirty="0">
                <a:solidFill>
                  <a:schemeClr val="tx1"/>
                </a:solidFill>
              </a:rPr>
              <a:t> </a:t>
            </a:r>
            <a:r>
              <a:rPr lang="ru-RU" sz="2000" dirty="0" err="1">
                <a:solidFill>
                  <a:schemeClr val="tx1"/>
                </a:solidFill>
              </a:rPr>
              <a:t>marta</a:t>
            </a:r>
            <a:r>
              <a:rPr lang="ru-RU" sz="2000" dirty="0">
                <a:solidFill>
                  <a:schemeClr val="tx1"/>
                </a:solidFill>
              </a:rPr>
              <a:t> </a:t>
            </a:r>
            <a:r>
              <a:rPr lang="ru-RU" sz="2000" dirty="0" err="1">
                <a:solidFill>
                  <a:schemeClr val="tx1"/>
                </a:solidFill>
              </a:rPr>
              <a:t>ro‘yxatga</a:t>
            </a:r>
            <a:r>
              <a:rPr lang="ru-RU" sz="2000" dirty="0">
                <a:solidFill>
                  <a:schemeClr val="tx1"/>
                </a:solidFill>
              </a:rPr>
              <a:t> </a:t>
            </a:r>
            <a:r>
              <a:rPr lang="ru-RU" sz="2000" dirty="0" err="1">
                <a:solidFill>
                  <a:schemeClr val="tx1"/>
                </a:solidFill>
              </a:rPr>
              <a:t>olingan</a:t>
            </a:r>
            <a:r>
              <a:rPr lang="ru-RU" sz="2000" dirty="0">
                <a:solidFill>
                  <a:schemeClr val="tx1"/>
                </a:solidFill>
              </a:rPr>
              <a:t>. </a:t>
            </a:r>
            <a:r>
              <a:rPr lang="ru-RU" sz="2000" dirty="0" err="1">
                <a:solidFill>
                  <a:schemeClr val="tx1"/>
                </a:solidFill>
              </a:rPr>
              <a:t>Bu</a:t>
            </a:r>
            <a:r>
              <a:rPr lang="ru-RU" sz="2000" dirty="0">
                <a:solidFill>
                  <a:schemeClr val="tx1"/>
                </a:solidFill>
              </a:rPr>
              <a:t> </a:t>
            </a:r>
            <a:r>
              <a:rPr lang="ru-RU" sz="2000" dirty="0" err="1">
                <a:solidFill>
                  <a:schemeClr val="tx1"/>
                </a:solidFill>
              </a:rPr>
              <a:t>tur</a:t>
            </a:r>
            <a:r>
              <a:rPr lang="ru-RU" sz="2000" dirty="0">
                <a:solidFill>
                  <a:schemeClr val="tx1"/>
                </a:solidFill>
              </a:rPr>
              <a:t> </a:t>
            </a:r>
            <a:r>
              <a:rPr lang="ru-RU" sz="2000" dirty="0" err="1">
                <a:solidFill>
                  <a:schemeClr val="tx1"/>
                </a:solidFill>
              </a:rPr>
              <a:t>g‘ovaklovchi</a:t>
            </a:r>
            <a:r>
              <a:rPr lang="ru-RU" sz="2000" dirty="0">
                <a:solidFill>
                  <a:schemeClr val="tx1"/>
                </a:solidFill>
              </a:rPr>
              <a:t> </a:t>
            </a:r>
            <a:r>
              <a:rPr lang="ru-RU" sz="2000" dirty="0" err="1">
                <a:solidFill>
                  <a:schemeClr val="tx1"/>
                </a:solidFill>
              </a:rPr>
              <a:t>pashsha</a:t>
            </a:r>
            <a:r>
              <a:rPr lang="ru-RU" sz="2000" dirty="0">
                <a:solidFill>
                  <a:schemeClr val="tx1"/>
                </a:solidFill>
              </a:rPr>
              <a:t> </a:t>
            </a:r>
            <a:r>
              <a:rPr lang="ru-RU" sz="2000" dirty="0" err="1">
                <a:solidFill>
                  <a:schemeClr val="tx1"/>
                </a:solidFill>
              </a:rPr>
              <a:t>uchun</a:t>
            </a:r>
            <a:r>
              <a:rPr lang="ru-RU" sz="2000" dirty="0">
                <a:solidFill>
                  <a:schemeClr val="tx1"/>
                </a:solidFill>
              </a:rPr>
              <a:t> </a:t>
            </a:r>
            <a:r>
              <a:rPr lang="ru-RU" sz="2000" dirty="0" err="1">
                <a:solidFill>
                  <a:schemeClr val="tx1"/>
                </a:solidFill>
              </a:rPr>
              <a:t>pomidor</a:t>
            </a:r>
            <a:r>
              <a:rPr lang="ru-RU" sz="2000" dirty="0">
                <a:solidFill>
                  <a:schemeClr val="tx1"/>
                </a:solidFill>
              </a:rPr>
              <a:t>, </a:t>
            </a:r>
            <a:r>
              <a:rPr lang="ru-RU" sz="2000" dirty="0" err="1">
                <a:solidFill>
                  <a:schemeClr val="tx1"/>
                </a:solidFill>
              </a:rPr>
              <a:t>bodring</a:t>
            </a:r>
            <a:r>
              <a:rPr lang="ru-RU" sz="2000" dirty="0">
                <a:solidFill>
                  <a:schemeClr val="tx1"/>
                </a:solidFill>
              </a:rPr>
              <a:t> </a:t>
            </a:r>
            <a:r>
              <a:rPr lang="ru-RU" sz="2000" dirty="0" err="1">
                <a:solidFill>
                  <a:schemeClr val="tx1"/>
                </a:solidFill>
              </a:rPr>
              <a:t>eng</a:t>
            </a:r>
            <a:r>
              <a:rPr lang="ru-RU" sz="2000" dirty="0">
                <a:solidFill>
                  <a:schemeClr val="tx1"/>
                </a:solidFill>
              </a:rPr>
              <a:t> </a:t>
            </a:r>
            <a:r>
              <a:rPr lang="ru-RU" sz="2000" dirty="0" err="1">
                <a:solidFill>
                  <a:schemeClr val="tx1"/>
                </a:solidFill>
              </a:rPr>
              <a:t>xushxo‘r</a:t>
            </a:r>
            <a:r>
              <a:rPr lang="ru-RU" sz="2000" dirty="0">
                <a:solidFill>
                  <a:schemeClr val="tx1"/>
                </a:solidFill>
              </a:rPr>
              <a:t> </a:t>
            </a:r>
            <a:r>
              <a:rPr lang="ru-RU" sz="2000" dirty="0" err="1">
                <a:solidFill>
                  <a:schemeClr val="tx1"/>
                </a:solidFill>
              </a:rPr>
              <a:t>o‘simlik</a:t>
            </a:r>
            <a:r>
              <a:rPr lang="ru-RU" sz="2000" dirty="0">
                <a:solidFill>
                  <a:schemeClr val="tx1"/>
                </a:solidFill>
              </a:rPr>
              <a:t> </a:t>
            </a:r>
            <a:r>
              <a:rPr lang="ru-RU" sz="2000" dirty="0" err="1">
                <a:solidFill>
                  <a:schemeClr val="tx1"/>
                </a:solidFill>
              </a:rPr>
              <a:t>hisoblanadi</a:t>
            </a:r>
            <a:r>
              <a:rPr lang="ru-RU" sz="2000" dirty="0">
                <a:solidFill>
                  <a:schemeClr val="tx1"/>
                </a:solidFill>
              </a:rPr>
              <a:t>. </a:t>
            </a:r>
            <a:r>
              <a:rPr lang="ru-RU" sz="2000" dirty="0" err="1">
                <a:solidFill>
                  <a:schemeClr val="tx1"/>
                </a:solidFill>
              </a:rPr>
              <a:t>Bu</a:t>
            </a:r>
            <a:r>
              <a:rPr lang="ru-RU" sz="2000" dirty="0">
                <a:solidFill>
                  <a:schemeClr val="tx1"/>
                </a:solidFill>
              </a:rPr>
              <a:t> </a:t>
            </a:r>
            <a:r>
              <a:rPr lang="ru-RU" sz="2000" dirty="0" err="1">
                <a:solidFill>
                  <a:schemeClr val="tx1"/>
                </a:solidFill>
              </a:rPr>
              <a:t>zararkunanda</a:t>
            </a:r>
            <a:r>
              <a:rPr lang="ru-RU" sz="2000" dirty="0">
                <a:solidFill>
                  <a:schemeClr val="tx1"/>
                </a:solidFill>
              </a:rPr>
              <a:t> </a:t>
            </a:r>
            <a:r>
              <a:rPr lang="ru-RU" sz="2000" dirty="0" err="1">
                <a:solidFill>
                  <a:schemeClr val="tx1"/>
                </a:solidFill>
              </a:rPr>
              <a:t>o‘simlik</a:t>
            </a:r>
            <a:r>
              <a:rPr lang="ru-RU" sz="2000" dirty="0">
                <a:solidFill>
                  <a:schemeClr val="tx1"/>
                </a:solidFill>
              </a:rPr>
              <a:t> </a:t>
            </a:r>
            <a:r>
              <a:rPr lang="ru-RU" sz="2000" dirty="0" err="1">
                <a:solidFill>
                  <a:schemeClr val="tx1"/>
                </a:solidFill>
              </a:rPr>
              <a:t>bargi</a:t>
            </a:r>
            <a:r>
              <a:rPr lang="ru-RU" sz="2000" dirty="0">
                <a:solidFill>
                  <a:schemeClr val="tx1"/>
                </a:solidFill>
              </a:rPr>
              <a:t> </a:t>
            </a:r>
            <a:r>
              <a:rPr lang="ru-RU" sz="2000" dirty="0" err="1">
                <a:solidFill>
                  <a:schemeClr val="tx1"/>
                </a:solidFill>
              </a:rPr>
              <a:t>mezofili</a:t>
            </a:r>
            <a:r>
              <a:rPr lang="ru-RU" sz="2000" dirty="0">
                <a:solidFill>
                  <a:schemeClr val="tx1"/>
                </a:solidFill>
              </a:rPr>
              <a:t> </a:t>
            </a:r>
            <a:r>
              <a:rPr lang="ru-RU" sz="2000" dirty="0" err="1">
                <a:solidFill>
                  <a:schemeClr val="tx1"/>
                </a:solidFill>
              </a:rPr>
              <a:t>bilan</a:t>
            </a:r>
            <a:r>
              <a:rPr lang="ru-RU" sz="2000" dirty="0">
                <a:solidFill>
                  <a:schemeClr val="tx1"/>
                </a:solidFill>
              </a:rPr>
              <a:t> </a:t>
            </a:r>
            <a:r>
              <a:rPr lang="ru-RU" sz="2000" dirty="0" err="1">
                <a:solidFill>
                  <a:schemeClr val="tx1"/>
                </a:solidFill>
              </a:rPr>
              <a:t>oziqlanib</a:t>
            </a:r>
            <a:r>
              <a:rPr lang="ru-RU" sz="2000" dirty="0">
                <a:solidFill>
                  <a:schemeClr val="tx1"/>
                </a:solidFill>
              </a:rPr>
              <a:t> </a:t>
            </a:r>
            <a:r>
              <a:rPr lang="ru-RU" sz="2000" dirty="0" err="1">
                <a:solidFill>
                  <a:schemeClr val="tx1"/>
                </a:solidFill>
              </a:rPr>
              <a:t>fotosintetik</a:t>
            </a:r>
            <a:r>
              <a:rPr lang="ru-RU" sz="2000" dirty="0">
                <a:solidFill>
                  <a:schemeClr val="tx1"/>
                </a:solidFill>
              </a:rPr>
              <a:t> </a:t>
            </a:r>
            <a:r>
              <a:rPr lang="ru-RU" sz="2000" dirty="0" err="1">
                <a:solidFill>
                  <a:schemeClr val="tx1"/>
                </a:solidFill>
              </a:rPr>
              <a:t>yuzani</a:t>
            </a:r>
            <a:r>
              <a:rPr lang="ru-RU" sz="2000" dirty="0">
                <a:solidFill>
                  <a:schemeClr val="tx1"/>
                </a:solidFill>
              </a:rPr>
              <a:t> </a:t>
            </a:r>
            <a:r>
              <a:rPr lang="ru-RU" sz="2000" dirty="0" err="1">
                <a:solidFill>
                  <a:schemeClr val="tx1"/>
                </a:solidFill>
              </a:rPr>
              <a:t>kamaytiradi</a:t>
            </a:r>
            <a:r>
              <a:rPr lang="ru-RU" sz="2000" dirty="0">
                <a:solidFill>
                  <a:schemeClr val="tx1"/>
                </a:solidFill>
              </a:rPr>
              <a:t>, </a:t>
            </a:r>
            <a:r>
              <a:rPr lang="ru-RU" sz="2000" dirty="0" err="1">
                <a:solidFill>
                  <a:schemeClr val="tx1"/>
                </a:solidFill>
              </a:rPr>
              <a:t>ba’zi</a:t>
            </a:r>
            <a:r>
              <a:rPr lang="ru-RU" sz="2000" dirty="0">
                <a:solidFill>
                  <a:schemeClr val="tx1"/>
                </a:solidFill>
              </a:rPr>
              <a:t> </a:t>
            </a:r>
            <a:r>
              <a:rPr lang="ru-RU" sz="2000" dirty="0" err="1">
                <a:solidFill>
                  <a:schemeClr val="tx1"/>
                </a:solidFill>
              </a:rPr>
              <a:t>hollarda</a:t>
            </a:r>
            <a:r>
              <a:rPr lang="ru-RU" sz="2000" dirty="0">
                <a:solidFill>
                  <a:schemeClr val="tx1"/>
                </a:solidFill>
              </a:rPr>
              <a:t> </a:t>
            </a:r>
            <a:r>
              <a:rPr lang="ru-RU" sz="2000" dirty="0" err="1">
                <a:solidFill>
                  <a:schemeClr val="tx1"/>
                </a:solidFill>
              </a:rPr>
              <a:t>barglar</a:t>
            </a:r>
            <a:r>
              <a:rPr lang="ru-RU" sz="2000" dirty="0">
                <a:solidFill>
                  <a:schemeClr val="tx1"/>
                </a:solidFill>
              </a:rPr>
              <a:t> </a:t>
            </a:r>
            <a:r>
              <a:rPr lang="ru-RU" sz="2000" dirty="0" err="1">
                <a:solidFill>
                  <a:schemeClr val="tx1"/>
                </a:solidFill>
              </a:rPr>
              <a:t>qurib</a:t>
            </a:r>
            <a:r>
              <a:rPr lang="ru-RU" sz="2000" dirty="0">
                <a:solidFill>
                  <a:schemeClr val="tx1"/>
                </a:solidFill>
              </a:rPr>
              <a:t> </a:t>
            </a:r>
            <a:r>
              <a:rPr lang="ru-RU" sz="2000" dirty="0" err="1">
                <a:solidFill>
                  <a:schemeClr val="tx1"/>
                </a:solidFill>
              </a:rPr>
              <a:t>qoladi</a:t>
            </a:r>
            <a:r>
              <a:rPr lang="ru-RU" sz="2000" dirty="0">
                <a:solidFill>
                  <a:schemeClr val="tx1"/>
                </a:solidFill>
              </a:rPr>
              <a:t> (4-6 </a:t>
            </a:r>
            <a:r>
              <a:rPr lang="ru-RU" sz="2000" dirty="0" err="1">
                <a:solidFill>
                  <a:schemeClr val="tx1"/>
                </a:solidFill>
              </a:rPr>
              <a:t>rasm</a:t>
            </a:r>
            <a:r>
              <a:rPr lang="ru-RU" sz="2000" dirty="0">
                <a:solidFill>
                  <a:schemeClr val="tx1"/>
                </a:solidFill>
              </a:rPr>
              <a:t>). </a:t>
            </a:r>
            <a:r>
              <a:rPr lang="ru-RU" sz="2000" dirty="0" err="1">
                <a:solidFill>
                  <a:schemeClr val="tx1"/>
                </a:solidFill>
              </a:rPr>
              <a:t>Kurash</a:t>
            </a:r>
            <a:r>
              <a:rPr lang="ru-RU" sz="2000" dirty="0">
                <a:solidFill>
                  <a:schemeClr val="tx1"/>
                </a:solidFill>
              </a:rPr>
              <a:t> </a:t>
            </a:r>
            <a:r>
              <a:rPr lang="ru-RU" sz="2000" dirty="0" err="1">
                <a:solidFill>
                  <a:schemeClr val="tx1"/>
                </a:solidFill>
              </a:rPr>
              <a:t>choralari</a:t>
            </a:r>
            <a:r>
              <a:rPr lang="ru-RU" sz="2000" dirty="0">
                <a:solidFill>
                  <a:schemeClr val="tx1"/>
                </a:solidFill>
              </a:rPr>
              <a:t>. </a:t>
            </a:r>
            <a:r>
              <a:rPr lang="ru-RU" sz="2000" dirty="0" err="1">
                <a:solidFill>
                  <a:schemeClr val="tx1"/>
                </a:solidFill>
              </a:rPr>
              <a:t>Agrotexnik</a:t>
            </a:r>
            <a:r>
              <a:rPr lang="ru-RU" sz="2000" dirty="0">
                <a:solidFill>
                  <a:schemeClr val="tx1"/>
                </a:solidFill>
              </a:rPr>
              <a:t> </a:t>
            </a:r>
            <a:r>
              <a:rPr lang="ru-RU" sz="2000" dirty="0" err="1">
                <a:solidFill>
                  <a:schemeClr val="tx1"/>
                </a:solidFill>
              </a:rPr>
              <a:t>kurash</a:t>
            </a:r>
            <a:r>
              <a:rPr lang="ru-RU" sz="2000" dirty="0">
                <a:solidFill>
                  <a:schemeClr val="tx1"/>
                </a:solidFill>
              </a:rPr>
              <a:t>: </a:t>
            </a:r>
            <a:r>
              <a:rPr lang="ru-RU" sz="2000" dirty="0" err="1">
                <a:solidFill>
                  <a:schemeClr val="tx1"/>
                </a:solidFill>
              </a:rPr>
              <a:t>Almashlab</a:t>
            </a:r>
            <a:r>
              <a:rPr lang="ru-RU" sz="2000" dirty="0">
                <a:solidFill>
                  <a:schemeClr val="tx1"/>
                </a:solidFill>
              </a:rPr>
              <a:t> </a:t>
            </a:r>
            <a:r>
              <a:rPr lang="ru-RU" sz="2000" dirty="0" err="1">
                <a:solidFill>
                  <a:schemeClr val="tx1"/>
                </a:solidFill>
              </a:rPr>
              <a:t>ekish</a:t>
            </a:r>
            <a:r>
              <a:rPr lang="ru-RU" sz="2000" dirty="0">
                <a:solidFill>
                  <a:schemeClr val="tx1"/>
                </a:solidFill>
              </a:rPr>
              <a:t>, </a:t>
            </a:r>
            <a:r>
              <a:rPr lang="ru-RU" sz="2000" dirty="0" err="1">
                <a:solidFill>
                  <a:schemeClr val="tx1"/>
                </a:solidFill>
              </a:rPr>
              <a:t>qator</a:t>
            </a:r>
            <a:r>
              <a:rPr lang="ru-RU" sz="2000" dirty="0">
                <a:solidFill>
                  <a:schemeClr val="tx1"/>
                </a:solidFill>
              </a:rPr>
              <a:t> </a:t>
            </a:r>
            <a:r>
              <a:rPr lang="ru-RU" sz="2000" dirty="0" err="1">
                <a:solidFill>
                  <a:schemeClr val="tx1"/>
                </a:solidFill>
              </a:rPr>
              <a:t>oralariga</a:t>
            </a:r>
            <a:r>
              <a:rPr lang="ru-RU" sz="2000" dirty="0">
                <a:solidFill>
                  <a:schemeClr val="tx1"/>
                </a:solidFill>
              </a:rPr>
              <a:t> </a:t>
            </a:r>
            <a:r>
              <a:rPr lang="ru-RU" sz="2000" dirty="0" err="1">
                <a:solidFill>
                  <a:schemeClr val="tx1"/>
                </a:solidFill>
              </a:rPr>
              <a:t>ishlov</a:t>
            </a:r>
            <a:r>
              <a:rPr lang="ru-RU" sz="2000" dirty="0">
                <a:solidFill>
                  <a:schemeClr val="tx1"/>
                </a:solidFill>
              </a:rPr>
              <a:t> </a:t>
            </a:r>
            <a:r>
              <a:rPr lang="ru-RU" sz="2000" dirty="0" err="1">
                <a:solidFill>
                  <a:schemeClr val="tx1"/>
                </a:solidFill>
              </a:rPr>
              <a:t>berish</a:t>
            </a:r>
            <a:r>
              <a:rPr lang="ru-RU" sz="2000" dirty="0">
                <a:solidFill>
                  <a:schemeClr val="tx1"/>
                </a:solidFill>
              </a:rPr>
              <a:t>. </a:t>
            </a:r>
            <a:r>
              <a:rPr lang="ru-RU" sz="2000" dirty="0" err="1">
                <a:solidFill>
                  <a:schemeClr val="tx1"/>
                </a:solidFill>
              </a:rPr>
              <a:t>Biologik</a:t>
            </a:r>
            <a:r>
              <a:rPr lang="ru-RU" sz="2000" dirty="0">
                <a:solidFill>
                  <a:schemeClr val="tx1"/>
                </a:solidFill>
              </a:rPr>
              <a:t> </a:t>
            </a:r>
            <a:r>
              <a:rPr lang="ru-RU" sz="2000" dirty="0" err="1">
                <a:solidFill>
                  <a:schemeClr val="tx1"/>
                </a:solidFill>
              </a:rPr>
              <a:t>kurash</a:t>
            </a:r>
            <a:r>
              <a:rPr lang="ru-RU" sz="2000" dirty="0">
                <a:solidFill>
                  <a:schemeClr val="tx1"/>
                </a:solidFill>
              </a:rPr>
              <a:t>: </a:t>
            </a:r>
            <a:r>
              <a:rPr lang="ru-RU" sz="2000" dirty="0" err="1">
                <a:solidFill>
                  <a:schemeClr val="tx1"/>
                </a:solidFill>
              </a:rPr>
              <a:t>Sabzavotlardagi</a:t>
            </a:r>
            <a:r>
              <a:rPr lang="ru-RU" sz="2000" dirty="0">
                <a:solidFill>
                  <a:schemeClr val="tx1"/>
                </a:solidFill>
              </a:rPr>
              <a:t> </a:t>
            </a:r>
            <a:r>
              <a:rPr lang="ru-RU" sz="2000" dirty="0" err="1">
                <a:solidFill>
                  <a:schemeClr val="tx1"/>
                </a:solidFill>
              </a:rPr>
              <a:t>g‘ovaklovchi</a:t>
            </a:r>
            <a:r>
              <a:rPr lang="ru-RU" sz="2000" dirty="0">
                <a:solidFill>
                  <a:schemeClr val="tx1"/>
                </a:solidFill>
              </a:rPr>
              <a:t> </a:t>
            </a:r>
            <a:r>
              <a:rPr lang="ru-RU" sz="2000" dirty="0" err="1">
                <a:solidFill>
                  <a:schemeClr val="tx1"/>
                </a:solidFill>
              </a:rPr>
              <a:t>pashshaga</a:t>
            </a:r>
            <a:r>
              <a:rPr lang="ru-RU" sz="2000" dirty="0">
                <a:solidFill>
                  <a:schemeClr val="tx1"/>
                </a:solidFill>
              </a:rPr>
              <a:t> </a:t>
            </a:r>
            <a:r>
              <a:rPr lang="ru-RU" sz="2000" dirty="0" err="1">
                <a:solidFill>
                  <a:schemeClr val="tx1"/>
                </a:solidFill>
              </a:rPr>
              <a:t>qarshi</a:t>
            </a:r>
            <a:r>
              <a:rPr lang="ru-RU" sz="2000" dirty="0">
                <a:solidFill>
                  <a:schemeClr val="tx1"/>
                </a:solidFill>
              </a:rPr>
              <a:t> </a:t>
            </a:r>
            <a:r>
              <a:rPr lang="ru-RU" sz="2000" dirty="0" err="1">
                <a:solidFill>
                  <a:schemeClr val="tx1"/>
                </a:solidFill>
              </a:rPr>
              <a:t>biologik</a:t>
            </a:r>
            <a:r>
              <a:rPr lang="ru-RU" sz="2000" dirty="0">
                <a:solidFill>
                  <a:schemeClr val="tx1"/>
                </a:solidFill>
              </a:rPr>
              <a:t> </a:t>
            </a:r>
            <a:r>
              <a:rPr lang="ru-RU" sz="2000" dirty="0" err="1">
                <a:solidFill>
                  <a:schemeClr val="tx1"/>
                </a:solidFill>
              </a:rPr>
              <a:t>kurash</a:t>
            </a:r>
            <a:r>
              <a:rPr lang="ru-RU" sz="2000" dirty="0">
                <a:solidFill>
                  <a:schemeClr val="tx1"/>
                </a:solidFill>
              </a:rPr>
              <a:t> </a:t>
            </a:r>
            <a:r>
              <a:rPr lang="ru-RU" sz="2000" dirty="0" err="1">
                <a:solidFill>
                  <a:schemeClr val="tx1"/>
                </a:solidFill>
              </a:rPr>
              <a:t>uchun</a:t>
            </a:r>
            <a:r>
              <a:rPr lang="ru-RU" sz="2000" dirty="0">
                <a:solidFill>
                  <a:schemeClr val="tx1"/>
                </a:solidFill>
              </a:rPr>
              <a:t> </a:t>
            </a:r>
            <a:r>
              <a:rPr lang="ru-RU" sz="2000" dirty="0" err="1">
                <a:solidFill>
                  <a:schemeClr val="tx1"/>
                </a:solidFill>
              </a:rPr>
              <a:t>oltinko‘zni</a:t>
            </a:r>
            <a:r>
              <a:rPr lang="ru-RU" sz="2000" dirty="0">
                <a:solidFill>
                  <a:schemeClr val="tx1"/>
                </a:solidFill>
              </a:rPr>
              <a:t> 3-4 </a:t>
            </a:r>
            <a:r>
              <a:rPr lang="ru-RU" sz="2000" dirty="0" err="1">
                <a:solidFill>
                  <a:schemeClr val="tx1"/>
                </a:solidFill>
              </a:rPr>
              <a:t>kunlik</a:t>
            </a:r>
            <a:r>
              <a:rPr lang="ru-RU" sz="2000" dirty="0">
                <a:solidFill>
                  <a:schemeClr val="tx1"/>
                </a:solidFill>
              </a:rPr>
              <a:t> </a:t>
            </a:r>
            <a:r>
              <a:rPr lang="ru-RU" sz="2000" dirty="0" err="1">
                <a:solidFill>
                  <a:schemeClr val="tx1"/>
                </a:solidFill>
              </a:rPr>
              <a:t>tuxumini</a:t>
            </a:r>
            <a:r>
              <a:rPr lang="ru-RU" sz="2000" dirty="0">
                <a:solidFill>
                  <a:schemeClr val="tx1"/>
                </a:solidFill>
              </a:rPr>
              <a:t> </a:t>
            </a:r>
            <a:r>
              <a:rPr lang="ru-RU" sz="2000" dirty="0" err="1">
                <a:solidFill>
                  <a:schemeClr val="tx1"/>
                </a:solidFill>
              </a:rPr>
              <a:t>zararkunanda</a:t>
            </a:r>
            <a:r>
              <a:rPr lang="ru-RU" sz="2000" dirty="0">
                <a:solidFill>
                  <a:schemeClr val="tx1"/>
                </a:solidFill>
              </a:rPr>
              <a:t> </a:t>
            </a:r>
            <a:r>
              <a:rPr lang="ru-RU" sz="2000" dirty="0" err="1">
                <a:solidFill>
                  <a:schemeClr val="tx1"/>
                </a:solidFill>
              </a:rPr>
              <a:t>soniga</a:t>
            </a:r>
            <a:r>
              <a:rPr lang="ru-RU" sz="2000" dirty="0">
                <a:solidFill>
                  <a:schemeClr val="tx1"/>
                </a:solidFill>
              </a:rPr>
              <a:t> </a:t>
            </a:r>
            <a:r>
              <a:rPr lang="ru-RU" sz="2000" dirty="0" err="1">
                <a:solidFill>
                  <a:schemeClr val="tx1"/>
                </a:solidFill>
              </a:rPr>
              <a:t>qarab</a:t>
            </a:r>
            <a:r>
              <a:rPr lang="ru-RU" sz="2000" dirty="0">
                <a:solidFill>
                  <a:schemeClr val="tx1"/>
                </a:solidFill>
              </a:rPr>
              <a:t> 1:10, 1:5 </a:t>
            </a:r>
            <a:r>
              <a:rPr lang="ru-RU" sz="2000" dirty="0" err="1">
                <a:solidFill>
                  <a:schemeClr val="tx1"/>
                </a:solidFill>
              </a:rPr>
              <a:t>nisbatlarda</a:t>
            </a:r>
            <a:r>
              <a:rPr lang="ru-RU" sz="2000" dirty="0">
                <a:solidFill>
                  <a:schemeClr val="tx1"/>
                </a:solidFill>
              </a:rPr>
              <a:t> </a:t>
            </a:r>
            <a:r>
              <a:rPr lang="ru-RU" sz="2000" dirty="0" err="1">
                <a:solidFill>
                  <a:schemeClr val="tx1"/>
                </a:solidFill>
              </a:rPr>
              <a:t>chiqarish</a:t>
            </a:r>
            <a:r>
              <a:rPr lang="ru-RU" sz="2000" dirty="0">
                <a:solidFill>
                  <a:schemeClr val="tx1"/>
                </a:solidFill>
              </a:rPr>
              <a:t>. </a:t>
            </a:r>
            <a:r>
              <a:rPr lang="ru-RU" sz="2000" dirty="0" err="1">
                <a:solidFill>
                  <a:schemeClr val="tx1"/>
                </a:solidFill>
              </a:rPr>
              <a:t>Kimyoviy</a:t>
            </a:r>
            <a:r>
              <a:rPr lang="ru-RU" sz="2000" dirty="0">
                <a:solidFill>
                  <a:schemeClr val="tx1"/>
                </a:solidFill>
              </a:rPr>
              <a:t> </a:t>
            </a:r>
            <a:r>
              <a:rPr lang="ru-RU" sz="2000" dirty="0" err="1">
                <a:solidFill>
                  <a:schemeClr val="tx1"/>
                </a:solidFill>
              </a:rPr>
              <a:t>usul</a:t>
            </a:r>
            <a:r>
              <a:rPr lang="ru-RU" sz="2000" dirty="0">
                <a:solidFill>
                  <a:schemeClr val="tx1"/>
                </a:solidFill>
              </a:rPr>
              <a:t>: </a:t>
            </a:r>
            <a:r>
              <a:rPr lang="ru-RU" sz="2000" dirty="0" err="1">
                <a:solidFill>
                  <a:schemeClr val="tx1"/>
                </a:solidFill>
              </a:rPr>
              <a:t>Agarda</a:t>
            </a:r>
            <a:r>
              <a:rPr lang="ru-RU" sz="2000" dirty="0">
                <a:solidFill>
                  <a:schemeClr val="tx1"/>
                </a:solidFill>
              </a:rPr>
              <a:t> </a:t>
            </a:r>
            <a:r>
              <a:rPr lang="ru-RU" sz="2000" dirty="0" err="1">
                <a:solidFill>
                  <a:schemeClr val="tx1"/>
                </a:solidFill>
              </a:rPr>
              <a:t>g‘ovaklovchi</a:t>
            </a:r>
            <a:r>
              <a:rPr lang="ru-RU" sz="2000" dirty="0">
                <a:solidFill>
                  <a:schemeClr val="tx1"/>
                </a:solidFill>
              </a:rPr>
              <a:t> </a:t>
            </a:r>
            <a:r>
              <a:rPr lang="ru-RU" sz="2000" dirty="0" err="1">
                <a:solidFill>
                  <a:schemeClr val="tx1"/>
                </a:solidFill>
              </a:rPr>
              <a:t>pashshaning</a:t>
            </a:r>
            <a:r>
              <a:rPr lang="ru-RU" sz="2000" dirty="0">
                <a:solidFill>
                  <a:schemeClr val="tx1"/>
                </a:solidFill>
              </a:rPr>
              <a:t> </a:t>
            </a:r>
            <a:r>
              <a:rPr lang="ru-RU" sz="2000" dirty="0" err="1">
                <a:solidFill>
                  <a:schemeClr val="tx1"/>
                </a:solidFill>
              </a:rPr>
              <a:t>miqdori</a:t>
            </a:r>
            <a:r>
              <a:rPr lang="ru-RU" sz="2000" dirty="0">
                <a:solidFill>
                  <a:schemeClr val="tx1"/>
                </a:solidFill>
              </a:rPr>
              <a:t> </a:t>
            </a:r>
            <a:r>
              <a:rPr lang="ru-RU" sz="2000" dirty="0" err="1">
                <a:solidFill>
                  <a:schemeClr val="tx1"/>
                </a:solidFill>
              </a:rPr>
              <a:t>ko‘p</a:t>
            </a:r>
            <a:r>
              <a:rPr lang="ru-RU" sz="2000" dirty="0">
                <a:solidFill>
                  <a:schemeClr val="tx1"/>
                </a:solidFill>
              </a:rPr>
              <a:t> </a:t>
            </a:r>
            <a:r>
              <a:rPr lang="ru-RU" sz="2000" dirty="0" err="1">
                <a:solidFill>
                  <a:schemeClr val="tx1"/>
                </a:solidFill>
              </a:rPr>
              <a:t>bo‘lganda</a:t>
            </a:r>
            <a:r>
              <a:rPr lang="ru-RU" sz="2000" dirty="0">
                <a:solidFill>
                  <a:schemeClr val="tx1"/>
                </a:solidFill>
              </a:rPr>
              <a:t> </a:t>
            </a:r>
            <a:r>
              <a:rPr lang="ru-RU" sz="2000" dirty="0" err="1">
                <a:solidFill>
                  <a:schemeClr val="tx1"/>
                </a:solidFill>
              </a:rPr>
              <a:t>quydagi</a:t>
            </a:r>
            <a:r>
              <a:rPr lang="ru-RU" sz="2000" dirty="0">
                <a:solidFill>
                  <a:schemeClr val="tx1"/>
                </a:solidFill>
              </a:rPr>
              <a:t> </a:t>
            </a:r>
            <a:r>
              <a:rPr lang="ru-RU" sz="2000" dirty="0" err="1">
                <a:solidFill>
                  <a:schemeClr val="tx1"/>
                </a:solidFill>
              </a:rPr>
              <a:t>preparatlardan</a:t>
            </a:r>
            <a:r>
              <a:rPr lang="ru-RU" sz="2000" dirty="0">
                <a:solidFill>
                  <a:schemeClr val="tx1"/>
                </a:solidFill>
              </a:rPr>
              <a:t> </a:t>
            </a:r>
            <a:r>
              <a:rPr lang="ru-RU" sz="2000" dirty="0" err="1">
                <a:solidFill>
                  <a:schemeClr val="tx1"/>
                </a:solidFill>
              </a:rPr>
              <a:t>birini</a:t>
            </a:r>
            <a:r>
              <a:rPr lang="ru-RU" sz="2000" dirty="0">
                <a:solidFill>
                  <a:schemeClr val="tx1"/>
                </a:solidFill>
              </a:rPr>
              <a:t> </a:t>
            </a:r>
            <a:r>
              <a:rPr lang="ru-RU" sz="2000" dirty="0" err="1">
                <a:solidFill>
                  <a:schemeClr val="tx1"/>
                </a:solidFill>
              </a:rPr>
              <a:t>qo‘llash</a:t>
            </a:r>
            <a:r>
              <a:rPr lang="ru-RU" sz="2000" dirty="0">
                <a:solidFill>
                  <a:schemeClr val="tx1"/>
                </a:solidFill>
              </a:rPr>
              <a:t> </a:t>
            </a:r>
            <a:r>
              <a:rPr lang="ru-RU" sz="2000" dirty="0" err="1">
                <a:solidFill>
                  <a:schemeClr val="tx1"/>
                </a:solidFill>
              </a:rPr>
              <a:t>tavsiya</a:t>
            </a:r>
            <a:r>
              <a:rPr lang="ru-RU" sz="2000" dirty="0">
                <a:solidFill>
                  <a:schemeClr val="tx1"/>
                </a:solidFill>
              </a:rPr>
              <a:t> </a:t>
            </a:r>
            <a:r>
              <a:rPr lang="ru-RU" sz="2000" dirty="0" err="1">
                <a:solidFill>
                  <a:schemeClr val="tx1"/>
                </a:solidFill>
              </a:rPr>
              <a:t>etiladi</a:t>
            </a:r>
            <a:r>
              <a:rPr lang="ru-RU" sz="2000" dirty="0">
                <a:solidFill>
                  <a:schemeClr val="tx1"/>
                </a:solidFill>
              </a:rPr>
              <a:t>: </a:t>
            </a:r>
            <a:r>
              <a:rPr lang="ru-RU" sz="2000" dirty="0" err="1">
                <a:solidFill>
                  <a:schemeClr val="tx1"/>
                </a:solidFill>
              </a:rPr>
              <a:t>Sumi-al’fa</a:t>
            </a:r>
            <a:r>
              <a:rPr lang="ru-RU" sz="2000" dirty="0">
                <a:solidFill>
                  <a:schemeClr val="tx1"/>
                </a:solidFill>
              </a:rPr>
              <a:t> 20% </a:t>
            </a:r>
            <a:r>
              <a:rPr lang="ru-RU" sz="2000" dirty="0" err="1">
                <a:solidFill>
                  <a:schemeClr val="tx1"/>
                </a:solidFill>
              </a:rPr>
              <a:t>em.k</a:t>
            </a:r>
            <a:r>
              <a:rPr lang="ru-RU" sz="2000" dirty="0">
                <a:solidFill>
                  <a:schemeClr val="tx1"/>
                </a:solidFill>
              </a:rPr>
              <a:t>. </a:t>
            </a:r>
            <a:r>
              <a:rPr lang="ru-RU" sz="2000" dirty="0" err="1">
                <a:solidFill>
                  <a:schemeClr val="tx1"/>
                </a:solidFill>
              </a:rPr>
              <a:t>preparatidan</a:t>
            </a:r>
            <a:r>
              <a:rPr lang="ru-RU" sz="2000" dirty="0">
                <a:solidFill>
                  <a:schemeClr val="tx1"/>
                </a:solidFill>
              </a:rPr>
              <a:t> – 0,6 l/</a:t>
            </a:r>
            <a:r>
              <a:rPr lang="ru-RU" sz="2000" dirty="0" err="1">
                <a:solidFill>
                  <a:schemeClr val="tx1"/>
                </a:solidFill>
              </a:rPr>
              <a:t>ga</a:t>
            </a:r>
            <a:r>
              <a:rPr lang="ru-RU" sz="2000" dirty="0">
                <a:solidFill>
                  <a:schemeClr val="tx1"/>
                </a:solidFill>
              </a:rPr>
              <a:t>, </a:t>
            </a:r>
            <a:r>
              <a:rPr lang="ru-RU" sz="2000" dirty="0" err="1">
                <a:solidFill>
                  <a:schemeClr val="tx1"/>
                </a:solidFill>
              </a:rPr>
              <a:t>Konfidor</a:t>
            </a:r>
            <a:r>
              <a:rPr lang="ru-RU" sz="2000" dirty="0">
                <a:solidFill>
                  <a:schemeClr val="tx1"/>
                </a:solidFill>
              </a:rPr>
              <a:t>, 20% </a:t>
            </a:r>
            <a:r>
              <a:rPr lang="ru-RU" sz="2000" dirty="0" err="1">
                <a:solidFill>
                  <a:schemeClr val="tx1"/>
                </a:solidFill>
              </a:rPr>
              <a:t>em.k</a:t>
            </a:r>
            <a:r>
              <a:rPr lang="ru-RU" sz="2000" dirty="0">
                <a:solidFill>
                  <a:schemeClr val="tx1"/>
                </a:solidFill>
              </a:rPr>
              <a:t>. – 0,25 l/</a:t>
            </a:r>
            <a:r>
              <a:rPr lang="ru-RU" sz="2000" dirty="0" err="1">
                <a:solidFill>
                  <a:schemeClr val="tx1"/>
                </a:solidFill>
              </a:rPr>
              <a:t>ga</a:t>
            </a:r>
            <a:r>
              <a:rPr lang="ru-RU" sz="2000" dirty="0">
                <a:solidFill>
                  <a:schemeClr val="tx1"/>
                </a:solidFill>
              </a:rPr>
              <a:t>, </a:t>
            </a:r>
            <a:r>
              <a:rPr lang="ru-RU" sz="2000" dirty="0" err="1">
                <a:solidFill>
                  <a:schemeClr val="tx1"/>
                </a:solidFill>
              </a:rPr>
              <a:t>Vertimek</a:t>
            </a:r>
            <a:r>
              <a:rPr lang="ru-RU" sz="2000" dirty="0">
                <a:solidFill>
                  <a:schemeClr val="tx1"/>
                </a:solidFill>
              </a:rPr>
              <a:t>, 1,8% </a:t>
            </a:r>
            <a:r>
              <a:rPr lang="ru-RU" sz="2000" dirty="0" err="1">
                <a:solidFill>
                  <a:schemeClr val="tx1"/>
                </a:solidFill>
              </a:rPr>
              <a:t>em.k</a:t>
            </a:r>
            <a:r>
              <a:rPr lang="ru-RU" sz="2000" dirty="0">
                <a:solidFill>
                  <a:schemeClr val="tx1"/>
                </a:solidFill>
              </a:rPr>
              <a:t>. – 0,6 l/</a:t>
            </a:r>
            <a:r>
              <a:rPr lang="ru-RU" sz="2000" dirty="0" err="1">
                <a:solidFill>
                  <a:schemeClr val="tx1"/>
                </a:solidFill>
              </a:rPr>
              <a:t>ga</a:t>
            </a:r>
            <a:r>
              <a:rPr lang="ru-RU" sz="2000" dirty="0">
                <a:solidFill>
                  <a:schemeClr val="tx1"/>
                </a:solidFill>
              </a:rPr>
              <a:t>, </a:t>
            </a:r>
            <a:r>
              <a:rPr lang="ru-RU" sz="2000" dirty="0" err="1">
                <a:solidFill>
                  <a:schemeClr val="tx1"/>
                </a:solidFill>
              </a:rPr>
              <a:t>Karbofos</a:t>
            </a:r>
            <a:r>
              <a:rPr lang="ru-RU" sz="2000" dirty="0">
                <a:solidFill>
                  <a:schemeClr val="tx1"/>
                </a:solidFill>
              </a:rPr>
              <a:t>, 50% </a:t>
            </a:r>
            <a:r>
              <a:rPr lang="ru-RU" sz="2000" dirty="0" err="1">
                <a:solidFill>
                  <a:schemeClr val="tx1"/>
                </a:solidFill>
              </a:rPr>
              <a:t>em.k</a:t>
            </a:r>
            <a:r>
              <a:rPr lang="ru-RU" sz="2000" dirty="0">
                <a:solidFill>
                  <a:schemeClr val="tx1"/>
                </a:solidFill>
              </a:rPr>
              <a:t>. – 0,6 l/</a:t>
            </a:r>
            <a:r>
              <a:rPr lang="ru-RU" sz="2000" dirty="0" err="1">
                <a:solidFill>
                  <a:schemeClr val="tx1"/>
                </a:solidFill>
              </a:rPr>
              <a:t>ga</a:t>
            </a:r>
            <a:r>
              <a:rPr lang="ru-RU" sz="2000" dirty="0">
                <a:solidFill>
                  <a:schemeClr val="tx1"/>
                </a:solidFill>
              </a:rPr>
              <a:t> </a:t>
            </a:r>
            <a:r>
              <a:rPr lang="ru-RU" sz="2000" dirty="0" err="1">
                <a:solidFill>
                  <a:schemeClr val="tx1"/>
                </a:solidFill>
              </a:rPr>
              <a:t>qo‘llash</a:t>
            </a:r>
            <a:r>
              <a:rPr lang="ru-RU" sz="2000" dirty="0">
                <a:solidFill>
                  <a:schemeClr val="tx1"/>
                </a:solidFill>
              </a:rPr>
              <a:t> </a:t>
            </a:r>
            <a:r>
              <a:rPr lang="ru-RU" sz="2000" dirty="0" err="1">
                <a:solidFill>
                  <a:schemeClr val="tx1"/>
                </a:solidFill>
              </a:rPr>
              <a:t>tavsiya</a:t>
            </a:r>
            <a:r>
              <a:rPr lang="ru-RU" sz="2000" dirty="0">
                <a:solidFill>
                  <a:schemeClr val="tx1"/>
                </a:solidFill>
              </a:rPr>
              <a:t> </a:t>
            </a:r>
            <a:r>
              <a:rPr lang="ru-RU" sz="2000" dirty="0" err="1">
                <a:solidFill>
                  <a:schemeClr val="tx1"/>
                </a:solidFill>
              </a:rPr>
              <a:t>etiladi</a:t>
            </a:r>
            <a:r>
              <a:rPr lang="ru-RU" sz="2000" dirty="0">
                <a:solidFill>
                  <a:schemeClr val="tx1"/>
                </a:solidFill>
              </a:rPr>
              <a:t>.</a:t>
            </a:r>
            <a:br>
              <a:rPr lang="ru-RU" sz="2000" dirty="0">
                <a:solidFill>
                  <a:schemeClr val="tx1"/>
                </a:solidFill>
              </a:rPr>
            </a:b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xmlns="" id="{06B0A278-1450-49FA-AAAA-021199844F66}"/>
              </a:ext>
            </a:extLst>
          </p:cNvPr>
          <p:cNvPicPr>
            <a:picLocks noGrp="1" noChangeAspect="1"/>
          </p:cNvPicPr>
          <p:nvPr>
            <p:ph idx="1"/>
          </p:nvPr>
        </p:nvPicPr>
        <p:blipFill rotWithShape="1">
          <a:blip r:embed="rId2"/>
          <a:srcRect b="22219"/>
          <a:stretch/>
        </p:blipFill>
        <p:spPr>
          <a:xfrm>
            <a:off x="452890" y="3557188"/>
            <a:ext cx="11580084" cy="2567388"/>
          </a:xfrm>
        </p:spPr>
      </p:pic>
    </p:spTree>
    <p:extLst>
      <p:ext uri="{BB962C8B-B14F-4D97-AF65-F5344CB8AC3E}">
        <p14:creationId xmlns:p14="http://schemas.microsoft.com/office/powerpoint/2010/main" val="71702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FB98F5-B531-414C-B1D5-BA48066F8BB5}"/>
              </a:ext>
            </a:extLst>
          </p:cNvPr>
          <p:cNvSpPr>
            <a:spLocks noGrp="1"/>
          </p:cNvSpPr>
          <p:nvPr>
            <p:ph type="title"/>
          </p:nvPr>
        </p:nvSpPr>
        <p:spPr>
          <a:xfrm>
            <a:off x="504238" y="390524"/>
            <a:ext cx="11380063" cy="2332383"/>
          </a:xfrm>
        </p:spPr>
        <p:txBody>
          <a:bodyPr>
            <a:noAutofit/>
          </a:bodyPr>
          <a:lstStyle/>
          <a:p>
            <a:r>
              <a:rPr lang="en-US" sz="1800" dirty="0" smtClean="0">
                <a:solidFill>
                  <a:schemeClr val="tx1"/>
                </a:solidFill>
              </a:rPr>
              <a:t>      </a:t>
            </a:r>
            <a:r>
              <a:rPr lang="ru-RU" sz="1800" dirty="0" err="1" smtClean="0">
                <a:solidFill>
                  <a:schemeClr val="tx1"/>
                </a:solidFill>
              </a:rPr>
              <a:t>Zang</a:t>
            </a:r>
            <a:r>
              <a:rPr lang="ru-RU" sz="1800" dirty="0" smtClean="0">
                <a:solidFill>
                  <a:schemeClr val="tx1"/>
                </a:solidFill>
              </a:rPr>
              <a:t> </a:t>
            </a:r>
            <a:r>
              <a:rPr lang="ru-RU" sz="1800" dirty="0" err="1">
                <a:solidFill>
                  <a:schemeClr val="tx1"/>
                </a:solidFill>
              </a:rPr>
              <a:t>kanasi</a:t>
            </a:r>
            <a:r>
              <a:rPr lang="ru-RU" sz="1800" dirty="0">
                <a:solidFill>
                  <a:schemeClr val="tx1"/>
                </a:solidFill>
              </a:rPr>
              <a:t> </a:t>
            </a:r>
            <a:r>
              <a:rPr lang="ru-RU" sz="1800" dirty="0" err="1">
                <a:solidFill>
                  <a:schemeClr val="tx1"/>
                </a:solidFill>
              </a:rPr>
              <a:t>Zang</a:t>
            </a:r>
            <a:r>
              <a:rPr lang="ru-RU" sz="1800" dirty="0">
                <a:solidFill>
                  <a:schemeClr val="tx1"/>
                </a:solidFill>
              </a:rPr>
              <a:t> </a:t>
            </a:r>
            <a:r>
              <a:rPr lang="ru-RU" sz="1800" dirty="0" err="1">
                <a:solidFill>
                  <a:schemeClr val="tx1"/>
                </a:solidFill>
              </a:rPr>
              <a:t>kanasi</a:t>
            </a:r>
            <a:r>
              <a:rPr lang="ru-RU" sz="1800" dirty="0">
                <a:solidFill>
                  <a:schemeClr val="tx1"/>
                </a:solidFill>
              </a:rPr>
              <a:t> </a:t>
            </a:r>
            <a:r>
              <a:rPr lang="ru-RU" sz="1800" dirty="0" err="1">
                <a:solidFill>
                  <a:schemeClr val="tx1"/>
                </a:solidFill>
              </a:rPr>
              <a:t>ituzumdoshlar</a:t>
            </a:r>
            <a:r>
              <a:rPr lang="ru-RU" sz="1800" dirty="0">
                <a:solidFill>
                  <a:schemeClr val="tx1"/>
                </a:solidFill>
              </a:rPr>
              <a:t> </a:t>
            </a:r>
            <a:r>
              <a:rPr lang="ru-RU" sz="1800" dirty="0" err="1">
                <a:solidFill>
                  <a:schemeClr val="tx1"/>
                </a:solidFill>
              </a:rPr>
              <a:t>oilasiga</a:t>
            </a:r>
            <a:r>
              <a:rPr lang="ru-RU" sz="1800" dirty="0">
                <a:solidFill>
                  <a:schemeClr val="tx1"/>
                </a:solidFill>
              </a:rPr>
              <a:t> </a:t>
            </a:r>
            <a:r>
              <a:rPr lang="ru-RU" sz="1800" dirty="0" err="1">
                <a:solidFill>
                  <a:schemeClr val="tx1"/>
                </a:solidFill>
              </a:rPr>
              <a:t>kiruvchi</a:t>
            </a:r>
            <a:r>
              <a:rPr lang="ru-RU" sz="1800" dirty="0">
                <a:solidFill>
                  <a:schemeClr val="tx1"/>
                </a:solidFill>
              </a:rPr>
              <a:t> </a:t>
            </a:r>
            <a:r>
              <a:rPr lang="ru-RU" sz="1800" dirty="0" err="1">
                <a:solidFill>
                  <a:schemeClr val="tx1"/>
                </a:solidFill>
              </a:rPr>
              <a:t>o‘simliklarga</a:t>
            </a:r>
            <a:r>
              <a:rPr lang="ru-RU" sz="1800" dirty="0">
                <a:solidFill>
                  <a:schemeClr val="tx1"/>
                </a:solidFill>
              </a:rPr>
              <a:t> (</a:t>
            </a:r>
            <a:r>
              <a:rPr lang="ru-RU" sz="1800" dirty="0" err="1">
                <a:solidFill>
                  <a:schemeClr val="tx1"/>
                </a:solidFill>
              </a:rPr>
              <a:t>pomidor</a:t>
            </a:r>
            <a:r>
              <a:rPr lang="ru-RU" sz="1800" dirty="0">
                <a:solidFill>
                  <a:schemeClr val="tx1"/>
                </a:solidFill>
              </a:rPr>
              <a:t>, </a:t>
            </a:r>
            <a:r>
              <a:rPr lang="ru-RU" sz="1800" dirty="0" err="1">
                <a:solidFill>
                  <a:schemeClr val="tx1"/>
                </a:solidFill>
              </a:rPr>
              <a:t>kartoshka</a:t>
            </a:r>
            <a:r>
              <a:rPr lang="ru-RU" sz="1800" dirty="0">
                <a:solidFill>
                  <a:schemeClr val="tx1"/>
                </a:solidFill>
              </a:rPr>
              <a:t>, </a:t>
            </a:r>
            <a:r>
              <a:rPr lang="ru-RU" sz="1800" dirty="0" err="1">
                <a:solidFill>
                  <a:schemeClr val="tx1"/>
                </a:solidFill>
              </a:rPr>
              <a:t>baqlajon</a:t>
            </a:r>
            <a:r>
              <a:rPr lang="ru-RU" sz="1800" dirty="0">
                <a:solidFill>
                  <a:schemeClr val="tx1"/>
                </a:solidFill>
              </a:rPr>
              <a:t> </a:t>
            </a:r>
            <a:r>
              <a:rPr lang="ru-RU" sz="1800" dirty="0" err="1">
                <a:solidFill>
                  <a:schemeClr val="tx1"/>
                </a:solidFill>
              </a:rPr>
              <a:t>va</a:t>
            </a:r>
            <a:r>
              <a:rPr lang="ru-RU" sz="1800" dirty="0">
                <a:solidFill>
                  <a:schemeClr val="tx1"/>
                </a:solidFill>
              </a:rPr>
              <a:t> </a:t>
            </a:r>
            <a:r>
              <a:rPr lang="ru-RU" sz="1800" dirty="0" err="1">
                <a:solidFill>
                  <a:schemeClr val="tx1"/>
                </a:solidFill>
              </a:rPr>
              <a:t>boshqa</a:t>
            </a:r>
            <a:r>
              <a:rPr lang="ru-RU" sz="1800" dirty="0">
                <a:solidFill>
                  <a:schemeClr val="tx1"/>
                </a:solidFill>
              </a:rPr>
              <a:t> </a:t>
            </a:r>
            <a:r>
              <a:rPr lang="ru-RU" sz="1800" dirty="0" err="1">
                <a:solidFill>
                  <a:schemeClr val="tx1"/>
                </a:solidFill>
              </a:rPr>
              <a:t>jiddiy</a:t>
            </a:r>
            <a:r>
              <a:rPr lang="ru-RU" sz="1800" dirty="0">
                <a:solidFill>
                  <a:schemeClr val="tx1"/>
                </a:solidFill>
              </a:rPr>
              <a:t> </a:t>
            </a:r>
            <a:r>
              <a:rPr lang="ru-RU" sz="1800" dirty="0" err="1">
                <a:solidFill>
                  <a:schemeClr val="tx1"/>
                </a:solidFill>
              </a:rPr>
              <a:t>zarar</a:t>
            </a:r>
            <a:r>
              <a:rPr lang="ru-RU" sz="1800" dirty="0">
                <a:solidFill>
                  <a:schemeClr val="tx1"/>
                </a:solidFill>
              </a:rPr>
              <a:t> </a:t>
            </a:r>
            <a:r>
              <a:rPr lang="ru-RU" sz="1800" dirty="0" err="1">
                <a:solidFill>
                  <a:schemeClr val="tx1"/>
                </a:solidFill>
              </a:rPr>
              <a:t>keltiradi</a:t>
            </a:r>
            <a:r>
              <a:rPr lang="ru-RU" sz="1800" dirty="0">
                <a:solidFill>
                  <a:schemeClr val="tx1"/>
                </a:solidFill>
              </a:rPr>
              <a:t>. </a:t>
            </a:r>
            <a:r>
              <a:rPr lang="ru-RU" sz="1800" dirty="0" err="1">
                <a:solidFill>
                  <a:schemeClr val="tx1"/>
                </a:solidFill>
              </a:rPr>
              <a:t>Uni</a:t>
            </a:r>
            <a:r>
              <a:rPr lang="ru-RU" sz="1800" dirty="0">
                <a:solidFill>
                  <a:schemeClr val="tx1"/>
                </a:solidFill>
              </a:rPr>
              <a:t> </a:t>
            </a:r>
            <a:r>
              <a:rPr lang="ru-RU" sz="1800" dirty="0" err="1">
                <a:solidFill>
                  <a:schemeClr val="tx1"/>
                </a:solidFill>
              </a:rPr>
              <a:t>oddiy</a:t>
            </a:r>
            <a:r>
              <a:rPr lang="ru-RU" sz="1800" dirty="0">
                <a:solidFill>
                  <a:schemeClr val="tx1"/>
                </a:solidFill>
              </a:rPr>
              <a:t> </a:t>
            </a:r>
            <a:r>
              <a:rPr lang="ru-RU" sz="1800" dirty="0" err="1">
                <a:solidFill>
                  <a:schemeClr val="tx1"/>
                </a:solidFill>
              </a:rPr>
              <a:t>ko‘z</a:t>
            </a:r>
            <a:r>
              <a:rPr lang="ru-RU" sz="1800" dirty="0">
                <a:solidFill>
                  <a:schemeClr val="tx1"/>
                </a:solidFill>
              </a:rPr>
              <a:t> </a:t>
            </a:r>
            <a:r>
              <a:rPr lang="ru-RU" sz="1800" dirty="0" err="1">
                <a:solidFill>
                  <a:schemeClr val="tx1"/>
                </a:solidFill>
              </a:rPr>
              <a:t>bilan</a:t>
            </a:r>
            <a:r>
              <a:rPr lang="ru-RU" sz="1800" dirty="0">
                <a:solidFill>
                  <a:schemeClr val="tx1"/>
                </a:solidFill>
              </a:rPr>
              <a:t> </a:t>
            </a:r>
            <a:r>
              <a:rPr lang="ru-RU" sz="1800" dirty="0" err="1">
                <a:solidFill>
                  <a:schemeClr val="tx1"/>
                </a:solidFill>
              </a:rPr>
              <a:t>ko‘rib</a:t>
            </a:r>
            <a:r>
              <a:rPr lang="ru-RU" sz="1800" dirty="0">
                <a:solidFill>
                  <a:schemeClr val="tx1"/>
                </a:solidFill>
              </a:rPr>
              <a:t> </a:t>
            </a:r>
            <a:r>
              <a:rPr lang="ru-RU" sz="1800" dirty="0" err="1">
                <a:solidFill>
                  <a:schemeClr val="tx1"/>
                </a:solidFill>
              </a:rPr>
              <a:t>bo‘lmaydi</a:t>
            </a:r>
            <a:r>
              <a:rPr lang="ru-RU" sz="1800" dirty="0">
                <a:solidFill>
                  <a:schemeClr val="tx1"/>
                </a:solidFill>
              </a:rPr>
              <a:t>. </a:t>
            </a:r>
            <a:r>
              <a:rPr lang="ru-RU" sz="1800" dirty="0" err="1">
                <a:solidFill>
                  <a:schemeClr val="tx1"/>
                </a:solidFill>
              </a:rPr>
              <a:t>Shuning</a:t>
            </a:r>
            <a:r>
              <a:rPr lang="ru-RU" sz="1800" dirty="0">
                <a:solidFill>
                  <a:schemeClr val="tx1"/>
                </a:solidFill>
              </a:rPr>
              <a:t> </a:t>
            </a:r>
            <a:r>
              <a:rPr lang="ru-RU" sz="1800" dirty="0" err="1">
                <a:solidFill>
                  <a:schemeClr val="tx1"/>
                </a:solidFill>
              </a:rPr>
              <a:t>uchun</a:t>
            </a:r>
            <a:r>
              <a:rPr lang="ru-RU" sz="1800" dirty="0">
                <a:solidFill>
                  <a:schemeClr val="tx1"/>
                </a:solidFill>
              </a:rPr>
              <a:t> </a:t>
            </a:r>
            <a:r>
              <a:rPr lang="ru-RU" sz="1800" dirty="0" err="1">
                <a:solidFill>
                  <a:schemeClr val="tx1"/>
                </a:solidFill>
              </a:rPr>
              <a:t>zang</a:t>
            </a:r>
            <a:r>
              <a:rPr lang="ru-RU" sz="1800" dirty="0">
                <a:solidFill>
                  <a:schemeClr val="tx1"/>
                </a:solidFill>
              </a:rPr>
              <a:t> </a:t>
            </a:r>
            <a:r>
              <a:rPr lang="ru-RU" sz="1800" dirty="0" err="1">
                <a:solidFill>
                  <a:schemeClr val="tx1"/>
                </a:solidFill>
              </a:rPr>
              <a:t>kanani</a:t>
            </a:r>
            <a:r>
              <a:rPr lang="ru-RU" sz="1800" dirty="0">
                <a:solidFill>
                  <a:schemeClr val="tx1"/>
                </a:solidFill>
              </a:rPr>
              <a:t> </a:t>
            </a:r>
            <a:r>
              <a:rPr lang="ru-RU" sz="1800" dirty="0" err="1">
                <a:solidFill>
                  <a:schemeClr val="tx1"/>
                </a:solidFill>
              </a:rPr>
              <a:t>ko‘p</a:t>
            </a:r>
            <a:r>
              <a:rPr lang="ru-RU" sz="1800" dirty="0">
                <a:solidFill>
                  <a:schemeClr val="tx1"/>
                </a:solidFill>
              </a:rPr>
              <a:t> </a:t>
            </a:r>
            <a:r>
              <a:rPr lang="ru-RU" sz="1800" dirty="0" err="1">
                <a:solidFill>
                  <a:schemeClr val="tx1"/>
                </a:solidFill>
              </a:rPr>
              <a:t>hollarda</a:t>
            </a:r>
            <a:r>
              <a:rPr lang="ru-RU" sz="1800" dirty="0">
                <a:solidFill>
                  <a:schemeClr val="tx1"/>
                </a:solidFill>
              </a:rPr>
              <a:t> </a:t>
            </a:r>
            <a:r>
              <a:rPr lang="ru-RU" sz="1800" dirty="0" err="1">
                <a:solidFill>
                  <a:schemeClr val="tx1"/>
                </a:solidFill>
              </a:rPr>
              <a:t>keltirgan</a:t>
            </a:r>
            <a:r>
              <a:rPr lang="ru-RU" sz="1800" dirty="0">
                <a:solidFill>
                  <a:schemeClr val="tx1"/>
                </a:solidFill>
              </a:rPr>
              <a:t> </a:t>
            </a:r>
            <a:r>
              <a:rPr lang="ru-RU" sz="1800" dirty="0" err="1">
                <a:solidFill>
                  <a:schemeClr val="tx1"/>
                </a:solidFill>
              </a:rPr>
              <a:t>zararini</a:t>
            </a:r>
            <a:r>
              <a:rPr lang="ru-RU" sz="1800" dirty="0">
                <a:solidFill>
                  <a:schemeClr val="tx1"/>
                </a:solidFill>
              </a:rPr>
              <a:t> </a:t>
            </a:r>
            <a:r>
              <a:rPr lang="ru-RU" sz="1800" dirty="0" err="1">
                <a:solidFill>
                  <a:schemeClr val="tx1"/>
                </a:solidFill>
              </a:rPr>
              <a:t>kasalliklar</a:t>
            </a:r>
            <a:r>
              <a:rPr lang="ru-RU" sz="1800" dirty="0">
                <a:solidFill>
                  <a:schemeClr val="tx1"/>
                </a:solidFill>
              </a:rPr>
              <a:t> </a:t>
            </a:r>
            <a:r>
              <a:rPr lang="ru-RU" sz="1800" dirty="0" err="1">
                <a:solidFill>
                  <a:schemeClr val="tx1"/>
                </a:solidFill>
              </a:rPr>
              <a:t>bilan</a:t>
            </a:r>
            <a:r>
              <a:rPr lang="ru-RU" sz="1800" dirty="0">
                <a:solidFill>
                  <a:schemeClr val="tx1"/>
                </a:solidFill>
              </a:rPr>
              <a:t> </a:t>
            </a:r>
            <a:r>
              <a:rPr lang="ru-RU" sz="1800" dirty="0" err="1">
                <a:solidFill>
                  <a:schemeClr val="tx1"/>
                </a:solidFill>
              </a:rPr>
              <a:t>almashtirishadi</a:t>
            </a:r>
            <a:r>
              <a:rPr lang="ru-RU" sz="1800" dirty="0">
                <a:solidFill>
                  <a:schemeClr val="tx1"/>
                </a:solidFill>
              </a:rPr>
              <a:t>. </a:t>
            </a:r>
            <a:r>
              <a:rPr lang="ru-RU" sz="1800" dirty="0" err="1">
                <a:solidFill>
                  <a:schemeClr val="tx1"/>
                </a:solidFill>
              </a:rPr>
              <a:t>Zang</a:t>
            </a:r>
            <a:r>
              <a:rPr lang="ru-RU" sz="1800" dirty="0">
                <a:solidFill>
                  <a:schemeClr val="tx1"/>
                </a:solidFill>
              </a:rPr>
              <a:t> </a:t>
            </a:r>
            <a:r>
              <a:rPr lang="ru-RU" sz="1800" dirty="0" err="1">
                <a:solidFill>
                  <a:schemeClr val="tx1"/>
                </a:solidFill>
              </a:rPr>
              <a:t>kana</a:t>
            </a:r>
            <a:r>
              <a:rPr lang="ru-RU" sz="1800" dirty="0">
                <a:solidFill>
                  <a:schemeClr val="tx1"/>
                </a:solidFill>
              </a:rPr>
              <a:t> </a:t>
            </a:r>
            <a:r>
              <a:rPr lang="ru-RU" sz="1800" dirty="0" err="1">
                <a:solidFill>
                  <a:schemeClr val="tx1"/>
                </a:solidFill>
              </a:rPr>
              <a:t>bilan</a:t>
            </a:r>
            <a:r>
              <a:rPr lang="ru-RU" sz="1800" dirty="0">
                <a:solidFill>
                  <a:schemeClr val="tx1"/>
                </a:solidFill>
              </a:rPr>
              <a:t> </a:t>
            </a:r>
            <a:r>
              <a:rPr lang="ru-RU" sz="1800" dirty="0" err="1">
                <a:solidFill>
                  <a:schemeClr val="tx1"/>
                </a:solidFill>
              </a:rPr>
              <a:t>zararlangan</a:t>
            </a:r>
            <a:r>
              <a:rPr lang="ru-RU" sz="1800" dirty="0">
                <a:solidFill>
                  <a:schemeClr val="tx1"/>
                </a:solidFill>
              </a:rPr>
              <a:t> </a:t>
            </a:r>
            <a:r>
              <a:rPr lang="ru-RU" sz="1800" dirty="0" err="1">
                <a:solidFill>
                  <a:schemeClr val="tx1"/>
                </a:solidFill>
              </a:rPr>
              <a:t>pomidor</a:t>
            </a:r>
            <a:r>
              <a:rPr lang="ru-RU" sz="1800" dirty="0">
                <a:solidFill>
                  <a:schemeClr val="tx1"/>
                </a:solidFill>
              </a:rPr>
              <a:t> </a:t>
            </a:r>
            <a:r>
              <a:rPr lang="ru-RU" sz="1800" dirty="0" err="1">
                <a:solidFill>
                  <a:schemeClr val="tx1"/>
                </a:solidFill>
              </a:rPr>
              <a:t>mevasi</a:t>
            </a:r>
            <a:r>
              <a:rPr lang="ru-RU" sz="1800" dirty="0">
                <a:solidFill>
                  <a:schemeClr val="tx1"/>
                </a:solidFill>
              </a:rPr>
              <a:t> </a:t>
            </a:r>
            <a:r>
              <a:rPr lang="ru-RU" sz="1800" dirty="0" err="1">
                <a:solidFill>
                  <a:schemeClr val="tx1"/>
                </a:solidFill>
              </a:rPr>
              <a:t>iste’molga</a:t>
            </a:r>
            <a:r>
              <a:rPr lang="ru-RU" sz="1800" dirty="0">
                <a:solidFill>
                  <a:schemeClr val="tx1"/>
                </a:solidFill>
              </a:rPr>
              <a:t> </a:t>
            </a:r>
            <a:r>
              <a:rPr lang="ru-RU" sz="1800" dirty="0" err="1">
                <a:solidFill>
                  <a:schemeClr val="tx1"/>
                </a:solidFill>
              </a:rPr>
              <a:t>yaroqsiz</a:t>
            </a:r>
            <a:r>
              <a:rPr lang="ru-RU" sz="1800" dirty="0">
                <a:solidFill>
                  <a:schemeClr val="tx1"/>
                </a:solidFill>
              </a:rPr>
              <a:t> </a:t>
            </a:r>
            <a:r>
              <a:rPr lang="ru-RU" sz="1800" dirty="0" err="1">
                <a:solidFill>
                  <a:schemeClr val="tx1"/>
                </a:solidFill>
              </a:rPr>
              <a:t>bo‘lib</a:t>
            </a:r>
            <a:r>
              <a:rPr lang="ru-RU" sz="1800" dirty="0">
                <a:solidFill>
                  <a:schemeClr val="tx1"/>
                </a:solidFill>
              </a:rPr>
              <a:t>, </a:t>
            </a:r>
            <a:r>
              <a:rPr lang="ru-RU" sz="1800" dirty="0" err="1">
                <a:solidFill>
                  <a:schemeClr val="tx1"/>
                </a:solidFill>
              </a:rPr>
              <a:t>o‘simlik</a:t>
            </a:r>
            <a:r>
              <a:rPr lang="ru-RU" sz="1800" dirty="0">
                <a:solidFill>
                  <a:schemeClr val="tx1"/>
                </a:solidFill>
              </a:rPr>
              <a:t> </a:t>
            </a:r>
            <a:r>
              <a:rPr lang="ru-RU" sz="1800" dirty="0" err="1">
                <a:solidFill>
                  <a:schemeClr val="tx1"/>
                </a:solidFill>
              </a:rPr>
              <a:t>o‘sish</a:t>
            </a:r>
            <a:r>
              <a:rPr lang="ru-RU" sz="1800" dirty="0">
                <a:solidFill>
                  <a:schemeClr val="tx1"/>
                </a:solidFill>
              </a:rPr>
              <a:t> </a:t>
            </a:r>
            <a:r>
              <a:rPr lang="ru-RU" sz="1800" dirty="0" err="1">
                <a:solidFill>
                  <a:schemeClr val="tx1"/>
                </a:solidFill>
              </a:rPr>
              <a:t>va</a:t>
            </a:r>
            <a:r>
              <a:rPr lang="ru-RU" sz="1800" dirty="0">
                <a:solidFill>
                  <a:schemeClr val="tx1"/>
                </a:solidFill>
              </a:rPr>
              <a:t> </a:t>
            </a:r>
            <a:r>
              <a:rPr lang="ru-RU" sz="1800" dirty="0" err="1">
                <a:solidFill>
                  <a:schemeClr val="tx1"/>
                </a:solidFill>
              </a:rPr>
              <a:t>rivojlanishdan</a:t>
            </a:r>
            <a:r>
              <a:rPr lang="ru-RU" sz="1800" dirty="0">
                <a:solidFill>
                  <a:schemeClr val="tx1"/>
                </a:solidFill>
              </a:rPr>
              <a:t> </a:t>
            </a:r>
            <a:r>
              <a:rPr lang="ru-RU" sz="1800" dirty="0" err="1">
                <a:solidFill>
                  <a:schemeClr val="tx1"/>
                </a:solidFill>
              </a:rPr>
              <a:t>to‘xtaydi</a:t>
            </a:r>
            <a:r>
              <a:rPr lang="ru-RU" sz="1800" dirty="0">
                <a:solidFill>
                  <a:schemeClr val="tx1"/>
                </a:solidFill>
              </a:rPr>
              <a:t> (7-8 </a:t>
            </a:r>
            <a:r>
              <a:rPr lang="ru-RU" sz="1800" dirty="0" err="1">
                <a:solidFill>
                  <a:schemeClr val="tx1"/>
                </a:solidFill>
              </a:rPr>
              <a:t>rasm</a:t>
            </a:r>
            <a:r>
              <a:rPr lang="ru-RU" sz="1800" dirty="0">
                <a:solidFill>
                  <a:schemeClr val="tx1"/>
                </a:solidFill>
              </a:rPr>
              <a:t>). </a:t>
            </a:r>
            <a:r>
              <a:rPr lang="en-US" sz="1800" dirty="0" err="1">
                <a:solidFill>
                  <a:schemeClr val="tx1"/>
                </a:solidFill>
              </a:rPr>
              <a:t>Kurash</a:t>
            </a:r>
            <a:r>
              <a:rPr lang="en-US" sz="1800" dirty="0">
                <a:solidFill>
                  <a:schemeClr val="tx1"/>
                </a:solidFill>
              </a:rPr>
              <a:t> </a:t>
            </a:r>
            <a:r>
              <a:rPr lang="en-US" sz="1800" dirty="0" err="1">
                <a:solidFill>
                  <a:schemeClr val="tx1"/>
                </a:solidFill>
              </a:rPr>
              <a:t>choralari</a:t>
            </a:r>
            <a:r>
              <a:rPr lang="en-US" sz="1800" dirty="0">
                <a:solidFill>
                  <a:schemeClr val="tx1"/>
                </a:solidFill>
              </a:rPr>
              <a:t>. </a:t>
            </a:r>
            <a:r>
              <a:rPr lang="en-US" sz="1800" dirty="0" err="1">
                <a:solidFill>
                  <a:schemeClr val="tx1"/>
                </a:solidFill>
              </a:rPr>
              <a:t>Agrotexnik</a:t>
            </a:r>
            <a:r>
              <a:rPr lang="en-US" sz="1800" dirty="0">
                <a:solidFill>
                  <a:schemeClr val="tx1"/>
                </a:solidFill>
              </a:rPr>
              <a:t> </a:t>
            </a:r>
            <a:r>
              <a:rPr lang="en-US" sz="1800" dirty="0" err="1">
                <a:solidFill>
                  <a:schemeClr val="tx1"/>
                </a:solidFill>
              </a:rPr>
              <a:t>kurash</a:t>
            </a:r>
            <a:r>
              <a:rPr lang="en-US" sz="1800" dirty="0">
                <a:solidFill>
                  <a:schemeClr val="tx1"/>
                </a:solidFill>
              </a:rPr>
              <a:t>: </a:t>
            </a:r>
            <a:r>
              <a:rPr lang="en-US" sz="1800" dirty="0" err="1">
                <a:solidFill>
                  <a:schemeClr val="tx1"/>
                </a:solidFill>
              </a:rPr>
              <a:t>Almashlab</a:t>
            </a:r>
            <a:r>
              <a:rPr lang="en-US" sz="1800" dirty="0">
                <a:solidFill>
                  <a:schemeClr val="tx1"/>
                </a:solidFill>
              </a:rPr>
              <a:t> </a:t>
            </a:r>
            <a:r>
              <a:rPr lang="en-US" sz="1800" dirty="0" err="1">
                <a:solidFill>
                  <a:schemeClr val="tx1"/>
                </a:solidFill>
              </a:rPr>
              <a:t>ekish</a:t>
            </a:r>
            <a:r>
              <a:rPr lang="en-US" sz="1800" dirty="0">
                <a:solidFill>
                  <a:schemeClr val="tx1"/>
                </a:solidFill>
              </a:rPr>
              <a:t>, </a:t>
            </a:r>
            <a:r>
              <a:rPr lang="en-US" sz="1800" dirty="0" err="1">
                <a:solidFill>
                  <a:schemeClr val="tx1"/>
                </a:solidFill>
              </a:rPr>
              <a:t>qator</a:t>
            </a:r>
            <a:r>
              <a:rPr lang="en-US" sz="1800" dirty="0">
                <a:solidFill>
                  <a:schemeClr val="tx1"/>
                </a:solidFill>
              </a:rPr>
              <a:t> </a:t>
            </a:r>
            <a:r>
              <a:rPr lang="en-US" sz="1800" dirty="0" err="1">
                <a:solidFill>
                  <a:schemeClr val="tx1"/>
                </a:solidFill>
              </a:rPr>
              <a:t>oralariga</a:t>
            </a:r>
            <a:r>
              <a:rPr lang="en-US" sz="1800" dirty="0">
                <a:solidFill>
                  <a:schemeClr val="tx1"/>
                </a:solidFill>
              </a:rPr>
              <a:t> </a:t>
            </a:r>
            <a:r>
              <a:rPr lang="en-US" sz="1800" dirty="0" err="1">
                <a:solidFill>
                  <a:schemeClr val="tx1"/>
                </a:solidFill>
              </a:rPr>
              <a:t>ishlov</a:t>
            </a:r>
            <a:r>
              <a:rPr lang="en-US" sz="1800" dirty="0">
                <a:solidFill>
                  <a:schemeClr val="tx1"/>
                </a:solidFill>
              </a:rPr>
              <a:t> </a:t>
            </a:r>
            <a:r>
              <a:rPr lang="en-US" sz="1800" dirty="0" err="1">
                <a:solidFill>
                  <a:schemeClr val="tx1"/>
                </a:solidFill>
              </a:rPr>
              <a:t>berish</a:t>
            </a:r>
            <a:r>
              <a:rPr lang="en-US" sz="1800" dirty="0">
                <a:solidFill>
                  <a:schemeClr val="tx1"/>
                </a:solidFill>
              </a:rPr>
              <a:t>. </a:t>
            </a:r>
            <a:r>
              <a:rPr lang="en-US" sz="1800" dirty="0" err="1">
                <a:solidFill>
                  <a:schemeClr val="tx1"/>
                </a:solidFill>
              </a:rPr>
              <a:t>Biologik</a:t>
            </a:r>
            <a:r>
              <a:rPr lang="en-US" sz="1800" dirty="0">
                <a:solidFill>
                  <a:schemeClr val="tx1"/>
                </a:solidFill>
              </a:rPr>
              <a:t> </a:t>
            </a:r>
            <a:r>
              <a:rPr lang="en-US" sz="1800" dirty="0" err="1">
                <a:solidFill>
                  <a:schemeClr val="tx1"/>
                </a:solidFill>
              </a:rPr>
              <a:t>kurash</a:t>
            </a:r>
            <a:r>
              <a:rPr lang="en-US" sz="1800" dirty="0">
                <a:solidFill>
                  <a:schemeClr val="tx1"/>
                </a:solidFill>
              </a:rPr>
              <a:t>: </a:t>
            </a:r>
            <a:r>
              <a:rPr lang="en-US" sz="1800" dirty="0" err="1">
                <a:solidFill>
                  <a:schemeClr val="tx1"/>
                </a:solidFill>
              </a:rPr>
              <a:t>Sabzavotlardagi</a:t>
            </a:r>
            <a:r>
              <a:rPr lang="en-US" sz="1800" dirty="0">
                <a:solidFill>
                  <a:schemeClr val="tx1"/>
                </a:solidFill>
              </a:rPr>
              <a:t> </a:t>
            </a:r>
            <a:r>
              <a:rPr lang="en-US" sz="1800" dirty="0" err="1">
                <a:solidFill>
                  <a:schemeClr val="tx1"/>
                </a:solidFill>
              </a:rPr>
              <a:t>zang</a:t>
            </a:r>
            <a:r>
              <a:rPr lang="en-US" sz="1800" dirty="0">
                <a:solidFill>
                  <a:schemeClr val="tx1"/>
                </a:solidFill>
              </a:rPr>
              <a:t> </a:t>
            </a:r>
            <a:r>
              <a:rPr lang="en-US" sz="1800" dirty="0" err="1">
                <a:solidFill>
                  <a:schemeClr val="tx1"/>
                </a:solidFill>
              </a:rPr>
              <a:t>kanasiga</a:t>
            </a:r>
            <a:r>
              <a:rPr lang="en-US" sz="1800" dirty="0">
                <a:solidFill>
                  <a:schemeClr val="tx1"/>
                </a:solidFill>
              </a:rPr>
              <a:t> </a:t>
            </a:r>
            <a:r>
              <a:rPr lang="en-US" sz="1800" dirty="0" err="1">
                <a:solidFill>
                  <a:schemeClr val="tx1"/>
                </a:solidFill>
              </a:rPr>
              <a:t>qarshi</a:t>
            </a:r>
            <a:r>
              <a:rPr lang="en-US" sz="1800" dirty="0">
                <a:solidFill>
                  <a:schemeClr val="tx1"/>
                </a:solidFill>
              </a:rPr>
              <a:t> </a:t>
            </a:r>
            <a:r>
              <a:rPr lang="en-US" sz="1800" dirty="0" err="1">
                <a:solidFill>
                  <a:schemeClr val="tx1"/>
                </a:solidFill>
              </a:rPr>
              <a:t>biologik</a:t>
            </a:r>
            <a:r>
              <a:rPr lang="en-US" sz="1800" dirty="0">
                <a:solidFill>
                  <a:schemeClr val="tx1"/>
                </a:solidFill>
              </a:rPr>
              <a:t> </a:t>
            </a:r>
            <a:r>
              <a:rPr lang="en-US" sz="1800" dirty="0" err="1">
                <a:solidFill>
                  <a:schemeClr val="tx1"/>
                </a:solidFill>
              </a:rPr>
              <a:t>kurash</a:t>
            </a:r>
            <a:r>
              <a:rPr lang="en-US" sz="1800" dirty="0">
                <a:solidFill>
                  <a:schemeClr val="tx1"/>
                </a:solidFill>
              </a:rPr>
              <a:t> </a:t>
            </a:r>
            <a:r>
              <a:rPr lang="en-US" sz="1800" dirty="0" err="1">
                <a:solidFill>
                  <a:schemeClr val="tx1"/>
                </a:solidFill>
              </a:rPr>
              <a:t>uchun</a:t>
            </a:r>
            <a:r>
              <a:rPr lang="en-US" sz="1800" dirty="0">
                <a:solidFill>
                  <a:schemeClr val="tx1"/>
                </a:solidFill>
              </a:rPr>
              <a:t> </a:t>
            </a:r>
            <a:r>
              <a:rPr lang="en-US" sz="1800" dirty="0" err="1">
                <a:solidFill>
                  <a:schemeClr val="tx1"/>
                </a:solidFill>
              </a:rPr>
              <a:t>oltinko‘zni</a:t>
            </a:r>
            <a:r>
              <a:rPr lang="en-US" sz="1800" dirty="0">
                <a:solidFill>
                  <a:schemeClr val="tx1"/>
                </a:solidFill>
              </a:rPr>
              <a:t> 3-4 </a:t>
            </a:r>
            <a:r>
              <a:rPr lang="en-US" sz="1800" dirty="0" err="1">
                <a:solidFill>
                  <a:schemeClr val="tx1"/>
                </a:solidFill>
              </a:rPr>
              <a:t>kunlik</a:t>
            </a:r>
            <a:r>
              <a:rPr lang="en-US" sz="1800" dirty="0">
                <a:solidFill>
                  <a:schemeClr val="tx1"/>
                </a:solidFill>
              </a:rPr>
              <a:t> </a:t>
            </a:r>
            <a:r>
              <a:rPr lang="en-US" sz="1800" dirty="0" err="1">
                <a:solidFill>
                  <a:schemeClr val="tx1"/>
                </a:solidFill>
              </a:rPr>
              <a:t>tuxumini</a:t>
            </a:r>
            <a:r>
              <a:rPr lang="en-US" sz="1800" dirty="0">
                <a:solidFill>
                  <a:schemeClr val="tx1"/>
                </a:solidFill>
              </a:rPr>
              <a:t> </a:t>
            </a:r>
            <a:r>
              <a:rPr lang="en-US" sz="1800" dirty="0" err="1">
                <a:solidFill>
                  <a:schemeClr val="tx1"/>
                </a:solidFill>
              </a:rPr>
              <a:t>zararkunanda</a:t>
            </a:r>
            <a:r>
              <a:rPr lang="en-US" sz="1800" dirty="0">
                <a:solidFill>
                  <a:schemeClr val="tx1"/>
                </a:solidFill>
              </a:rPr>
              <a:t> </a:t>
            </a:r>
            <a:r>
              <a:rPr lang="en-US" sz="1800" dirty="0" err="1">
                <a:solidFill>
                  <a:schemeClr val="tx1"/>
                </a:solidFill>
              </a:rPr>
              <a:t>soniga</a:t>
            </a:r>
            <a:r>
              <a:rPr lang="en-US" sz="1800" dirty="0">
                <a:solidFill>
                  <a:schemeClr val="tx1"/>
                </a:solidFill>
              </a:rPr>
              <a:t> </a:t>
            </a:r>
            <a:r>
              <a:rPr lang="en-US" sz="1800" dirty="0" err="1">
                <a:solidFill>
                  <a:schemeClr val="tx1"/>
                </a:solidFill>
              </a:rPr>
              <a:t>qarab</a:t>
            </a:r>
            <a:r>
              <a:rPr lang="en-US" sz="1800" dirty="0">
                <a:solidFill>
                  <a:schemeClr val="tx1"/>
                </a:solidFill>
              </a:rPr>
              <a:t> 1:10, 1:5 </a:t>
            </a:r>
            <a:r>
              <a:rPr lang="en-US" sz="1800" dirty="0" err="1">
                <a:solidFill>
                  <a:schemeClr val="tx1"/>
                </a:solidFill>
              </a:rPr>
              <a:t>nisbatlarda</a:t>
            </a:r>
            <a:r>
              <a:rPr lang="en-US" sz="1800" dirty="0">
                <a:solidFill>
                  <a:schemeClr val="tx1"/>
                </a:solidFill>
              </a:rPr>
              <a:t> </a:t>
            </a:r>
            <a:r>
              <a:rPr lang="en-US" sz="1800" dirty="0" err="1">
                <a:solidFill>
                  <a:schemeClr val="tx1"/>
                </a:solidFill>
              </a:rPr>
              <a:t>chiqarish</a:t>
            </a:r>
            <a:r>
              <a:rPr lang="en-US" sz="1800" dirty="0">
                <a:solidFill>
                  <a:schemeClr val="tx1"/>
                </a:solidFill>
              </a:rPr>
              <a:t>. </a:t>
            </a:r>
            <a:r>
              <a:rPr lang="en-US" sz="1800" dirty="0" err="1">
                <a:solidFill>
                  <a:schemeClr val="tx1"/>
                </a:solidFill>
              </a:rPr>
              <a:t>Kimyoviy</a:t>
            </a:r>
            <a:r>
              <a:rPr lang="en-US" sz="1800" dirty="0">
                <a:solidFill>
                  <a:schemeClr val="tx1"/>
                </a:solidFill>
              </a:rPr>
              <a:t> </a:t>
            </a:r>
            <a:r>
              <a:rPr lang="en-US" sz="1800" dirty="0" err="1">
                <a:solidFill>
                  <a:schemeClr val="tx1"/>
                </a:solidFill>
              </a:rPr>
              <a:t>usul</a:t>
            </a:r>
            <a:r>
              <a:rPr lang="en-US" sz="1800" dirty="0">
                <a:solidFill>
                  <a:schemeClr val="tx1"/>
                </a:solidFill>
              </a:rPr>
              <a:t>: </a:t>
            </a:r>
            <a:r>
              <a:rPr lang="en-US" sz="1800" dirty="0" err="1">
                <a:solidFill>
                  <a:schemeClr val="tx1"/>
                </a:solidFill>
              </a:rPr>
              <a:t>Agarda</a:t>
            </a:r>
            <a:r>
              <a:rPr lang="en-US" sz="1800" dirty="0">
                <a:solidFill>
                  <a:schemeClr val="tx1"/>
                </a:solidFill>
              </a:rPr>
              <a:t> </a:t>
            </a:r>
            <a:r>
              <a:rPr lang="en-US" sz="1800" dirty="0" err="1">
                <a:solidFill>
                  <a:schemeClr val="tx1"/>
                </a:solidFill>
              </a:rPr>
              <a:t>zang</a:t>
            </a:r>
            <a:r>
              <a:rPr lang="en-US" sz="1800" dirty="0">
                <a:solidFill>
                  <a:schemeClr val="tx1"/>
                </a:solidFill>
              </a:rPr>
              <a:t> </a:t>
            </a:r>
            <a:r>
              <a:rPr lang="en-US" sz="1800" dirty="0" err="1">
                <a:solidFill>
                  <a:schemeClr val="tx1"/>
                </a:solidFill>
              </a:rPr>
              <a:t>kanasining</a:t>
            </a:r>
            <a:r>
              <a:rPr lang="en-US" sz="1800" dirty="0">
                <a:solidFill>
                  <a:schemeClr val="tx1"/>
                </a:solidFill>
              </a:rPr>
              <a:t> </a:t>
            </a:r>
            <a:r>
              <a:rPr lang="en-US" sz="1800" dirty="0" err="1">
                <a:solidFill>
                  <a:schemeClr val="tx1"/>
                </a:solidFill>
              </a:rPr>
              <a:t>miqdori</a:t>
            </a:r>
            <a:r>
              <a:rPr lang="en-US" sz="1800" dirty="0">
                <a:solidFill>
                  <a:schemeClr val="tx1"/>
                </a:solidFill>
              </a:rPr>
              <a:t> </a:t>
            </a:r>
            <a:r>
              <a:rPr lang="en-US" sz="1800" dirty="0" err="1">
                <a:solidFill>
                  <a:schemeClr val="tx1"/>
                </a:solidFill>
              </a:rPr>
              <a:t>ko‘p</a:t>
            </a:r>
            <a:r>
              <a:rPr lang="en-US" sz="1800" dirty="0">
                <a:solidFill>
                  <a:schemeClr val="tx1"/>
                </a:solidFill>
              </a:rPr>
              <a:t> </a:t>
            </a:r>
            <a:r>
              <a:rPr lang="en-US" sz="1800" dirty="0" err="1">
                <a:solidFill>
                  <a:schemeClr val="tx1"/>
                </a:solidFill>
              </a:rPr>
              <a:t>bo‘lganda</a:t>
            </a:r>
            <a:r>
              <a:rPr lang="en-US" sz="1800" dirty="0">
                <a:solidFill>
                  <a:schemeClr val="tx1"/>
                </a:solidFill>
              </a:rPr>
              <a:t> </a:t>
            </a:r>
            <a:r>
              <a:rPr lang="en-US" sz="1800" dirty="0" err="1">
                <a:solidFill>
                  <a:schemeClr val="tx1"/>
                </a:solidFill>
              </a:rPr>
              <a:t>quyidagi</a:t>
            </a:r>
            <a:r>
              <a:rPr lang="en-US" sz="1800" dirty="0">
                <a:solidFill>
                  <a:schemeClr val="tx1"/>
                </a:solidFill>
              </a:rPr>
              <a:t> </a:t>
            </a:r>
            <a:r>
              <a:rPr lang="en-US" sz="1800" dirty="0" err="1">
                <a:solidFill>
                  <a:schemeClr val="tx1"/>
                </a:solidFill>
              </a:rPr>
              <a:t>preparatlardan</a:t>
            </a:r>
            <a:r>
              <a:rPr lang="en-US" sz="1800" dirty="0">
                <a:solidFill>
                  <a:schemeClr val="tx1"/>
                </a:solidFill>
              </a:rPr>
              <a:t> </a:t>
            </a:r>
            <a:r>
              <a:rPr lang="en-US" sz="1800" dirty="0" err="1">
                <a:solidFill>
                  <a:schemeClr val="tx1"/>
                </a:solidFill>
              </a:rPr>
              <a:t>birini</a:t>
            </a:r>
            <a:r>
              <a:rPr lang="en-US" sz="1800" dirty="0">
                <a:solidFill>
                  <a:schemeClr val="tx1"/>
                </a:solidFill>
              </a:rPr>
              <a:t> </a:t>
            </a:r>
            <a:r>
              <a:rPr lang="en-US" sz="1800" dirty="0" err="1">
                <a:solidFill>
                  <a:schemeClr val="tx1"/>
                </a:solidFill>
              </a:rPr>
              <a:t>qo‘llash</a:t>
            </a:r>
            <a:r>
              <a:rPr lang="en-US" sz="1800" dirty="0">
                <a:solidFill>
                  <a:schemeClr val="tx1"/>
                </a:solidFill>
              </a:rPr>
              <a:t> </a:t>
            </a:r>
            <a:r>
              <a:rPr lang="en-US" sz="1800" dirty="0" err="1">
                <a:solidFill>
                  <a:schemeClr val="tx1"/>
                </a:solidFill>
              </a:rPr>
              <a:t>tavsiya</a:t>
            </a:r>
            <a:r>
              <a:rPr lang="en-US" sz="1800" dirty="0">
                <a:solidFill>
                  <a:schemeClr val="tx1"/>
                </a:solidFill>
              </a:rPr>
              <a:t> </a:t>
            </a:r>
            <a:r>
              <a:rPr lang="en-US" sz="1800" dirty="0" err="1">
                <a:solidFill>
                  <a:schemeClr val="tx1"/>
                </a:solidFill>
              </a:rPr>
              <a:t>etiladi</a:t>
            </a:r>
            <a:r>
              <a:rPr lang="en-US" sz="1800" dirty="0">
                <a:solidFill>
                  <a:schemeClr val="tx1"/>
                </a:solidFill>
              </a:rPr>
              <a:t>: </a:t>
            </a:r>
            <a:r>
              <a:rPr lang="en-US" sz="1800" dirty="0" err="1">
                <a:solidFill>
                  <a:schemeClr val="tx1"/>
                </a:solidFill>
              </a:rPr>
              <a:t>Omayt</a:t>
            </a:r>
            <a:r>
              <a:rPr lang="en-US" sz="1800" dirty="0">
                <a:solidFill>
                  <a:schemeClr val="tx1"/>
                </a:solidFill>
              </a:rPr>
              <a:t> 57% </a:t>
            </a:r>
            <a:r>
              <a:rPr lang="en-US" sz="1800" dirty="0" err="1">
                <a:solidFill>
                  <a:schemeClr val="tx1"/>
                </a:solidFill>
              </a:rPr>
              <a:t>k.em</a:t>
            </a:r>
            <a:r>
              <a:rPr lang="en-US" sz="1800" dirty="0">
                <a:solidFill>
                  <a:schemeClr val="tx1"/>
                </a:solidFill>
              </a:rPr>
              <a:t>.- 1,5 l/</a:t>
            </a:r>
            <a:r>
              <a:rPr lang="en-US" sz="1800" dirty="0" err="1">
                <a:solidFill>
                  <a:schemeClr val="tx1"/>
                </a:solidFill>
              </a:rPr>
              <a:t>ga</a:t>
            </a:r>
            <a:r>
              <a:rPr lang="en-US" sz="1800" dirty="0">
                <a:solidFill>
                  <a:schemeClr val="tx1"/>
                </a:solidFill>
              </a:rPr>
              <a:t>; </a:t>
            </a:r>
            <a:r>
              <a:rPr lang="en-US" sz="1800" dirty="0" err="1">
                <a:solidFill>
                  <a:schemeClr val="tx1"/>
                </a:solidFill>
              </a:rPr>
              <a:t>Nissoran</a:t>
            </a:r>
            <a:r>
              <a:rPr lang="en-US" sz="1800" dirty="0">
                <a:solidFill>
                  <a:schemeClr val="tx1"/>
                </a:solidFill>
              </a:rPr>
              <a:t> 10% </a:t>
            </a:r>
            <a:r>
              <a:rPr lang="en-US" sz="1800" dirty="0" err="1">
                <a:solidFill>
                  <a:schemeClr val="tx1"/>
                </a:solidFill>
              </a:rPr>
              <a:t>n.kuk</a:t>
            </a:r>
            <a:r>
              <a:rPr lang="en-US" sz="1800" dirty="0">
                <a:solidFill>
                  <a:schemeClr val="tx1"/>
                </a:solidFill>
              </a:rPr>
              <a:t>. – 0,1 kg/</a:t>
            </a:r>
            <a:r>
              <a:rPr lang="en-US" sz="1800" dirty="0" err="1">
                <a:solidFill>
                  <a:schemeClr val="tx1"/>
                </a:solidFill>
              </a:rPr>
              <a:t>ga</a:t>
            </a:r>
            <a:r>
              <a:rPr lang="en-US" sz="1800" dirty="0">
                <a:solidFill>
                  <a:schemeClr val="tx1"/>
                </a:solidFill>
              </a:rPr>
              <a:t>; </a:t>
            </a:r>
            <a:r>
              <a:rPr lang="en-US" sz="1800" dirty="0" err="1">
                <a:solidFill>
                  <a:schemeClr val="tx1"/>
                </a:solidFill>
              </a:rPr>
              <a:t>Flumayt</a:t>
            </a:r>
            <a:r>
              <a:rPr lang="en-US" sz="1800" dirty="0">
                <a:solidFill>
                  <a:schemeClr val="tx1"/>
                </a:solidFill>
              </a:rPr>
              <a:t> 20% </a:t>
            </a:r>
            <a:r>
              <a:rPr lang="en-US" sz="1800" dirty="0" err="1">
                <a:solidFill>
                  <a:schemeClr val="tx1"/>
                </a:solidFill>
              </a:rPr>
              <a:t>sus.k</a:t>
            </a:r>
            <a:r>
              <a:rPr lang="en-US" sz="1800" dirty="0">
                <a:solidFill>
                  <a:schemeClr val="tx1"/>
                </a:solidFill>
              </a:rPr>
              <a:t>.- 0,2 l/</a:t>
            </a:r>
            <a:r>
              <a:rPr lang="en-US" sz="1800" dirty="0" err="1">
                <a:solidFill>
                  <a:schemeClr val="tx1"/>
                </a:solidFill>
              </a:rPr>
              <a:t>ga</a:t>
            </a:r>
            <a:r>
              <a:rPr lang="en-US" sz="1800" dirty="0">
                <a:solidFill>
                  <a:schemeClr val="tx1"/>
                </a:solidFill>
              </a:rPr>
              <a:t>; </a:t>
            </a:r>
            <a:r>
              <a:rPr lang="en-US" sz="1800" dirty="0" err="1">
                <a:solidFill>
                  <a:schemeClr val="tx1"/>
                </a:solidFill>
              </a:rPr>
              <a:t>Ortus</a:t>
            </a:r>
            <a:r>
              <a:rPr lang="en-US" sz="1800" dirty="0">
                <a:solidFill>
                  <a:schemeClr val="tx1"/>
                </a:solidFill>
              </a:rPr>
              <a:t> 5% </a:t>
            </a:r>
            <a:r>
              <a:rPr lang="en-US" sz="1800" dirty="0" err="1">
                <a:solidFill>
                  <a:schemeClr val="tx1"/>
                </a:solidFill>
              </a:rPr>
              <a:t>sus.k</a:t>
            </a:r>
            <a:r>
              <a:rPr lang="en-US" sz="1800" dirty="0">
                <a:solidFill>
                  <a:schemeClr val="tx1"/>
                </a:solidFill>
              </a:rPr>
              <a:t>. – 0,75 l/</a:t>
            </a:r>
            <a:r>
              <a:rPr lang="en-US" sz="1800" dirty="0" err="1">
                <a:solidFill>
                  <a:schemeClr val="tx1"/>
                </a:solidFill>
              </a:rPr>
              <a:t>ga</a:t>
            </a:r>
            <a:r>
              <a:rPr lang="en-US" sz="1800" dirty="0">
                <a:solidFill>
                  <a:schemeClr val="tx1"/>
                </a:solidFill>
              </a:rPr>
              <a:t>; </a:t>
            </a:r>
            <a:r>
              <a:rPr lang="en-US" sz="1800" dirty="0" err="1">
                <a:solidFill>
                  <a:schemeClr val="tx1"/>
                </a:solidFill>
              </a:rPr>
              <a:t>Vertimek</a:t>
            </a:r>
            <a:r>
              <a:rPr lang="en-US" sz="1800" dirty="0">
                <a:solidFill>
                  <a:schemeClr val="tx1"/>
                </a:solidFill>
              </a:rPr>
              <a:t> 1,8% </a:t>
            </a:r>
            <a:r>
              <a:rPr lang="en-US" sz="1800" dirty="0" err="1">
                <a:solidFill>
                  <a:schemeClr val="tx1"/>
                </a:solidFill>
              </a:rPr>
              <a:t>em.k</a:t>
            </a:r>
            <a:r>
              <a:rPr lang="en-US" sz="1800" dirty="0">
                <a:solidFill>
                  <a:schemeClr val="tx1"/>
                </a:solidFill>
              </a:rPr>
              <a:t>. – 0,3-0,4 l/</a:t>
            </a:r>
            <a:r>
              <a:rPr lang="en-US" sz="1800" dirty="0" err="1">
                <a:solidFill>
                  <a:schemeClr val="tx1"/>
                </a:solidFill>
              </a:rPr>
              <a:t>ga</a:t>
            </a:r>
            <a:r>
              <a:rPr lang="en-US" sz="1800" dirty="0">
                <a:solidFill>
                  <a:schemeClr val="tx1"/>
                </a:solidFill>
              </a:rPr>
              <a:t> </a:t>
            </a:r>
            <a:r>
              <a:rPr lang="en-US" sz="1800" dirty="0" err="1">
                <a:solidFill>
                  <a:schemeClr val="tx1"/>
                </a:solidFill>
              </a:rPr>
              <a:t>qo‘llash</a:t>
            </a:r>
            <a:r>
              <a:rPr lang="en-US" sz="1800" dirty="0">
                <a:solidFill>
                  <a:schemeClr val="tx1"/>
                </a:solidFill>
              </a:rPr>
              <a:t>.</a:t>
            </a:r>
            <a:r>
              <a:rPr lang="ru-RU" sz="1800" dirty="0">
                <a:solidFill>
                  <a:schemeClr val="tx1"/>
                </a:solidFill>
              </a:rPr>
              <a:t/>
            </a:r>
            <a:br>
              <a:rPr lang="ru-RU" sz="1800" dirty="0">
                <a:solidFill>
                  <a:schemeClr val="tx1"/>
                </a:solidFill>
              </a:rPr>
            </a:br>
            <a:endParaRPr lang="ru-RU" sz="1800" dirty="0">
              <a:solidFill>
                <a:schemeClr val="tx1"/>
              </a:solidFill>
            </a:endParaRPr>
          </a:p>
        </p:txBody>
      </p:sp>
      <p:pic>
        <p:nvPicPr>
          <p:cNvPr id="5" name="Объект 4">
            <a:extLst>
              <a:ext uri="{FF2B5EF4-FFF2-40B4-BE49-F238E27FC236}">
                <a16:creationId xmlns:a16="http://schemas.microsoft.com/office/drawing/2014/main" xmlns="" id="{732F8660-F944-4B92-BA63-859E386DACC0}"/>
              </a:ext>
            </a:extLst>
          </p:cNvPr>
          <p:cNvPicPr>
            <a:picLocks noGrp="1" noChangeAspect="1"/>
          </p:cNvPicPr>
          <p:nvPr>
            <p:ph idx="1"/>
          </p:nvPr>
        </p:nvPicPr>
        <p:blipFill rotWithShape="1">
          <a:blip r:embed="rId2"/>
          <a:srcRect b="31724"/>
          <a:stretch/>
        </p:blipFill>
        <p:spPr>
          <a:xfrm>
            <a:off x="1209088" y="3347589"/>
            <a:ext cx="10028635" cy="2910336"/>
          </a:xfrm>
        </p:spPr>
      </p:pic>
    </p:spTree>
    <p:extLst>
      <p:ext uri="{BB962C8B-B14F-4D97-AF65-F5344CB8AC3E}">
        <p14:creationId xmlns:p14="http://schemas.microsoft.com/office/powerpoint/2010/main" val="330904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6" descr="Issiqxona zararkunandalari va ularga qarshi kurash: O'rgimchak oqadilar">
            <a:extLst>
              <a:ext uri="{FF2B5EF4-FFF2-40B4-BE49-F238E27FC236}">
                <a16:creationId xmlns:a16="http://schemas.microsoft.com/office/drawing/2014/main" xmlns="" id="{71FCBE2C-B9F4-4487-9924-74130BC256B6}"/>
              </a:ext>
            </a:extLst>
          </p:cNvPr>
          <p:cNvSpPr>
            <a:spLocks noGrp="1" noChangeAspect="1" noChangeArrowheads="1"/>
          </p:cNvSpPr>
          <p:nvPr>
            <p:ph idx="1"/>
          </p:nvPr>
        </p:nvSpPr>
        <p:spPr bwMode="auto">
          <a:xfrm>
            <a:off x="-384668" y="-6813"/>
            <a:ext cx="11062221" cy="3880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l" fontAlgn="base"/>
            <a:r>
              <a:rPr lang="en-US" sz="1600" b="0" i="0" dirty="0" smtClean="0">
                <a:solidFill>
                  <a:srgbClr val="333333"/>
                </a:solidFill>
                <a:effectLst/>
                <a:latin typeface="Arial" panose="020B0604020202020204" pitchFamily="34" charset="0"/>
              </a:rPr>
              <a:t>          Shira </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deyarli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barcha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madaniy</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o'simliklarni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parazit</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qiladigan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taniqli</a:t>
            </a:r>
            <a:r>
              <a:rPr lang="en-US" sz="1600" b="0" i="0" dirty="0">
                <a:solidFill>
                  <a:srgbClr val="333333"/>
                </a:solidFill>
                <a:effectLst/>
                <a:latin typeface="Arial" panose="020B0604020202020204" pitchFamily="34" charset="0"/>
              </a:rPr>
              <a:t> bog '</a:t>
            </a:r>
            <a:r>
              <a:rPr lang="en-US" sz="1600" b="0" i="0" dirty="0" err="1">
                <a:solidFill>
                  <a:srgbClr val="333333"/>
                </a:solidFill>
                <a:effectLst/>
                <a:latin typeface="Arial" panose="020B0604020202020204" pitchFamily="34" charset="0"/>
              </a:rPr>
              <a:t>zararkunandasi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Mikroskopik</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hajmiga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qaramay</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hasharotlar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ko'pligi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tufayli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ekish</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uchun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katta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zarar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etkazadi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Bodringdagi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shira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juda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keng</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tarqalgan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shuning</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uchun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zararkunandalar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topilgan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bo'lsa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ekish</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joylarini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muntazam</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ravishda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tekshirish</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va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shoshilinch</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choralar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ko'rish</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kerak</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Harakatsizlik</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ekinlarning</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to'liq</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etishmasligiga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va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o'simliklarning</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o'limiga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olib</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ksimliklar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uchun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zararli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narsa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shira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sekretsiyasi</a:t>
            </a:r>
            <a:r>
              <a:rPr lang="en-US" sz="1600" b="0" i="0" dirty="0">
                <a:solidFill>
                  <a:srgbClr val="333333"/>
                </a:solidFill>
                <a:effectLst/>
                <a:latin typeface="Arial" panose="020B0604020202020204" pitchFamily="34" charset="0"/>
              </a:rPr>
              <a:t> - </a:t>
            </a:r>
            <a:r>
              <a:rPr lang="en-US" sz="1600" b="0" i="0" dirty="0" err="1">
                <a:solidFill>
                  <a:srgbClr val="333333"/>
                </a:solidFill>
                <a:effectLst/>
                <a:latin typeface="Arial" panose="020B0604020202020204" pitchFamily="34" charset="0"/>
              </a:rPr>
              <a:t>chumolilarni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o'ziga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tortadigan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yoqimli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asal</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suvi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keltirib</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chiqaradi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Ushbu</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yopishqoq</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oq</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modda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barglarni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qoplaydi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teshiklarni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yopadi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va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havo</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almashinuviga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to'sqinlik</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qiladi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Asal</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sharbati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bilan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oziqlanadigan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chumolilar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shiralardan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bir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xil</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sog'in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sigirlar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sifatida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foydalanadilar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ularni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yangi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joylarga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ko'chiradilar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va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har</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qanday</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yo'l</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bilan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ularni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xavf-xatarlardan</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himoya</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qiladilar.elishi</a:t>
            </a:r>
            <a:r>
              <a:rPr lang="en-US" sz="1600" b="0" i="0" dirty="0">
                <a:solidFill>
                  <a:srgbClr val="333333"/>
                </a:solidFill>
                <a:effectLst/>
                <a:latin typeface="Arial" panose="020B0604020202020204" pitchFamily="34" charset="0"/>
              </a:rPr>
              <a:t> </a:t>
            </a:r>
            <a:r>
              <a:rPr lang="en-US" sz="1600" b="0" i="0" dirty="0" err="1">
                <a:solidFill>
                  <a:srgbClr val="333333"/>
                </a:solidFill>
                <a:effectLst/>
                <a:latin typeface="Arial" panose="020B0604020202020204" pitchFamily="34" charset="0"/>
              </a:rPr>
              <a:t>mumkin</a:t>
            </a:r>
            <a:r>
              <a:rPr lang="en-US" sz="1600" b="0" i="0" dirty="0">
                <a:solidFill>
                  <a:srgbClr val="333333"/>
                </a:solidFill>
                <a:effectLst/>
                <a:latin typeface="Arial" panose="020B0604020202020204" pitchFamily="34" charset="0"/>
              </a:rPr>
              <a:t>.</a:t>
            </a:r>
            <a:endParaRPr lang="en-US" sz="1600" b="0" i="0" dirty="0">
              <a:solidFill>
                <a:srgbClr val="333333"/>
              </a:solidFill>
              <a:effectLst/>
              <a:latin typeface="inherit"/>
            </a:endParaRPr>
          </a:p>
        </p:txBody>
      </p:sp>
      <p:sp>
        <p:nvSpPr>
          <p:cNvPr id="13" name="AutoShape 20">
            <a:extLst>
              <a:ext uri="{FF2B5EF4-FFF2-40B4-BE49-F238E27FC236}">
                <a16:creationId xmlns:a16="http://schemas.microsoft.com/office/drawing/2014/main" xmlns="" id="{49D684F2-DEA2-428F-A432-49FB9B0DBD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22">
            <a:extLst>
              <a:ext uri="{FF2B5EF4-FFF2-40B4-BE49-F238E27FC236}">
                <a16:creationId xmlns:a16="http://schemas.microsoft.com/office/drawing/2014/main" xmlns="" id="{168F16C0-B82E-4A90-B13E-C86A1DDBB36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24">
            <a:extLst>
              <a:ext uri="{FF2B5EF4-FFF2-40B4-BE49-F238E27FC236}">
                <a16:creationId xmlns:a16="http://schemas.microsoft.com/office/drawing/2014/main" xmlns="" id="{F8940442-84D7-4CCF-AF77-FFF156C06B4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b="1" dirty="0"/>
          </a:p>
        </p:txBody>
      </p:sp>
      <p:sp>
        <p:nvSpPr>
          <p:cNvPr id="16" name="AutoShape 26">
            <a:extLst>
              <a:ext uri="{FF2B5EF4-FFF2-40B4-BE49-F238E27FC236}">
                <a16:creationId xmlns:a16="http://schemas.microsoft.com/office/drawing/2014/main" xmlns="" id="{BFBB30F9-5B37-42DA-8E08-9B5C0ADDBBDD}"/>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28">
            <a:extLst>
              <a:ext uri="{FF2B5EF4-FFF2-40B4-BE49-F238E27FC236}">
                <a16:creationId xmlns:a16="http://schemas.microsoft.com/office/drawing/2014/main" xmlns="" id="{00C1CAFB-7567-45C1-969B-B7B9733749DC}"/>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36">
            <a:extLst>
              <a:ext uri="{FF2B5EF4-FFF2-40B4-BE49-F238E27FC236}">
                <a16:creationId xmlns:a16="http://schemas.microsoft.com/office/drawing/2014/main" xmlns="" id="{7388F520-8861-4321-A4AD-61A9B9DBA95E}"/>
              </a:ext>
            </a:extLst>
          </p:cNvPr>
          <p:cNvSpPr>
            <a:spLocks noGrp="1" noChangeAspect="1" noChangeArrowheads="1"/>
          </p:cNvSpPr>
          <p:nvPr>
            <p:ph type="title"/>
          </p:nvPr>
        </p:nvSpPr>
        <p:spPr bwMode="auto">
          <a:xfrm flipH="1">
            <a:off x="17246630" y="1273174"/>
            <a:ext cx="2842874" cy="2003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62" name="Picture 38">
            <a:extLst>
              <a:ext uri="{FF2B5EF4-FFF2-40B4-BE49-F238E27FC236}">
                <a16:creationId xmlns:a16="http://schemas.microsoft.com/office/drawing/2014/main" xmlns="" id="{F20289C7-DF19-4F04-B457-7987B43E0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3858"/>
            <a:ext cx="9999260" cy="470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7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2837F14-C5C0-43F4-A6D2-5BA30D326793}"/>
              </a:ext>
            </a:extLst>
          </p:cNvPr>
          <p:cNvSpPr>
            <a:spLocks noGrp="1"/>
          </p:cNvSpPr>
          <p:nvPr>
            <p:ph idx="1"/>
          </p:nvPr>
        </p:nvSpPr>
        <p:spPr>
          <a:xfrm>
            <a:off x="483325" y="940529"/>
            <a:ext cx="8986619" cy="4545872"/>
          </a:xfrm>
        </p:spPr>
        <p:txBody>
          <a:bodyPr>
            <a:noAutofit/>
          </a:bodyPr>
          <a:lstStyle/>
          <a:p>
            <a:pPr marL="0" indent="0">
              <a:buNone/>
            </a:pPr>
            <a:r>
              <a:rPr lang="ru-RU" b="1" dirty="0" err="1">
                <a:solidFill>
                  <a:schemeClr val="tx1"/>
                </a:solidFill>
                <a:latin typeface="Times New Roman" panose="02020603050405020304" pitchFamily="18" charset="0"/>
                <a:cs typeface="Times New Roman" panose="02020603050405020304" pitchFamily="18" charset="0"/>
              </a:rPr>
              <a:t>Tanlab</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ta’sir</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etadigan</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preparatlar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uyalar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qatorlar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orasida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o‘sadigan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begona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o‘tlarni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yo‘q</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qilish</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zaiflashtirish</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uchun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madaniy</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o‘simliklarga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salbiy</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ta’sir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etmagan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xolda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foydalaniladi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Gerbitsidlarning</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tanlab</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ta’sir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etishi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shundan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iboratki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ulardan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birlari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faqat</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ikki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pallali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begona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o‘tlarni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yo‘q</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nobud</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qiladi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g‘alla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ekinlari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uchun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qo‘llanadi</a:t>
            </a:r>
            <a:r>
              <a:rPr lang="ru-RU" dirty="0">
                <a:solidFill>
                  <a:schemeClr val="tx1"/>
                </a:solidFill>
                <a:latin typeface="Times New Roman" panose="02020603050405020304" pitchFamily="18" charset="0"/>
                <a:cs typeface="Times New Roman" panose="02020603050405020304" pitchFamily="18" charset="0"/>
              </a:rPr>
              <a:t> (2,4-dixlor </a:t>
            </a:r>
            <a:r>
              <a:rPr lang="ru-RU" dirty="0" err="1">
                <a:solidFill>
                  <a:schemeClr val="tx1"/>
                </a:solidFill>
                <a:latin typeface="Times New Roman" panose="02020603050405020304" pitchFamily="18" charset="0"/>
                <a:cs typeface="Times New Roman" panose="02020603050405020304" pitchFamily="18" charset="0"/>
              </a:rPr>
              <a:t>fenoksisirka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kislota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qisqartilganda</a:t>
            </a:r>
            <a:r>
              <a:rPr lang="ru-RU" dirty="0">
                <a:solidFill>
                  <a:schemeClr val="tx1"/>
                </a:solidFill>
                <a:latin typeface="Times New Roman" panose="02020603050405020304" pitchFamily="18" charset="0"/>
                <a:cs typeface="Times New Roman" panose="02020603050405020304" pitchFamily="18" charset="0"/>
              </a:rPr>
              <a:t> 2,4-D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boshqalar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Boshqa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gerbitsidlar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bir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pallali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begona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o‘tlarni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nobud</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qiladi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shuning</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uchun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ikki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pallali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ekinlarda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qo‘llaniladi</a:t>
            </a:r>
            <a:r>
              <a:rPr lang="ru-RU" dirty="0">
                <a:solidFill>
                  <a:schemeClr val="tx1"/>
                </a:solidFill>
                <a:latin typeface="Times New Roman" panose="02020603050405020304" pitchFamily="18" charset="0"/>
                <a:cs typeface="Times New Roman" panose="02020603050405020304" pitchFamily="18" charset="0"/>
              </a:rPr>
              <a:t> (IFK, DMX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boshqalar</a:t>
            </a:r>
            <a:r>
              <a:rPr lang="ru-RU" dirty="0">
                <a:solidFill>
                  <a:schemeClr val="tx1"/>
                </a:solidFill>
                <a:latin typeface="Times New Roman" panose="02020603050405020304" pitchFamily="18" charset="0"/>
                <a:cs typeface="Times New Roman" panose="02020603050405020304" pitchFamily="18" charset="0"/>
              </a:rPr>
              <a:t>).</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err="1">
                <a:solidFill>
                  <a:schemeClr val="tx1"/>
                </a:solidFill>
                <a:latin typeface="Times New Roman" panose="02020603050405020304" pitchFamily="18" charset="0"/>
                <a:cs typeface="Times New Roman" panose="02020603050405020304" pitchFamily="18" charset="0"/>
              </a:rPr>
              <a:t>Gerbitsidlar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bundan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tashqari</a:t>
            </a:r>
            <a:r>
              <a:rPr lang="ru-RU"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kontakt</a:t>
            </a:r>
            <a:r>
              <a:rPr lang="ru-RU" b="1"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ichdan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ta’sir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etuvchi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turlarga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xam</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bo‘linadi</a:t>
            </a:r>
            <a:r>
              <a:rPr lang="ru-RU"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Kontakt</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ta’sir</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etuvchi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gerbitsidlarga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purkagan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yoki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changlagan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vaqtda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o‘simlikning</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qaysi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qismiga</a:t>
            </a:r>
            <a:r>
              <a:rPr lang="ru-RU" dirty="0">
                <a:solidFill>
                  <a:schemeClr val="tx1"/>
                </a:solidFill>
                <a:latin typeface="Times New Roman" panose="02020603050405020304" pitchFamily="18" charset="0"/>
                <a:cs typeface="Times New Roman" panose="02020603050405020304" pitchFamily="18" charset="0"/>
              </a:rPr>
              <a:t>(</a:t>
            </a:r>
            <a:r>
              <a:rPr lang="ru-RU" dirty="0" err="1">
                <a:solidFill>
                  <a:schemeClr val="tx1"/>
                </a:solidFill>
                <a:latin typeface="Times New Roman" panose="02020603050405020304" pitchFamily="18" charset="0"/>
                <a:cs typeface="Times New Roman" panose="02020603050405020304" pitchFamily="18" charset="0"/>
              </a:rPr>
              <a:t>bargi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poyassiga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tushsa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faqat</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shu</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qismini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zararlaydigan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zaharlar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kiradi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Bunga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dinitrofenol</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kalsiy</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tsianamid</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dinitrokreozol</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boshqalar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kiradi</a:t>
            </a:r>
            <a:r>
              <a:rPr lang="ru-RU"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Ichdan</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ta’sir</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etuvchi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gerbitsidlar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yer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yuzida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qo‘llanganda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ular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o‘simlikning</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barglari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orqali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boshqa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organlariga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kiradi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tuproqqa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solinganda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esa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ildiz</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orqali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poya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barglarga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o‘tib</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o‘simlikni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nobud</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qiladi</a:t>
            </a:r>
            <a:r>
              <a:rPr lang="ru-RU" dirty="0">
                <a:solidFill>
                  <a:schemeClr val="tx1"/>
                </a:solidFill>
                <a:latin typeface="Times New Roman" panose="02020603050405020304" pitchFamily="18" charset="0"/>
                <a:cs typeface="Times New Roman" panose="02020603050405020304" pitchFamily="18" charset="0"/>
              </a:rPr>
              <a:t>.</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ru-RU" dirty="0" err="1">
                <a:solidFill>
                  <a:schemeClr val="tx1"/>
                </a:solidFill>
                <a:latin typeface="Times New Roman" panose="02020603050405020304" pitchFamily="18" charset="0"/>
                <a:cs typeface="Times New Roman" panose="02020603050405020304" pitchFamily="18" charset="0"/>
              </a:rPr>
              <a:t>Amalda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ichdan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ta’sir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etuvchi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gerbitsidlardan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masalan</a:t>
            </a:r>
            <a:r>
              <a:rPr lang="ru-RU" dirty="0">
                <a:solidFill>
                  <a:schemeClr val="tx1"/>
                </a:solidFill>
                <a:latin typeface="Times New Roman" panose="02020603050405020304" pitchFamily="18" charset="0"/>
                <a:cs typeface="Times New Roman" panose="02020603050405020304" pitchFamily="18" charset="0"/>
              </a:rPr>
              <a:t> 2,4-D, </a:t>
            </a:r>
            <a:r>
              <a:rPr lang="ru-RU" dirty="0" err="1">
                <a:solidFill>
                  <a:schemeClr val="tx1"/>
                </a:solidFill>
                <a:latin typeface="Times New Roman" panose="02020603050405020304" pitchFamily="18" charset="0"/>
                <a:cs typeface="Times New Roman" panose="02020603050405020304" pitchFamily="18" charset="0"/>
              </a:rPr>
              <a:t>mochevina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dixloralmochevina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triazin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hosilalari</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simazin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atrozin</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va</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boshqalar</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qo‘llanadi</a:t>
            </a:r>
            <a:r>
              <a:rPr lang="ru-RU"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614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4965CB-0562-4AE8-8A8A-AA31276E2155}"/>
              </a:ext>
            </a:extLst>
          </p:cNvPr>
          <p:cNvSpPr>
            <a:spLocks noGrp="1"/>
          </p:cNvSpPr>
          <p:nvPr>
            <p:ph type="title"/>
          </p:nvPr>
        </p:nvSpPr>
        <p:spPr>
          <a:xfrm>
            <a:off x="1101876" y="104502"/>
            <a:ext cx="8087843" cy="2182951"/>
          </a:xfrm>
        </p:spPr>
        <p:txBody>
          <a:bodyPr>
            <a:noAutofit/>
          </a:bodyPr>
          <a:lstStyle/>
          <a:p>
            <a:r>
              <a:rPr lang="en-US" sz="1400" b="1" i="0" dirty="0" err="1">
                <a:solidFill>
                  <a:srgbClr val="202122"/>
                </a:solidFill>
                <a:effectLst/>
                <a:latin typeface="Arial" panose="020B0604020202020204" pitchFamily="34" charset="0"/>
              </a:rPr>
              <a:t>Begona</a:t>
            </a:r>
            <a:r>
              <a:rPr lang="en-US" sz="1400" b="1" i="0" dirty="0">
                <a:solidFill>
                  <a:srgbClr val="202122"/>
                </a:solidFill>
                <a:effectLst/>
                <a:latin typeface="Arial" panose="020B0604020202020204" pitchFamily="34" charset="0"/>
              </a:rPr>
              <a:t> </a:t>
            </a:r>
            <a:r>
              <a:rPr lang="en-US" sz="1400" b="1" i="0" dirty="0" err="1">
                <a:solidFill>
                  <a:srgbClr val="202122"/>
                </a:solidFill>
                <a:effectLst/>
                <a:latin typeface="Arial" panose="020B0604020202020204" pitchFamily="34" charset="0"/>
              </a:rPr>
              <a:t>oʻtlar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begona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oʻsimliklar</a:t>
            </a:r>
            <a:r>
              <a:rPr lang="en-US" sz="1400" b="0" i="0" dirty="0">
                <a:solidFill>
                  <a:srgbClr val="202122"/>
                </a:solidFill>
                <a:effectLst/>
                <a:latin typeface="Arial" panose="020B0604020202020204" pitchFamily="34" charset="0"/>
              </a:rPr>
              <a:t> — </a:t>
            </a:r>
            <a:r>
              <a:rPr lang="en-US" sz="1400" b="0" i="0" dirty="0" err="1">
                <a:solidFill>
                  <a:srgbClr val="202122"/>
                </a:solidFill>
                <a:effectLst/>
                <a:latin typeface="Arial" panose="020B0604020202020204" pitchFamily="34" charset="0"/>
              </a:rPr>
              <a:t>odamlar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ekmaydigan</a:t>
            </a:r>
            <a:r>
              <a:rPr lang="en-US" sz="1400" b="0" i="0" dirty="0">
                <a:solidFill>
                  <a:srgbClr val="202122"/>
                </a:solidFill>
                <a:effectLst/>
                <a:latin typeface="Arial" panose="020B0604020202020204" pitchFamily="34" charset="0"/>
              </a:rPr>
              <a:t>, ammo </a:t>
            </a:r>
            <a:r>
              <a:rPr lang="en-US" sz="1400" b="0" i="0" dirty="0" err="1">
                <a:solidFill>
                  <a:srgbClr val="202122"/>
                </a:solidFill>
                <a:effectLst/>
                <a:latin typeface="Arial" panose="020B0604020202020204" pitchFamily="34" charset="0"/>
              </a:rPr>
              <a:t>ekinlar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orasida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oʻsib</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ularga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zarar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yetkazadigan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maʼlum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bir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maydonda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oʻsishi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maqsadga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muvofiq</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boʻlmagan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oʻsimliklar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Begona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oʻtlar</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2" tooltip="Madaniy oʻsimliklar"/>
              </a:rPr>
              <a:t>madaniy</a:t>
            </a:r>
            <a:r>
              <a:rPr lang="en-US" sz="1400" b="0" i="0" u="none" strike="noStrike" dirty="0">
                <a:solidFill>
                  <a:srgbClr val="0645AD"/>
                </a:solidFill>
                <a:effectLst/>
                <a:latin typeface="Arial" panose="020B0604020202020204" pitchFamily="34" charset="0"/>
                <a:hlinkClick r:id="rId2" tooltip="Madaniy oʻsimliklar"/>
              </a:rPr>
              <a:t> </a:t>
            </a:r>
            <a:r>
              <a:rPr lang="en-US" sz="1400" b="0" i="0" u="none" strike="noStrike" dirty="0" err="1">
                <a:solidFill>
                  <a:srgbClr val="0645AD"/>
                </a:solidFill>
                <a:effectLst/>
                <a:latin typeface="Arial" panose="020B0604020202020204" pitchFamily="34" charset="0"/>
                <a:hlinkClick r:id="rId2" tooltip="Madaniy oʻsimliklar"/>
              </a:rPr>
              <a:t>oʻsimliklar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hosilini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kamaytirib</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qishloq</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xoʻjaligiga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katta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zarar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yetkazadi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Jahoi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miqyosida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Begona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oʻtlar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tufayli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hosil</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nobudgarchiligi</a:t>
            </a:r>
            <a:r>
              <a:rPr lang="en-US" sz="1400" b="0" i="0" dirty="0">
                <a:solidFill>
                  <a:srgbClr val="202122"/>
                </a:solidFill>
                <a:effectLst/>
                <a:latin typeface="Arial" panose="020B0604020202020204" pitchFamily="34" charset="0"/>
              </a:rPr>
              <a:t> 20 </a:t>
            </a:r>
            <a:r>
              <a:rPr lang="en-US" sz="1400" b="0" i="0" dirty="0" err="1">
                <a:solidFill>
                  <a:srgbClr val="202122"/>
                </a:solidFill>
                <a:effectLst/>
                <a:latin typeface="Arial" panose="020B0604020202020204" pitchFamily="34" charset="0"/>
              </a:rPr>
              <a:t>mlrd</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dollarni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yoki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umumiy</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hosilning</a:t>
            </a:r>
            <a:r>
              <a:rPr lang="en-US" sz="1400" b="0" i="0" dirty="0">
                <a:solidFill>
                  <a:srgbClr val="202122"/>
                </a:solidFill>
                <a:effectLst/>
                <a:latin typeface="Arial" panose="020B0604020202020204" pitchFamily="34" charset="0"/>
              </a:rPr>
              <a:t> 14,5% </a:t>
            </a:r>
            <a:r>
              <a:rPr lang="en-US" sz="1400" b="0" i="0" dirty="0" err="1">
                <a:solidFill>
                  <a:srgbClr val="202122"/>
                </a:solidFill>
                <a:effectLst/>
                <a:latin typeface="Arial" panose="020B0604020202020204" pitchFamily="34" charset="0"/>
              </a:rPr>
              <a:t>ni</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3" tooltip="Oʻzbekiston"/>
              </a:rPr>
              <a:t>Oʻzbekistonda</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4" tooltip="Paxta"/>
              </a:rPr>
              <a:t>paxta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boshqa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ekinlar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hosilining</a:t>
            </a:r>
            <a:r>
              <a:rPr lang="en-US" sz="1400" b="0" i="0" dirty="0">
                <a:solidFill>
                  <a:srgbClr val="202122"/>
                </a:solidFill>
                <a:effectLst/>
                <a:latin typeface="Arial" panose="020B0604020202020204" pitchFamily="34" charset="0"/>
              </a:rPr>
              <a:t> 15 — 20% </a:t>
            </a:r>
            <a:r>
              <a:rPr lang="en-US" sz="1400" b="0" i="0" dirty="0" err="1">
                <a:solidFill>
                  <a:srgbClr val="202122"/>
                </a:solidFill>
                <a:effectLst/>
                <a:latin typeface="Arial" panose="020B0604020202020204" pitchFamily="34" charset="0"/>
              </a:rPr>
              <a:t>ni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tashkil</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etadi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Begona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oʻtlar</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kuchli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rivojlangan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ildiz</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sistemasi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bilan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madaniy</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oʻsimliklarga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nisbatan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tuproqdagi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oziq</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modda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namlikdan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koʻproqfoydalanadi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ularnnng</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rivojlanishi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hamda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yuqori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hosil</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toʻplashiga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toʻsqinlik</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qiladi</a:t>
            </a:r>
            <a:r>
              <a:rPr lang="en-US" sz="1400" b="0" i="0" dirty="0">
                <a:solidFill>
                  <a:srgbClr val="202122"/>
                </a:solidFill>
                <a:effectLst/>
                <a:latin typeface="Arial" panose="020B0604020202020204" pitchFamily="34" charset="0"/>
              </a:rPr>
              <a:t>. Mas. </a:t>
            </a:r>
            <a:r>
              <a:rPr lang="en-US" sz="1400" b="0" i="0" dirty="0" err="1">
                <a:solidFill>
                  <a:srgbClr val="202122"/>
                </a:solidFill>
                <a:effectLst/>
                <a:latin typeface="Arial" panose="020B0604020202020204" pitchFamily="34" charset="0"/>
              </a:rPr>
              <a:t>yaxshi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rivojlangan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bir</a:t>
            </a:r>
            <a:r>
              <a:rPr lang="en-US" sz="1400" b="0" i="0" dirty="0">
                <a:solidFill>
                  <a:srgbClr val="202122"/>
                </a:solidFill>
                <a:effectLst/>
                <a:latin typeface="Arial" panose="020B0604020202020204" pitchFamily="34" charset="0"/>
              </a:rPr>
              <a:t> tup </a:t>
            </a:r>
            <a:r>
              <a:rPr lang="en-US" sz="1400" b="0" i="0" dirty="0" err="1">
                <a:solidFill>
                  <a:srgbClr val="202122"/>
                </a:solidFill>
                <a:effectLst/>
                <a:latin typeface="Arial" panose="020B0604020202020204" pitchFamily="34" charset="0"/>
              </a:rPr>
              <a:t>gʻumay</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tuproqda</a:t>
            </a:r>
            <a:r>
              <a:rPr lang="en-US" sz="1400" b="0" i="0" dirty="0">
                <a:solidFill>
                  <a:srgbClr val="202122"/>
                </a:solidFill>
                <a:effectLst/>
                <a:latin typeface="Arial" panose="020B0604020202020204" pitchFamily="34" charset="0"/>
              </a:rPr>
              <a:t> 3-4 m2 </a:t>
            </a:r>
            <a:r>
              <a:rPr lang="en-US" sz="1400" b="0" i="0" dirty="0" err="1">
                <a:solidFill>
                  <a:srgbClr val="202122"/>
                </a:solidFill>
                <a:effectLst/>
                <a:latin typeface="Arial" panose="020B0604020202020204" pitchFamily="34" charset="0"/>
              </a:rPr>
              <a:t>maydonni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egʻallashi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mumkin</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Parazit</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Begona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oʻtlar</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5" tooltip="Zarpechak"/>
              </a:rPr>
              <a:t>zarpechak</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6" tooltip="Shumgʻiya"/>
              </a:rPr>
              <a:t>shumgʻiya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oʻta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xavfli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boʻlib</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a:t>
            </a:r>
            <a:r>
              <a:rPr lang="en-US" sz="1600" b="0" i="0" dirty="0" err="1">
                <a:solidFill>
                  <a:srgbClr val="202122"/>
                </a:solidFill>
                <a:effectLst/>
                <a:latin typeface="Arial" panose="020B0604020202020204" pitchFamily="34" charset="0"/>
              </a:rPr>
              <a:t>ziq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moddalarni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bevosita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madaniy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oʻsimlikning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oʻzidan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soʻradi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nobud</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qiladi</a:t>
            </a:r>
            <a:r>
              <a:rPr lang="en-US" sz="1600" b="0" i="0" dirty="0">
                <a:solidFill>
                  <a:srgbClr val="202122"/>
                </a:solidFill>
                <a:effectLst/>
                <a:latin typeface="Arial" panose="020B0604020202020204" pitchFamily="34" charset="0"/>
              </a:rPr>
              <a:t>.</a:t>
            </a:r>
            <a:endParaRPr lang="ru-RU" sz="1600" dirty="0"/>
          </a:p>
        </p:txBody>
      </p:sp>
      <p:pic>
        <p:nvPicPr>
          <p:cNvPr id="1026" name="Picture 2">
            <a:extLst>
              <a:ext uri="{FF2B5EF4-FFF2-40B4-BE49-F238E27FC236}">
                <a16:creationId xmlns="" xmlns:a16="http://schemas.microsoft.com/office/drawing/2014/main" id="{9EDED9E4-E296-4AF3-A65A-CF22475F5A35}"/>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101876" y="2441302"/>
            <a:ext cx="7526140" cy="425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72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2202D8-95EB-48F0-9B4F-214D46D7AE6D}"/>
              </a:ext>
            </a:extLst>
          </p:cNvPr>
          <p:cNvSpPr>
            <a:spLocks noGrp="1"/>
          </p:cNvSpPr>
          <p:nvPr>
            <p:ph type="title"/>
          </p:nvPr>
        </p:nvSpPr>
        <p:spPr>
          <a:xfrm>
            <a:off x="370794" y="46605"/>
            <a:ext cx="8596668" cy="2848678"/>
          </a:xfrm>
        </p:spPr>
        <p:txBody>
          <a:bodyPr>
            <a:normAutofit/>
          </a:bodyPr>
          <a:lstStyle/>
          <a:p>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necha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maʼlum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Oʻzbekistonda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sugʻoriladigan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dehqonchilik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hududida</a:t>
            </a:r>
            <a:r>
              <a:rPr lang="en-US" sz="1600" b="0" i="0" dirty="0">
                <a:solidFill>
                  <a:srgbClr val="202122"/>
                </a:solidFill>
                <a:effectLst/>
                <a:latin typeface="Arial" panose="020B0604020202020204" pitchFamily="34" charset="0"/>
              </a:rPr>
              <a:t> 269 ga </a:t>
            </a:r>
            <a:r>
              <a:rPr lang="en-US" sz="1600" b="0" i="0" dirty="0" err="1">
                <a:solidFill>
                  <a:srgbClr val="202122"/>
                </a:solidFill>
                <a:effectLst/>
                <a:latin typeface="Arial" panose="020B0604020202020204" pitchFamily="34" charset="0"/>
              </a:rPr>
              <a:t>yaqin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uchraydi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jumladan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oʻtlardan</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2" tooltip="Qorakurmak"/>
              </a:rPr>
              <a:t>qorakurmak</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3" tooltip="Itqoʻnoq"/>
              </a:rPr>
              <a:t>itqoʻnoq</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4" tooltip="Shoʻra"/>
              </a:rPr>
              <a:t>shoʻra</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5" tooltip="Olabuta eshakshoʻra"/>
              </a:rPr>
              <a:t>olabuta</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6" tooltip="Ituzum"/>
              </a:rPr>
              <a:t>ituzum</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7" tooltip="Semizoʻt"/>
              </a:rPr>
              <a:t>semizoʻt</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8" tooltip="Eshakshoʻra"/>
              </a:rPr>
              <a:t>eshakshoʻra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hamda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yilliklardan</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9" tooltip="Gʻumay"/>
              </a:rPr>
              <a:t>gʻumay</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10" tooltip="Ajriq"/>
              </a:rPr>
              <a:t>ajriq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qoʻypechak</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11" tooltip="Salomalaykum"/>
              </a:rPr>
              <a:t>salomalaykum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ekinlarga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zarar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yetkazadi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Hayot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tarzi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vegetativ</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organlarining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tuzilishiga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koʻra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ikki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boʻlinadi</a:t>
            </a:r>
            <a:r>
              <a:rPr lang="en-US" sz="1600" b="0" i="0" dirty="0">
                <a:solidFill>
                  <a:srgbClr val="202122"/>
                </a:solidFill>
                <a:effectLst/>
                <a:latin typeface="Arial" panose="020B0604020202020204" pitchFamily="34" charset="0"/>
              </a:rPr>
              <a:t>. Bir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hayotida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martagina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msva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urugʻ</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berib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ikki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vegetatsion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mav</a:t>
            </a:r>
            <a:r>
              <a:rPr lang="en-US" sz="1600" b="0" i="0" dirty="0">
                <a:solidFill>
                  <a:srgbClr val="202122"/>
                </a:solidFill>
                <a:effectLst/>
                <a:latin typeface="Arial" panose="020B0604020202020204" pitchFamily="34" charset="0"/>
              </a:rPr>
              <a:t>-sum </a:t>
            </a:r>
            <a:r>
              <a:rPr lang="en-US" sz="1600" b="0" i="0" dirty="0" err="1">
                <a:solidFill>
                  <a:srgbClr val="202122"/>
                </a:solidFill>
                <a:effectLst/>
                <a:latin typeface="Arial" panose="020B0604020202020204" pitchFamily="34" charset="0"/>
              </a:rPr>
              <a:t>davom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etadi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xolos</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a:t>
            </a:r>
            <a:r>
              <a:rPr lang="en-US" sz="1600" b="0" i="0" dirty="0">
                <a:solidFill>
                  <a:srgbClr val="202122"/>
                </a:solidFill>
                <a:effectLst/>
                <a:latin typeface="Arial" panose="020B0604020202020204" pitchFamily="34" charset="0"/>
              </a:rPr>
              <a:t>-zi </a:t>
            </a:r>
            <a:r>
              <a:rPr lang="en-US" sz="1600" b="0" i="0" dirty="0" err="1">
                <a:solidFill>
                  <a:srgbClr val="202122"/>
                </a:solidFill>
                <a:effectLst/>
                <a:latin typeface="Arial" panose="020B0604020202020204" pitchFamily="34" charset="0"/>
              </a:rPr>
              <a:t>yerning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yuza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qatlamlaridagina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Koʻpchiligi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urugʻ</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yordamida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koʻpayadi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faqat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zarpechak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bundan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mustasno</a:t>
            </a:r>
            <a:r>
              <a:rPr lang="en-US" sz="1600" b="0" i="0" dirty="0">
                <a:solidFill>
                  <a:srgbClr val="202122"/>
                </a:solidFill>
                <a:effectLst/>
                <a:latin typeface="Arial" panose="020B0604020202020204" pitchFamily="34" charset="0"/>
              </a:rPr>
              <a:t>). Bu </a:t>
            </a:r>
            <a:r>
              <a:rPr lang="en-US" sz="1600" b="0" i="0" dirty="0" err="1">
                <a:solidFill>
                  <a:srgbClr val="202122"/>
                </a:solidFill>
                <a:effectLst/>
                <a:latin typeface="Arial" panose="020B0604020202020204" pitchFamily="34" charset="0"/>
              </a:rPr>
              <a:t>guruhga</a:t>
            </a:r>
            <a:r>
              <a:rPr lang="en-US" sz="1600" b="0" i="0" dirty="0">
                <a:solidFill>
                  <a:srgbClr val="202122"/>
                </a:solidFill>
                <a:effectLst/>
                <a:latin typeface="Arial" panose="020B0604020202020204" pitchFamily="34" charset="0"/>
              </a:rPr>
              <a:t> 3 </a:t>
            </a:r>
            <a:r>
              <a:rPr lang="en-US" sz="1600" b="0" i="0" dirty="0" err="1">
                <a:solidFill>
                  <a:srgbClr val="202122"/>
                </a:solidFill>
                <a:effectLst/>
                <a:latin typeface="Arial" panose="020B0604020202020204" pitchFamily="34" charset="0"/>
              </a:rPr>
              <a:t>tipdagi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kiradi</a:t>
            </a:r>
            <a:r>
              <a:rPr lang="en-US" sz="1600" b="0" i="0" dirty="0">
                <a:solidFill>
                  <a:srgbClr val="202122"/>
                </a:solidFill>
                <a:effectLst/>
                <a:latin typeface="Arial" panose="020B0604020202020204" pitchFamily="34" charset="0"/>
              </a:rPr>
              <a:t>.</a:t>
            </a:r>
            <a:endParaRPr lang="ru-RU" sz="1600" dirty="0"/>
          </a:p>
        </p:txBody>
      </p:sp>
      <p:pic>
        <p:nvPicPr>
          <p:cNvPr id="2050" name="Picture 2">
            <a:extLst>
              <a:ext uri="{FF2B5EF4-FFF2-40B4-BE49-F238E27FC236}">
                <a16:creationId xmlns="" xmlns:a16="http://schemas.microsoft.com/office/drawing/2014/main" id="{EA931D1C-C02B-4325-A874-D88A4A7EF7F3}"/>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370794" y="2429691"/>
            <a:ext cx="7767366" cy="421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41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15FEB3-87E9-4443-A76D-DCA0CB224AE2}"/>
              </a:ext>
            </a:extLst>
          </p:cNvPr>
          <p:cNvSpPr>
            <a:spLocks noGrp="1"/>
          </p:cNvSpPr>
          <p:nvPr>
            <p:ph type="title"/>
          </p:nvPr>
        </p:nvSpPr>
        <p:spPr>
          <a:xfrm>
            <a:off x="677685" y="339861"/>
            <a:ext cx="8596668" cy="2142082"/>
          </a:xfrm>
        </p:spPr>
        <p:txBody>
          <a:bodyPr>
            <a:noAutofit/>
          </a:bodyPr>
          <a:lstStyle/>
          <a:p>
            <a:r>
              <a:rPr lang="en-US" sz="1600" b="0" i="0" dirty="0" err="1">
                <a:solidFill>
                  <a:srgbClr val="202122"/>
                </a:solidFill>
                <a:effectLst/>
                <a:latin typeface="Arial" panose="020B0604020202020204" pitchFamily="34" charset="0"/>
              </a:rPr>
              <a:t>Efemerlar</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umri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yozgi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qurgʻoqchilik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boshlanishi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tugaydigan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tez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qisqa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sikliga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kuzgi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formalari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yovvoyi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bugʻdoyiq</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2" tooltip="Yaltirbosh"/>
              </a:rPr>
              <a:t>yaltirbosh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mavjud</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3" tooltip="Efemerlar"/>
              </a:rPr>
              <a:t>Efemerlar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lalmikor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ekinzorlarda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tarqalgan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Uzoq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sikl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efemerlardan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farq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sikli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uzoqroq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davom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etadi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odatda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kuzda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tugaydi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Baʼzi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formalar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erta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bahorda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kunlar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boshlanadi</a:t>
            </a:r>
            <a:r>
              <a:rPr lang="en-US" sz="1600" b="0" i="0" dirty="0">
                <a:solidFill>
                  <a:srgbClr val="202122"/>
                </a:solidFill>
                <a:effectLst/>
                <a:latin typeface="Arial" panose="020B0604020202020204" pitchFamily="34" charset="0"/>
              </a:rPr>
              <a:t> (mas, </a:t>
            </a:r>
            <a:r>
              <a:rPr lang="en-US" sz="1600" b="0" i="0" u="none" strike="noStrike" dirty="0" err="1">
                <a:solidFill>
                  <a:srgbClr val="0645AD"/>
                </a:solidFill>
                <a:effectLst/>
                <a:latin typeface="Arial" panose="020B0604020202020204" pitchFamily="34" charset="0"/>
                <a:hlinkClick r:id="rId4" tooltip="Zarpechak"/>
              </a:rPr>
              <a:t>zarpechak</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5" tooltip="Tuyaqorin"/>
              </a:rPr>
              <a:t>tuyaqorin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Birok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koʻpchilik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turlari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kuzgi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formaga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mansub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Ikki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hayotining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birinchi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toʻpbarg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hosil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shu</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holda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qishlaydi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Ikkinchi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poyasi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meva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tugadi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nobud</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boʻladi</a:t>
            </a:r>
            <a:r>
              <a:rPr lang="en-US" sz="1600" b="0" i="0" dirty="0">
                <a:solidFill>
                  <a:srgbClr val="202122"/>
                </a:solidFill>
                <a:effectLst/>
                <a:latin typeface="Arial" panose="020B0604020202020204" pitchFamily="34" charset="0"/>
              </a:rPr>
              <a:t> (mas, </a:t>
            </a:r>
            <a:r>
              <a:rPr lang="en-US" sz="1600" b="0" i="0" u="none" strike="noStrike" dirty="0" err="1">
                <a:solidFill>
                  <a:srgbClr val="0645AD"/>
                </a:solidFill>
                <a:effectLst/>
                <a:latin typeface="Arial" panose="020B0604020202020204" pitchFamily="34" charset="0"/>
                <a:hlinkClick r:id="rId6" tooltip="Koʻztikan"/>
              </a:rPr>
              <a:t>koʻztikan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shaytonkelmas</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moxobel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yoʻqotish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kuch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mablagʻ</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sarflanadi</a:t>
            </a:r>
            <a:r>
              <a:rPr lang="en-US" sz="1600" b="0" i="0" dirty="0">
                <a:solidFill>
                  <a:srgbClr val="202122"/>
                </a:solidFill>
                <a:effectLst/>
                <a:latin typeface="Arial" panose="020B0604020202020204" pitchFamily="34" charset="0"/>
              </a:rPr>
              <a:t>. </a:t>
            </a:r>
            <a:endParaRPr lang="ru-RU" sz="1600" dirty="0"/>
          </a:p>
        </p:txBody>
      </p:sp>
      <p:pic>
        <p:nvPicPr>
          <p:cNvPr id="3074" name="Picture 2">
            <a:extLst>
              <a:ext uri="{FF2B5EF4-FFF2-40B4-BE49-F238E27FC236}">
                <a16:creationId xmlns="" xmlns:a16="http://schemas.microsoft.com/office/drawing/2014/main" id="{573A21F1-7CA9-49F9-85A3-D65F284F026E}"/>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49299" y="2847976"/>
            <a:ext cx="6369957" cy="390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6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4220E710-2D12-427F-A777-F90CE56D1678}"/>
              </a:ext>
            </a:extLst>
          </p:cNvPr>
          <p:cNvSpPr>
            <a:spLocks noGrp="1"/>
          </p:cNvSpPr>
          <p:nvPr>
            <p:ph type="title"/>
          </p:nvPr>
        </p:nvSpPr>
        <p:spPr>
          <a:xfrm>
            <a:off x="572831" y="91439"/>
            <a:ext cx="8596668" cy="2664823"/>
          </a:xfrm>
        </p:spPr>
        <p:txBody>
          <a:bodyPr>
            <a:normAutofit/>
          </a:bodyPr>
          <a:lstStyle/>
          <a:p>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hayotidabir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necha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marta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gullab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urugʻlaydi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organlari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ham </a:t>
            </a:r>
            <a:r>
              <a:rPr lang="en-US" sz="1600" b="0" i="0" dirty="0" err="1">
                <a:solidFill>
                  <a:srgbClr val="202122"/>
                </a:solidFill>
                <a:effectLst/>
                <a:latin typeface="Arial" panose="020B0604020202020204" pitchFamily="34" charset="0"/>
              </a:rPr>
              <a:t>koʻpaya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organlarining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tuzilishi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koʻrinishiga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necha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tiplarga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mumkin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undan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chiqadigan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koʻplab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mayda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ildizchalar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hamda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tukchalariga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ega</a:t>
            </a:r>
            <a:r>
              <a:rPr lang="en-US" sz="1600" b="0" i="0" dirty="0">
                <a:solidFill>
                  <a:srgbClr val="202122"/>
                </a:solidFill>
                <a:effectLst/>
                <a:latin typeface="Arial" panose="020B0604020202020204" pitchFamily="34" charset="0"/>
              </a:rPr>
              <a:t> (mas, </a:t>
            </a:r>
            <a:r>
              <a:rPr lang="en-US" sz="1600" b="0" i="0" u="none" strike="noStrike" dirty="0" err="1">
                <a:solidFill>
                  <a:srgbClr val="0645AD"/>
                </a:solidFill>
                <a:effectLst/>
                <a:latin typeface="Arial" panose="020B0604020202020204" pitchFamily="34" charset="0"/>
                <a:hlinkClick r:id="rId2" tooltip="Zubturum"/>
              </a:rPr>
              <a:t>zubturum</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3" tooltip="Sachratqi (oʻt)"/>
              </a:rPr>
              <a:t>sachratqi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Bu </a:t>
            </a:r>
            <a:r>
              <a:rPr lang="en-US" sz="1600" b="0" i="0" dirty="0" err="1">
                <a:solidFill>
                  <a:srgbClr val="202122"/>
                </a:solidFill>
                <a:effectLst/>
                <a:latin typeface="Arial" panose="020B0604020202020204" pitchFamily="34" charset="0"/>
              </a:rPr>
              <a:t>oʻsimliklar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vegetativ</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yoʻl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koʻpaymaydi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Popukildizli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mayda</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4" tooltip="Ildiz (oʻsimlik)"/>
              </a:rPr>
              <a:t>ildizlari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kuchli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zubturum</a:t>
            </a:r>
            <a:r>
              <a:rPr lang="en-US" sz="1600" b="0" i="0" dirty="0">
                <a:solidFill>
                  <a:srgbClr val="202122"/>
                </a:solidFill>
                <a:effectLst/>
                <a:latin typeface="Arial" panose="020B0604020202020204" pitchFamily="34" charset="0"/>
              </a:rPr>
              <a:t>). I l </a:t>
            </a:r>
            <a:r>
              <a:rPr lang="en-US" sz="1600" b="0" i="0" dirty="0" err="1">
                <a:solidFill>
                  <a:srgbClr val="202122"/>
                </a:solidFill>
                <a:effectLst/>
                <a:latin typeface="Arial" panose="020B0604020202020204" pitchFamily="34" charset="0"/>
              </a:rPr>
              <a:t>dizbachkililarning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juda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chuqur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kiradi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kurtaklaridan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rivojlanadi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bachkilari</a:t>
            </a:r>
            <a:r>
              <a:rPr lang="en-US" sz="1600" b="0" i="0" dirty="0">
                <a:solidFill>
                  <a:srgbClr val="202122"/>
                </a:solidFill>
                <a:effectLst/>
                <a:latin typeface="Arial" panose="020B0604020202020204" pitchFamily="34" charset="0"/>
              </a:rPr>
              <a:t> bor. </a:t>
            </a:r>
            <a:r>
              <a:rPr lang="en-US" sz="1600" b="0" i="0" dirty="0" err="1">
                <a:solidFill>
                  <a:srgbClr val="202122"/>
                </a:solidFill>
                <a:effectLst/>
                <a:latin typeface="Arial" panose="020B0604020202020204" pitchFamily="34" charset="0"/>
              </a:rPr>
              <a:t>Bachkilar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baʼzi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oʻsimliklarning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ayrimlarining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butun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tizimi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boʻylab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boʻztikan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maxsus</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koʻpayish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ildizlarida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yantoq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oqbosh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jinchak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hosil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boʻladi</a:t>
            </a:r>
            <a:r>
              <a:rPr lang="en-US" sz="1600" b="0" i="0" dirty="0">
                <a:solidFill>
                  <a:srgbClr val="202122"/>
                </a:solidFill>
                <a:effectLst/>
                <a:latin typeface="Arial" panose="020B0604020202020204" pitchFamily="34" charset="0"/>
              </a:rPr>
              <a:t>.</a:t>
            </a:r>
            <a:endParaRPr lang="ru-RU" sz="1600" dirty="0"/>
          </a:p>
        </p:txBody>
      </p:sp>
      <p:pic>
        <p:nvPicPr>
          <p:cNvPr id="4098" name="Picture 2">
            <a:extLst>
              <a:ext uri="{FF2B5EF4-FFF2-40B4-BE49-F238E27FC236}">
                <a16:creationId xmlns="" xmlns:a16="http://schemas.microsoft.com/office/drawing/2014/main" id="{0B351E7E-994F-483D-AB7E-5359251AB14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72831" y="2728369"/>
            <a:ext cx="7787398"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3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8DD32B7-5C28-4E4E-954D-F7BF8F7CD25D}"/>
              </a:ext>
            </a:extLst>
          </p:cNvPr>
          <p:cNvSpPr>
            <a:spLocks noGrp="1"/>
          </p:cNvSpPr>
          <p:nvPr>
            <p:ph type="title"/>
          </p:nvPr>
        </p:nvSpPr>
        <p:spPr>
          <a:xfrm>
            <a:off x="677334" y="215084"/>
            <a:ext cx="8596668" cy="2410550"/>
          </a:xfrm>
        </p:spPr>
        <p:txBody>
          <a:bodyPr>
            <a:normAutofit/>
          </a:bodyPr>
          <a:lstStyle/>
          <a:p>
            <a:r>
              <a:rPr lang="en-US" sz="1600" b="0" i="0" dirty="0" err="1">
                <a:solidFill>
                  <a:srgbClr val="202122"/>
                </a:solidFill>
                <a:effectLst/>
                <a:latin typeface="Arial" panose="020B0604020202020204" pitchFamily="34" charset="0"/>
              </a:rPr>
              <a:t>Bunday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yashovchanligi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boshqalaridan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farqqiladi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Ildizpoya</a:t>
            </a:r>
            <a:r>
              <a:rPr lang="en-US" sz="1600" b="0" i="0" dirty="0">
                <a:solidFill>
                  <a:srgbClr val="202122"/>
                </a:solidFill>
                <a:effectLst/>
                <a:latin typeface="Arial" panose="020B0604020202020204" pitchFamily="34" charset="0"/>
              </a:rPr>
              <a:t>-l </a:t>
            </a:r>
            <a:r>
              <a:rPr lang="en-US" sz="1600" b="0" i="0" dirty="0" err="1">
                <a:solidFill>
                  <a:srgbClr val="202122"/>
                </a:solidFill>
                <a:effectLst/>
                <a:latin typeface="Arial" panose="020B0604020202020204" pitchFamily="34" charset="0"/>
              </a:rPr>
              <a: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gorizontal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sudralib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oʻsuvchi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uncha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chuqur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kirmagan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poya</a:t>
            </a:r>
            <a:r>
              <a:rPr lang="en-US" sz="1600" b="0" i="0" dirty="0">
                <a:solidFill>
                  <a:srgbClr val="202122"/>
                </a:solidFill>
                <a:effectLst/>
                <a:latin typeface="Arial" panose="020B0604020202020204" pitchFamily="34" charset="0"/>
              </a:rPr>
              <a:t> — </a:t>
            </a:r>
            <a:r>
              <a:rPr lang="en-US" sz="1600" b="0" i="0" dirty="0" err="1">
                <a:solidFill>
                  <a:srgbClr val="202122"/>
                </a:solidFill>
                <a:effectLst/>
                <a:latin typeface="Arial" panose="020B0604020202020204" pitchFamily="34" charset="0"/>
              </a:rPr>
              <a:t>ildizpoyasi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baʼzilarida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kalta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gʻumay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ayrimlarida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uzun</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2" tooltip="Ajriq"/>
              </a:rPr>
              <a:t>ajriq</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3" tooltip="Bugʻdoyiq"/>
              </a:rPr>
              <a:t>bugʻdoyiq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Namlangan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tuproqqa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tushgan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ildizpoya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boʻlaklari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tez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oson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xususiyatigaega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Ildizmevali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oʻtlariing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osti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piyozi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tuganaklari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boʻladi</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4" tooltip="Yovvoyi piyoz"/>
              </a:rPr>
              <a:t>yovvoyi</a:t>
            </a:r>
            <a:r>
              <a:rPr lang="en-US" sz="1600" b="0" i="0" u="none" strike="noStrike" dirty="0">
                <a:solidFill>
                  <a:srgbClr val="0645AD"/>
                </a:solidFill>
                <a:effectLst/>
                <a:latin typeface="Arial" panose="020B0604020202020204" pitchFamily="34" charset="0"/>
                <a:hlinkClick r:id="rId4" tooltip="Yovvoyi piyoz"/>
              </a:rPr>
              <a:t> </a:t>
            </a:r>
            <a:r>
              <a:rPr lang="en-US" sz="1600" b="0" i="0" u="none" strike="noStrike" dirty="0" err="1">
                <a:solidFill>
                  <a:srgbClr val="0645AD"/>
                </a:solidFill>
                <a:effectLst/>
                <a:latin typeface="Arial" panose="020B0604020202020204" pitchFamily="34" charset="0"/>
                <a:hlinkClick r:id="rId4" tooltip="Yovvoyi piyoz"/>
              </a:rPr>
              <a:t>piyoz</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5" tooltip="Lola (gul)"/>
              </a:rPr>
              <a:t>lola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Asosan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urugʻ</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shuningdek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tuganak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piyoz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yordamida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koʻpayadi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Chimsimon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popuk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ustki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organlari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sayin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hosil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Bunday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vegetativ</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koʻpayish</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6" tooltip="Xususiyat"/>
              </a:rPr>
              <a:t>xususiyatiga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emas</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savagʻich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a:t>
            </a:r>
            <a:endParaRPr lang="ru-RU" sz="1600" dirty="0"/>
          </a:p>
        </p:txBody>
      </p:sp>
      <p:pic>
        <p:nvPicPr>
          <p:cNvPr id="5122" name="Picture 2">
            <a:extLst>
              <a:ext uri="{FF2B5EF4-FFF2-40B4-BE49-F238E27FC236}">
                <a16:creationId xmlns="" xmlns:a16="http://schemas.microsoft.com/office/drawing/2014/main" id="{A3297283-67FA-4825-A5C2-101F2FE87D5D}"/>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77333" y="2740569"/>
            <a:ext cx="7356323"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29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616F769-4E7A-436D-B137-9232E77C503B}"/>
              </a:ext>
            </a:extLst>
          </p:cNvPr>
          <p:cNvSpPr>
            <a:spLocks noGrp="1"/>
          </p:cNvSpPr>
          <p:nvPr>
            <p:ph type="title"/>
          </p:nvPr>
        </p:nvSpPr>
        <p:spPr>
          <a:xfrm>
            <a:off x="585720" y="162832"/>
            <a:ext cx="8596668" cy="2462802"/>
          </a:xfrm>
        </p:spPr>
        <p:txBody>
          <a:bodyPr>
            <a:noAutofit/>
          </a:bodyPr>
          <a:lstStyle/>
          <a:p>
            <a:r>
              <a:rPr lang="en-US" sz="1600" b="0" i="0" dirty="0" err="1">
                <a:solidFill>
                  <a:srgbClr val="202122"/>
                </a:solidFill>
                <a:effectLst/>
                <a:latin typeface="Arial" panose="020B0604020202020204" pitchFamily="34" charset="0"/>
              </a:rPr>
              <a:t>Oʻzbekistonda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sugʻoriladigan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dehqonchilik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hududlarida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uchraydiganbegona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yana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tasniflari</a:t>
            </a:r>
            <a:r>
              <a:rPr lang="en-US" sz="1600" b="0" i="0" dirty="0">
                <a:solidFill>
                  <a:srgbClr val="202122"/>
                </a:solidFill>
                <a:effectLst/>
                <a:latin typeface="Arial" panose="020B0604020202020204" pitchFamily="34" charset="0"/>
              </a:rPr>
              <a:t> ham </a:t>
            </a:r>
            <a:r>
              <a:rPr lang="en-US" sz="1600" b="0" i="0" dirty="0" err="1">
                <a:solidFill>
                  <a:srgbClr val="202122"/>
                </a:solidFill>
                <a:effectLst/>
                <a:latin typeface="Arial" panose="020B0604020202020204" pitchFamily="34" charset="0"/>
              </a:rPr>
              <a:t>mavjud</a:t>
            </a:r>
            <a:r>
              <a:rPr lang="en-US" sz="1600" b="0" i="0" dirty="0">
                <a:solidFill>
                  <a:srgbClr val="202122"/>
                </a:solidFill>
                <a:effectLst/>
                <a:latin typeface="Arial" panose="020B0604020202020204" pitchFamily="34" charset="0"/>
              </a:rPr>
              <a:t>.</a:t>
            </a:r>
            <a:br>
              <a:rPr lang="en-US" sz="1600" b="0" i="0" dirty="0">
                <a:solidFill>
                  <a:srgbClr val="202122"/>
                </a:solidFill>
                <a:effectLst/>
                <a:latin typeface="Arial" panose="020B0604020202020204" pitchFamily="34" charset="0"/>
              </a:rPr>
            </a:b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kurashda</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2" tooltip="Mexanika"/>
              </a:rPr>
              <a:t>mexanik</a:t>
            </a:r>
            <a:r>
              <a:rPr lang="en-US" sz="1600" b="0" i="0" dirty="0">
                <a:solidFill>
                  <a:srgbClr val="202122"/>
                </a:solidFill>
                <a:effectLst/>
                <a:latin typeface="Arial" panose="020B0604020202020204" pitchFamily="34" charset="0"/>
              </a:rPr>
              <a:t>, </a:t>
            </a:r>
            <a:r>
              <a:rPr lang="en-US" sz="1600" b="0" i="0" u="none" strike="noStrike" dirty="0" err="1">
                <a:solidFill>
                  <a:srgbClr val="0645AD"/>
                </a:solidFill>
                <a:effectLst/>
                <a:latin typeface="Arial" panose="020B0604020202020204" pitchFamily="34" charset="0"/>
                <a:hlinkClick r:id="rId3" tooltip="Agrotexnologiya"/>
              </a:rPr>
              <a:t>agrotexnik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kimyoviy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usullaridan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foydalaniladi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Samarali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kurash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hayot</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tarzi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ayniq-sa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koʻpgnna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qoʻshimcha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koʻpayish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organi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tuzilishini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muhim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ahamiyatga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kurashda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qoʻllaniladigan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barcha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choratadbirlar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maʼlum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daladagi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biologiyasini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tahlil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qilishdan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kelib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chiqishi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kerak</a:t>
            </a:r>
            <a:r>
              <a:rPr lang="en-US" sz="1600" b="0" i="0" dirty="0">
                <a:solidFill>
                  <a:srgbClr val="202122"/>
                </a:solidFill>
                <a:effectLst/>
                <a:latin typeface="Arial" panose="020B0604020202020204" pitchFamily="34" charset="0"/>
              </a:rPr>
              <a:t>. Har </a:t>
            </a:r>
            <a:r>
              <a:rPr lang="en-US" sz="1600" b="0" i="0" dirty="0" err="1">
                <a:solidFill>
                  <a:srgbClr val="202122"/>
                </a:solidFill>
                <a:effectLst/>
                <a:latin typeface="Arial" panose="020B0604020202020204" pitchFamily="34" charset="0"/>
              </a:rPr>
              <a:t>bir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dala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unda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oʻsayotgan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xos</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qarshi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kurash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choralari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tizimi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ishlab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chiqiladi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Tanlangan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usulda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agrotexnik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kimyoviy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choralar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shuningdek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urugʻlik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materiallarning</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tozaligi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hamda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karantin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tadbirlar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eʼtiborga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olinadi</a:t>
            </a:r>
            <a:r>
              <a:rPr lang="en-US" sz="1600" b="0" i="0" dirty="0">
                <a:solidFill>
                  <a:srgbClr val="202122"/>
                </a:solidFill>
                <a:effectLst/>
                <a:latin typeface="Arial" panose="020B0604020202020204" pitchFamily="34" charset="0"/>
              </a:rPr>
              <a:t>.</a:t>
            </a:r>
            <a:br>
              <a:rPr lang="en-US" sz="1600" b="0" i="0" dirty="0">
                <a:solidFill>
                  <a:srgbClr val="202122"/>
                </a:solidFill>
                <a:effectLst/>
                <a:latin typeface="Arial" panose="020B0604020202020204" pitchFamily="34" charset="0"/>
              </a:rPr>
            </a:br>
            <a:endParaRPr lang="ru-RU" sz="1600" dirty="0"/>
          </a:p>
        </p:txBody>
      </p:sp>
      <p:pic>
        <p:nvPicPr>
          <p:cNvPr id="8194" name="Picture 2">
            <a:extLst>
              <a:ext uri="{FF2B5EF4-FFF2-40B4-BE49-F238E27FC236}">
                <a16:creationId xmlns="" xmlns:a16="http://schemas.microsoft.com/office/drawing/2014/main" id="{CF3A5880-DDF1-4B48-A987-96D5A30C72B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5720" y="2813731"/>
            <a:ext cx="6415971"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26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EBA0F3B-77F7-47BD-BDD3-5A7B28D7C6D6}"/>
              </a:ext>
            </a:extLst>
          </p:cNvPr>
          <p:cNvSpPr>
            <a:spLocks noGrp="1"/>
          </p:cNvSpPr>
          <p:nvPr>
            <p:ph type="title"/>
          </p:nvPr>
        </p:nvSpPr>
        <p:spPr>
          <a:xfrm>
            <a:off x="677334" y="215085"/>
            <a:ext cx="8596668" cy="1626778"/>
          </a:xfrm>
        </p:spPr>
        <p:txBody>
          <a:bodyPr>
            <a:normAutofit/>
          </a:bodyPr>
          <a:lstStyle/>
          <a:p>
            <a:r>
              <a:rPr lang="en-US" sz="1600" b="0" i="0" dirty="0" err="1">
                <a:solidFill>
                  <a:srgbClr val="202122"/>
                </a:solidFill>
                <a:effectLst/>
                <a:latin typeface="Arial" panose="020B0604020202020204" pitchFamily="34" charset="0"/>
              </a:rPr>
              <a:t>Muhim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agrotexnik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tadbirlardan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biri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yerni</a:t>
            </a:r>
            <a:r>
              <a:rPr lang="en-US" sz="1600" b="0" i="0" dirty="0">
                <a:solidFill>
                  <a:srgbClr val="202122"/>
                </a:solidFill>
                <a:effectLst/>
                <a:latin typeface="Arial" panose="020B0604020202020204" pitchFamily="34" charset="0"/>
              </a:rPr>
              <a:t> 30-40 </a:t>
            </a:r>
            <a:r>
              <a:rPr lang="en-US" sz="1600" b="0" i="0" dirty="0" err="1">
                <a:solidFill>
                  <a:srgbClr val="202122"/>
                </a:solidFill>
                <a:effectLst/>
                <a:latin typeface="Arial" panose="020B0604020202020204" pitchFamily="34" charset="0"/>
              </a:rPr>
              <a:t>sm</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chuqurlikda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yarusli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pluglar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haydashdir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Yerni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chuqur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agʻdarish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urugʻi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ildizpoya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boʻlaklarini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chuqurga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koʻmib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unib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chiqishiga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yoʻl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koʻymaydi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Daladagi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Begona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oʻtlarni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kamaytirish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uchun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tuproqni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agʻdargichsiz</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osma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tirkama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pluglar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yordamida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yumshatiladi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ildizpoyalar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qamish</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gʻumay</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ajriq</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boshqalar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esa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chizel</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yoki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kultivatorlar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shuningdek</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tishli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boronalar</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bilan</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taroklanadi</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va</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yigʻishtirib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olinib</a:t>
            </a:r>
            <a:r>
              <a:rPr lang="en-US" sz="1600" b="0" i="0" dirty="0">
                <a:solidFill>
                  <a:srgbClr val="202122"/>
                </a:solidFill>
                <a:effectLst/>
                <a:latin typeface="Arial" panose="020B0604020202020204" pitchFamily="34" charset="0"/>
              </a:rPr>
              <a:t>, </a:t>
            </a:r>
            <a:r>
              <a:rPr lang="en-US" sz="1600" b="0" i="0" dirty="0" err="1">
                <a:solidFill>
                  <a:srgbClr val="202122"/>
                </a:solidFill>
                <a:effectLst/>
                <a:latin typeface="Arial" panose="020B0604020202020204" pitchFamily="34" charset="0"/>
              </a:rPr>
              <a:t>yoʻqotiladi</a:t>
            </a:r>
            <a:r>
              <a:rPr lang="en-US" sz="1600" b="0" i="0" dirty="0">
                <a:solidFill>
                  <a:srgbClr val="202122"/>
                </a:solidFill>
                <a:effectLst/>
                <a:latin typeface="Arial" panose="020B0604020202020204" pitchFamily="34" charset="0"/>
              </a:rPr>
              <a:t>.</a:t>
            </a:r>
            <a:endParaRPr lang="ru-RU" sz="1600" dirty="0"/>
          </a:p>
        </p:txBody>
      </p:sp>
      <p:pic>
        <p:nvPicPr>
          <p:cNvPr id="9220" name="Picture 4">
            <a:extLst>
              <a:ext uri="{FF2B5EF4-FFF2-40B4-BE49-F238E27FC236}">
                <a16:creationId xmlns="" xmlns:a16="http://schemas.microsoft.com/office/drawing/2014/main" id="{17BFD502-0CD7-4FAF-8F70-BF6F9357D9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7152" y="1946366"/>
            <a:ext cx="7722082" cy="425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8520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77</TotalTime>
  <Words>999</Words>
  <Application>Microsoft Office PowerPoint</Application>
  <PresentationFormat>Широкоэкранный</PresentationFormat>
  <Paragraphs>21</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inherit</vt:lpstr>
      <vt:lpstr>Times New Roman</vt:lpstr>
      <vt:lpstr>Trebuchet MS</vt:lpstr>
      <vt:lpstr>Wingdings 3</vt:lpstr>
      <vt:lpstr>Аспект</vt:lpstr>
      <vt:lpstr>    </vt:lpstr>
      <vt:lpstr>Презентация PowerPoint</vt:lpstr>
      <vt:lpstr>Begona oʻtlar, begona oʻsimliklar — odamlar ekmaydigan, ammo ekinlar orasida oʻsib, ularga zarar yetkazadigan, maʼlum bir maydonda oʻsishi maqsadga muvofiq boʻlmagan oʻsimliklar. Begona oʻtlar madaniy oʻsimliklar hosilini kamaytirib, qishloq xoʻjaligiga katta zarar yetkazadi. Jahoi miqyosida Begona oʻtlar tufayli hosil nobudgarchiligi 20 mlrd. dollarni yoki umumiy hosilning 14,5% ni, Oʻzbekistonda paxta va boshqa ekinlar hosilining 15 — 20% ni tashkil etadi. Begona oʻtlar kuchli rivojlangan ildiz sistemasi bilan madaniy oʻsimliklarga nisbatan tuproqdagi oziq modda va namlikdan koʻproqfoydalanadi, ularnnng rivojlanishi hamda yuqori hosil toʻplashiga toʻsqinlik qiladi. Mas. yaxshi rivojlangan bir tup gʻumay tuproqda 3-4 m2 maydonni egʻallashi mumkin. Parazit Begona oʻtlar (zarpechak, shumgʻiya) oʻta xavfli boʻlib, oziq moddalarni bevosita madaniy oʻsimlikning oʻzidan soʻradi va ularni nobud qiladi.</vt:lpstr>
      <vt:lpstr>Begona oʻtlarning bir necha ming turi maʼlum. Oʻzbekistonda sugʻoriladigan dehqonchilik hududida 269 ga yaqin turi uchraydi, jumladan, bir yillik Begona oʻtlardan qorakurmak, itqoʻnoq, shoʻra, olabuta, ituzum, semizoʻt, eshakshoʻra hamda koʻp yilliklardan gʻumay, ajriq, qoʻypechak, salomalaykum va boshqa ekinlarga zarar yetkazadi. Hayot tarzi va yer osti vegetativ organlarining tuzilishiga koʻra bir, ikki va koʻp yillik Begona oʻtlarga boʻlinadi. Bir yillik Begona oʻtlar hayotida bir martagina msva, urugʻ berib, ularning rivojlanishi bir yoki ikki vegetatsion mav-sum davom etadi, xolos. Ularning ildi-zi yerning yuza qatlamlaridagina rivojlanadi. Koʻpchiligi urugʻ yordamida koʻpayadi (faqat zarpechak bundan mustasno). Bu guruhga 3 tipdagi Begona oʻtlar kiradi.</vt:lpstr>
      <vt:lpstr>Efemerlar — umri yozgi qurgʻoqchilik boshlanishi bilan tugaydigan, tez va qisqa rivojlanish sikliga ega boʻlgan bir yillik Begona oʻtlar Bularning kuzgi va bahorgi formalari (yovvoyi bugʻdoyiq. yaltirbosh va boshqalar) mavjud. Efemerlar, asosan lalmikor ekinzorlarda tarqalgan. Uzoq oʻsish sikl iga ega biryillik Begona oʻtlar efemerlardan farq qilib, rivojlanish sikli uzoqroq davom etadi va odatda, kuzda tugaydi. Baʼzi turlari (bahorgi formalar) rivojlanishi erta bahorda, kunlar isishi bilan boshlanadi (mas, zarpechak, tuyaqorin va boshqalar)- Birok koʻpchilik turlari kuzgi formaga mansub. Ikki yillik Begona oʻtlar hayotining birinchi yilida toʻpbarg hosil qilib, shu holda qishlaydi. Ikkinchi yili esa poyasi rivojlanadi, meva tugadi va nobud boʻladi (mas, koʻztikan, shaytonkelmas, moxobel va boshqalar)- Ularni yoʻqotish uchui koʻp kuch va mablagʻ sarflanadi. </vt:lpstr>
      <vt:lpstr>Koʻp yillik Begona oʻtlar hayotidabir necha marta gullab, urugʻlaydi. Ular yer osti organlari bilan ham koʻpaya oladi. Yer osti organlarining tuzilishi va koʻrinishiga qarab koʻp yillik Begona oʻtlarni bir necha tiplarga boʻlish mumkin. Oʻq ildizli Begona oʻtlar asosiy ildiz va undan chiqadigan koʻplab mayda ildizchalar hamda ildiz tukchalariga ega (mas, zubturum, sachratqi va boshqalar). Bu oʻsimliklar vegetativ yoʻl bilan koʻpaymaydi. Popukildizli Begona oʻtlarning mayda ildizlari kuchli rivojlangan boʻladi (zubturum). I l dizbachkililarning ildizi juda rivojlangan boʻlib, yerga chuqur oʻsib kiradi, ularning ildiz kurtaklaridan rivojlanadi gan bachkilari bor. Bachkilar baʼzi oʻsimliklarning asosiy ildizida, ayrimlarining butun ildiz tizimi boʻylab (boʻztikan) yoki maxsus koʻpayish ildizlarida (yantoq, oqbosh, jinchak va boshqalar) hosil boʻladi.</vt:lpstr>
      <vt:lpstr>Bunday Begona oʻtlar oʻta yashovchanligi bilan boshqalaridan farqqiladi. Ildizpoya-l i Begona oʻtlarning gorizontal sudralib oʻsuvchi, yerga uncha chuqur kirmagan yer osti poya — ildizpoyasi bor: bular baʼzilarida kalta (gʻumay), ayrimlarida esa uzun (ajriq, bugʻdoyiq). Namlangan tuproqqa tushgan ildizpoya boʻlaklari tez va oson oʻsish xususiyatigaega. Ildizmevali Begona oʻtlariing yer osti piyozi yoki tuganaklari boʻladi (yovvoyi piyoz, lola va boshqalar). Asosan, urugʻ bilan, shuningdek tuganak yoki piyoz yordamida koʻpayadi. Chimsimon ildizli Begona oʻtlar popuk ildizli boʻlib, bularning yer ustki organlari yil sayin oʻsib, chim hosil qiladi. Bunday Begona oʻtlar vegetativ koʻpayish xususiyatiga ega emas (savagʻich va boshqalar).</vt:lpstr>
      <vt:lpstr>Oʻzbekistonda sugʻoriladigan dehqonchilik hududlarida koʻp uchraydiganbegona oʻtlar oʻ.ning yana boshqa tasniflari ham mavjud. Begona oʻtlarga qarshi kurashda mexanik, agrotexnik va kimyoviy usullaridan foydalaniladi. Samarali kurash olib borish uchun ularning hayot tarzi, ayniq-sa, koʻpgnna Begona oʻtlar qoʻshimcha koʻpayish organi boʻlgan ildiz tuzilishini bilish muhim ahamiyatga ega. Qarshi kurashda qoʻllaniladigan barcha choratadbirlar maʼlum daladagi Begona oʻtlar biologiyasini tahlil qilishdan kelib chiqishi kerak. Har bir dala uchun unda oʻsayotgan Begona oʻtlarga xos qarshi kurash choralari tizimi ishlab chiqiladi. Tanlangan usulda agrotexnik va kimyoviy choralar, shuningdek urugʻlik materiallarning tozaligi hamda karantin tadbirlar eʼtiborga olinadi. </vt:lpstr>
      <vt:lpstr>Muhim agrotexnik tadbirlardan biri yerni 30-40 sm chuqurlikda koʻsh yarusli pluglar bilan haydashdir. Yerni chuqur agʻdarish Begona oʻtlar urugʻi va ildizpoya boʻlaklarini chuqurga koʻmib, unib chiqishiga yoʻl koʻymaydi. Daladagi Begona oʻtlarni kamaytirish uchun tuproqni agʻdargichsiz osma va tirkama pluglar yordamida yumshatiladi, ildizpoyalar (qamish, gʻumay, ajriq va boshqalar) esa chizel yoki kultivatorlar, shuningdek tishli boronalar bilan taroklanadi va yigʻishtirib olinib, yoʻqotiladi.</vt:lpstr>
      <vt:lpstr>Erta bahorda Begona oʻtlar maysaii boronalash bilan yoʻqotiladi. Ekinlar vegetatsiyasi davrida esa Begona oʻtlar oʻtoq qilinadi. Bir, ikki va koʻp yillik Begona oʻtlarga qarshi kimyoviy kurash usulida tanlab taʼsir qiluvchi gerbitsidlarlan foydalaniladi. Paxta dalalaridagi bir yillik Begona oʻtlarga va koʻp yillik Begona oʻtlarning maysasiga qarshi bahorda goʻza maysalari paydo boʻlgunga qadar treflan va prometrin preparatlari tavsiya qilinadi. Shoʻrlangan va yengil qumli tuproqpa esa kotoforagm foydalansa boʻladi </vt:lpstr>
      <vt:lpstr>ISSIQXONA EKINLARINING ZARARKUNANDA, KASALIKLARI VA ULARGA QARSHI KURASHISH CHORALARI </vt:lpstr>
      <vt:lpstr>O’simlik bitlari Sabzavot ekinlarida o‘simlik bitlarining bir necha turlari mavjud bo‘lib, ayrim yillari hosildorlikni 50% gacha kamaytirishi mumkin. Bitlar o‘simlik shirasini so‘rib uni holdan toydiradi (1-2 rasm). Sabzavot ekinlarida g‘o‘za yoki poliz biti, beda yoki akatsiya biti, shaftoli bitlari uchrab jiddiy zarar keltiradi. Kurash choralari. Agrotexnik kurash: Almashlab ekish, qator oralariga ishlov berish, ko‘llatib sug‘ormaslik. Biologik kurash: Sabzavotlardagi o‘simlik bitlariga qarshi biologik kurash uchun oltinko‘zni 3-4 kunlik tuxumini zararkunanda soniga qarab 1:10, 1:5 nisbatlarda chiqarish. Kimyoviy usul: Agarda o‘simlik bitlarining miqdori ko‘p bo‘lganda quyidagi preparatlardan birini qo‘llash tavsiya etiladi: Mspilan 20% n.k. -0,15 l/ga; Karbofos 50% em.k. – 0,6 l/ga; Pilarmos 20% n.k. – 0,15l/ga; Kamelot 20% n.kuk.- 0,15l/ga; Kalipso 48% sus.k. – 0,05-0,07 l/ga; Deltafos 38% em.k. – 1,0 l/ga; Vertimek 1,8% em.k. – 0,4 l/ga va boshqa ruxsat etilgan dorilar bilan ishlov beriladi. </vt:lpstr>
      <vt:lpstr>                              Oqqanot Oʼzbekistonda ikki turdagi oqqanot uchraydi (3- rasm). Birinchi issiqxona oqqanoti, ikkinchisi gʼoʼza oqqanoti. Oqqanot asosan issiqxonalarda tarqalgan. Kurash choralari. Erta bahorda issikxonalarda oqqanotni tarqalishini yoʼl qoʼymaslik. Yelim surtilgan sarik kogʼozlardan foydalanish. Biologik usulda enkarziya paraziti va oltinkoʼzdan foydalaniladi. Kimyoviy kurash chorasi oʼsimlik bitlari singari amalga oshiriladi.</vt:lpstr>
      <vt:lpstr>      G’ovaklovchi pashsha G’ovaklovchi pashsha 1999 yilda respublikamizda birinchi marta ro‘yxatga olingan. Bu tur g‘ovaklovchi pashsha uchun pomidor, bodring eng xushxo‘r o‘simlik hisoblanadi. Bu zararkunanda o‘simlik bargi mezofili bilan oziqlanib fotosintetik yuzani kamaytiradi, ba’zi hollarda barglar qurib qoladi (4-6 rasm). Kurash choralari. Agrotexnik kurash: Almashlab ekish, qator oralariga ishlov berish. Biologik kurash: Sabzavotlardagi g‘ovaklovchi pashshaga qarshi biologik kurash uchun oltinko‘zni 3-4 kunlik tuxumini zararkunanda soniga qarab 1:10, 1:5 nisbatlarda chiqarish. Kimyoviy usul: Agarda g‘ovaklovchi pashshaning miqdori ko‘p bo‘lganda quydagi preparatlardan birini qo‘llash tavsiya etiladi: Sumi-al’fa 20% em.k. preparatidan – 0,6 l/ga, Konfidor, 20% em.k. – 0,25 l/ga, Vertimek, 1,8% em.k. – 0,6 l/ga, Karbofos, 50% em.k. – 0,6 l/ga qo‘llash tavsiya etiladi. </vt:lpstr>
      <vt:lpstr>      Zang kanasi Zang kanasi ituzumdoshlar oilasiga kiruvchi o‘simliklarga (pomidor, kartoshka, baqlajon va boshqa jiddiy zarar keltiradi. Uni oddiy ko‘z bilan ko‘rib bo‘lmaydi. Shuning uchun zang kanani ko‘p hollarda keltirgan zararini kasalliklar bilan almashtirishadi. Zang kana bilan zararlangan pomidor mevasi iste’molga yaroqsiz bo‘lib, o‘simlik o‘sish va rivojlanishdan to‘xtaydi (7-8 rasm). Kurash choralari. Agrotexnik kurash: Almashlab ekish, qator oralariga ishlov berish. Biologik kurash: Sabzavotlardagi zang kanasiga qarshi biologik kurash uchun oltinko‘zni 3-4 kunlik tuxumini zararkunanda soniga qarab 1:10, 1:5 nisbatlarda chiqarish. Kimyoviy usul: Agarda zang kanasining miqdori ko‘p bo‘lganda quyidagi preparatlardan birini qo‘llash tavsiya etiladi: Omayt 57% k.em.- 1,5 l/ga; Nissoran 10% n.kuk. – 0,1 kg/ga; Flumayt 20% sus.k.- 0,2 l/ga; Ortus 5% sus.k. – 0,75 l/ga; Vertimek 1,8% em.k. – 0,3-0,4 l/ga qo‘llash.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Бегона ўтларни заҳарли дорилар билан заҳарлашда курашнинг химиявий усули: уларни пуркаш, чанглаш ёки тупроққа солишдан иборат. Бегона ўтлар қарши курашишдаги химиявий воситалар бошқача, гербицидлар деб аталади (герба-ўт, цидо-ўлдираман дейилгани).  Химиявий таркибига кўра анорганик ва органик гербицидлар фарқ қилинади.  Анорганик гербицидлар: натрий арсенит, аммоний сульфат, кальций цианамид, сульфат ва бошқалар.  Органик гербицидлар: трактор керосини, мочевина ҳосилалари, хлорфеноксисирка кислота, динитрофтокрезол (ДНОК), симазин, 2,4-Д ва бошқалар. Ҳозирги вақтда органик бирикмали гербицидлар борган сари кенг қўлланмоқда.</dc:title>
  <dc:creator>mardiyev</dc:creator>
  <cp:lastModifiedBy>E-MaxUser</cp:lastModifiedBy>
  <cp:revision>6</cp:revision>
  <dcterms:created xsi:type="dcterms:W3CDTF">2021-11-09T05:04:27Z</dcterms:created>
  <dcterms:modified xsi:type="dcterms:W3CDTF">2021-12-16T07:30:15Z</dcterms:modified>
</cp:coreProperties>
</file>