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4" d="100"/>
          <a:sy n="114" d="100"/>
        </p:scale>
        <p:origin x="414"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ru-RU"/>
              <a:t>Образец заголовка</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a:t>Образец подзаголовка</a:t>
            </a:r>
            <a:endParaRPr lang="en-US" dirty="0"/>
          </a:p>
        </p:txBody>
      </p:sp>
      <p:sp>
        <p:nvSpPr>
          <p:cNvPr id="4" name="Date Placeholder 3"/>
          <p:cNvSpPr>
            <a:spLocks noGrp="1"/>
          </p:cNvSpPr>
          <p:nvPr>
            <p:ph type="dt" sz="half" idx="10"/>
          </p:nvPr>
        </p:nvSpPr>
        <p:spPr/>
        <p:txBody>
          <a:bodyPr/>
          <a:lstStyle/>
          <a:p>
            <a:fld id="{5E8E080F-0CDF-4444-ABC2-55FB67D36083}" type="datetimeFigureOut">
              <a:rPr lang="ru-RU" smtClean="0"/>
              <a:t>07.02.2022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8B3601F8-50AB-4994-BD09-7F28452B1DD9}" type="slidenum">
              <a:rPr lang="ru-RU" smtClean="0"/>
              <a:t>‹#›</a:t>
            </a:fld>
            <a:endParaRPr lang="ru-RU"/>
          </a:p>
        </p:txBody>
      </p:sp>
    </p:spTree>
    <p:extLst>
      <p:ext uri="{BB962C8B-B14F-4D97-AF65-F5344CB8AC3E}">
        <p14:creationId xmlns:p14="http://schemas.microsoft.com/office/powerpoint/2010/main" val="4183720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ru-RU"/>
              <a:t>Образец заголовка</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5E8E080F-0CDF-4444-ABC2-55FB67D36083}" type="datetimeFigureOut">
              <a:rPr lang="ru-RU" smtClean="0"/>
              <a:t>07.02.2022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8B3601F8-50AB-4994-BD09-7F28452B1DD9}" type="slidenum">
              <a:rPr lang="ru-RU" smtClean="0"/>
              <a:t>‹#›</a:t>
            </a:fld>
            <a:endParaRPr lang="ru-RU"/>
          </a:p>
        </p:txBody>
      </p:sp>
    </p:spTree>
    <p:extLst>
      <p:ext uri="{BB962C8B-B14F-4D97-AF65-F5344CB8AC3E}">
        <p14:creationId xmlns:p14="http://schemas.microsoft.com/office/powerpoint/2010/main" val="4438145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ru-RU"/>
              <a:t>Образец заголовка</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5E8E080F-0CDF-4444-ABC2-55FB67D36083}" type="datetimeFigureOut">
              <a:rPr lang="ru-RU" smtClean="0"/>
              <a:t>07.02.2022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8B3601F8-50AB-4994-BD09-7F28452B1DD9}" type="slidenum">
              <a:rPr lang="ru-RU" smtClean="0"/>
              <a:t>‹#›</a:t>
            </a:fld>
            <a:endParaRPr lang="ru-RU"/>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104529179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ru-RU"/>
              <a:t>Образец заголовка</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5E8E080F-0CDF-4444-ABC2-55FB67D36083}" type="datetimeFigureOut">
              <a:rPr lang="ru-RU" smtClean="0"/>
              <a:t>07.02.2022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8B3601F8-50AB-4994-BD09-7F28452B1DD9}" type="slidenum">
              <a:rPr lang="ru-RU" smtClean="0"/>
              <a:t>‹#›</a:t>
            </a:fld>
            <a:endParaRPr lang="ru-RU"/>
          </a:p>
        </p:txBody>
      </p:sp>
    </p:spTree>
    <p:extLst>
      <p:ext uri="{BB962C8B-B14F-4D97-AF65-F5344CB8AC3E}">
        <p14:creationId xmlns:p14="http://schemas.microsoft.com/office/powerpoint/2010/main" val="55559366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ru-RU"/>
              <a:t>Образец заголовка</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5E8E080F-0CDF-4444-ABC2-55FB67D36083}" type="datetimeFigureOut">
              <a:rPr lang="ru-RU" smtClean="0"/>
              <a:t>07.02.2022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8B3601F8-50AB-4994-BD09-7F28452B1DD9}" type="slidenum">
              <a:rPr lang="ru-RU" smtClean="0"/>
              <a:t>‹#›</a:t>
            </a:fld>
            <a:endParaRPr lang="ru-RU"/>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0028128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ru-RU"/>
              <a:t>Образец заголовка</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5E8E080F-0CDF-4444-ABC2-55FB67D36083}" type="datetimeFigureOut">
              <a:rPr lang="ru-RU" smtClean="0"/>
              <a:t>07.02.2022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8B3601F8-50AB-4994-BD09-7F28452B1DD9}" type="slidenum">
              <a:rPr lang="ru-RU" smtClean="0"/>
              <a:t>‹#›</a:t>
            </a:fld>
            <a:endParaRPr lang="ru-RU"/>
          </a:p>
        </p:txBody>
      </p:sp>
    </p:spTree>
    <p:extLst>
      <p:ext uri="{BB962C8B-B14F-4D97-AF65-F5344CB8AC3E}">
        <p14:creationId xmlns:p14="http://schemas.microsoft.com/office/powerpoint/2010/main" val="79218927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5E8E080F-0CDF-4444-ABC2-55FB67D36083}" type="datetimeFigureOut">
              <a:rPr lang="ru-RU" smtClean="0"/>
              <a:t>07.02.2022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8B3601F8-50AB-4994-BD09-7F28452B1DD9}" type="slidenum">
              <a:rPr lang="ru-RU" smtClean="0"/>
              <a:t>‹#›</a:t>
            </a:fld>
            <a:endParaRPr lang="ru-RU"/>
          </a:p>
        </p:txBody>
      </p:sp>
    </p:spTree>
    <p:extLst>
      <p:ext uri="{BB962C8B-B14F-4D97-AF65-F5344CB8AC3E}">
        <p14:creationId xmlns:p14="http://schemas.microsoft.com/office/powerpoint/2010/main" val="281188649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ru-RU"/>
              <a:t>Образец заголовка</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5E8E080F-0CDF-4444-ABC2-55FB67D36083}" type="datetimeFigureOut">
              <a:rPr lang="ru-RU" smtClean="0"/>
              <a:t>07.02.2022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8B3601F8-50AB-4994-BD09-7F28452B1DD9}" type="slidenum">
              <a:rPr lang="ru-RU" smtClean="0"/>
              <a:t>‹#›</a:t>
            </a:fld>
            <a:endParaRPr lang="ru-RU"/>
          </a:p>
        </p:txBody>
      </p:sp>
    </p:spTree>
    <p:extLst>
      <p:ext uri="{BB962C8B-B14F-4D97-AF65-F5344CB8AC3E}">
        <p14:creationId xmlns:p14="http://schemas.microsoft.com/office/powerpoint/2010/main" val="35109474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ru-RU"/>
              <a:t>Образец заголовка</a:t>
            </a:r>
            <a:endParaRPr lang="en-US" dirty="0"/>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5E8E080F-0CDF-4444-ABC2-55FB67D36083}" type="datetimeFigureOut">
              <a:rPr lang="ru-RU" smtClean="0"/>
              <a:t>07.02.2022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8B3601F8-50AB-4994-BD09-7F28452B1DD9}" type="slidenum">
              <a:rPr lang="ru-RU" smtClean="0"/>
              <a:t>‹#›</a:t>
            </a:fld>
            <a:endParaRPr lang="ru-RU"/>
          </a:p>
        </p:txBody>
      </p:sp>
    </p:spTree>
    <p:extLst>
      <p:ext uri="{BB962C8B-B14F-4D97-AF65-F5344CB8AC3E}">
        <p14:creationId xmlns:p14="http://schemas.microsoft.com/office/powerpoint/2010/main" val="8332776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ru-RU"/>
              <a:t>Образец заголовка</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5E8E080F-0CDF-4444-ABC2-55FB67D36083}" type="datetimeFigureOut">
              <a:rPr lang="ru-RU" smtClean="0"/>
              <a:t>07.02.2022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8B3601F8-50AB-4994-BD09-7F28452B1DD9}" type="slidenum">
              <a:rPr lang="ru-RU" smtClean="0"/>
              <a:t>‹#›</a:t>
            </a:fld>
            <a:endParaRPr lang="ru-RU"/>
          </a:p>
        </p:txBody>
      </p:sp>
    </p:spTree>
    <p:extLst>
      <p:ext uri="{BB962C8B-B14F-4D97-AF65-F5344CB8AC3E}">
        <p14:creationId xmlns:p14="http://schemas.microsoft.com/office/powerpoint/2010/main" val="27970629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Date Placeholder 4"/>
          <p:cNvSpPr>
            <a:spLocks noGrp="1"/>
          </p:cNvSpPr>
          <p:nvPr>
            <p:ph type="dt" sz="half" idx="10"/>
          </p:nvPr>
        </p:nvSpPr>
        <p:spPr/>
        <p:txBody>
          <a:bodyPr/>
          <a:lstStyle/>
          <a:p>
            <a:fld id="{5E8E080F-0CDF-4444-ABC2-55FB67D36083}" type="datetimeFigureOut">
              <a:rPr lang="ru-RU" smtClean="0"/>
              <a:t>07.02.2022</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8B3601F8-50AB-4994-BD09-7F28452B1DD9}" type="slidenum">
              <a:rPr lang="ru-RU" smtClean="0"/>
              <a:t>‹#›</a:t>
            </a:fld>
            <a:endParaRPr lang="ru-RU"/>
          </a:p>
        </p:txBody>
      </p:sp>
    </p:spTree>
    <p:extLst>
      <p:ext uri="{BB962C8B-B14F-4D97-AF65-F5344CB8AC3E}">
        <p14:creationId xmlns:p14="http://schemas.microsoft.com/office/powerpoint/2010/main" val="27917144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a:t>Образец заголовка</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6"/>
          <p:cNvSpPr>
            <a:spLocks noGrp="1"/>
          </p:cNvSpPr>
          <p:nvPr>
            <p:ph type="dt" sz="half" idx="10"/>
          </p:nvPr>
        </p:nvSpPr>
        <p:spPr/>
        <p:txBody>
          <a:bodyPr/>
          <a:lstStyle/>
          <a:p>
            <a:fld id="{5E8E080F-0CDF-4444-ABC2-55FB67D36083}" type="datetimeFigureOut">
              <a:rPr lang="ru-RU" smtClean="0"/>
              <a:t>07.02.2022</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8B3601F8-50AB-4994-BD09-7F28452B1DD9}" type="slidenum">
              <a:rPr lang="ru-RU" smtClean="0"/>
              <a:t>‹#›</a:t>
            </a:fld>
            <a:endParaRPr lang="ru-RU"/>
          </a:p>
        </p:txBody>
      </p:sp>
    </p:spTree>
    <p:extLst>
      <p:ext uri="{BB962C8B-B14F-4D97-AF65-F5344CB8AC3E}">
        <p14:creationId xmlns:p14="http://schemas.microsoft.com/office/powerpoint/2010/main" val="41762547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ru-RU"/>
              <a:t>Образец заголовка</a:t>
            </a:r>
            <a:endParaRPr lang="en-US" dirty="0"/>
          </a:p>
        </p:txBody>
      </p:sp>
      <p:sp>
        <p:nvSpPr>
          <p:cNvPr id="3" name="Date Placeholder 2"/>
          <p:cNvSpPr>
            <a:spLocks noGrp="1"/>
          </p:cNvSpPr>
          <p:nvPr>
            <p:ph type="dt" sz="half" idx="10"/>
          </p:nvPr>
        </p:nvSpPr>
        <p:spPr/>
        <p:txBody>
          <a:bodyPr/>
          <a:lstStyle/>
          <a:p>
            <a:fld id="{5E8E080F-0CDF-4444-ABC2-55FB67D36083}" type="datetimeFigureOut">
              <a:rPr lang="ru-RU" smtClean="0"/>
              <a:t>07.02.2022</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8B3601F8-50AB-4994-BD09-7F28452B1DD9}" type="slidenum">
              <a:rPr lang="ru-RU" smtClean="0"/>
              <a:t>‹#›</a:t>
            </a:fld>
            <a:endParaRPr lang="ru-RU"/>
          </a:p>
        </p:txBody>
      </p:sp>
    </p:spTree>
    <p:extLst>
      <p:ext uri="{BB962C8B-B14F-4D97-AF65-F5344CB8AC3E}">
        <p14:creationId xmlns:p14="http://schemas.microsoft.com/office/powerpoint/2010/main" val="10656937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E8E080F-0CDF-4444-ABC2-55FB67D36083}" type="datetimeFigureOut">
              <a:rPr lang="ru-RU" smtClean="0"/>
              <a:t>07.02.2022</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8B3601F8-50AB-4994-BD09-7F28452B1DD9}" type="slidenum">
              <a:rPr lang="ru-RU" smtClean="0"/>
              <a:t>‹#›</a:t>
            </a:fld>
            <a:endParaRPr lang="ru-RU"/>
          </a:p>
        </p:txBody>
      </p:sp>
    </p:spTree>
    <p:extLst>
      <p:ext uri="{BB962C8B-B14F-4D97-AF65-F5344CB8AC3E}">
        <p14:creationId xmlns:p14="http://schemas.microsoft.com/office/powerpoint/2010/main" val="38627688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ru-RU"/>
              <a:t>Образец заголовка</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5E8E080F-0CDF-4444-ABC2-55FB67D36083}" type="datetimeFigureOut">
              <a:rPr lang="ru-RU" smtClean="0"/>
              <a:t>07.02.2022</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8B3601F8-50AB-4994-BD09-7F28452B1DD9}" type="slidenum">
              <a:rPr lang="ru-RU" smtClean="0"/>
              <a:t>‹#›</a:t>
            </a:fld>
            <a:endParaRPr lang="ru-RU"/>
          </a:p>
        </p:txBody>
      </p:sp>
    </p:spTree>
    <p:extLst>
      <p:ext uri="{BB962C8B-B14F-4D97-AF65-F5344CB8AC3E}">
        <p14:creationId xmlns:p14="http://schemas.microsoft.com/office/powerpoint/2010/main" val="12845514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ru-RU"/>
              <a:t>Образец заголовка</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a:t>Вставка рисунка</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p>
            <a:fld id="{5E8E080F-0CDF-4444-ABC2-55FB67D36083}" type="datetimeFigureOut">
              <a:rPr lang="ru-RU" smtClean="0"/>
              <a:t>07.02.2022</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8B3601F8-50AB-4994-BD09-7F28452B1DD9}" type="slidenum">
              <a:rPr lang="ru-RU" smtClean="0"/>
              <a:t>‹#›</a:t>
            </a:fld>
            <a:endParaRPr lang="ru-RU"/>
          </a:p>
        </p:txBody>
      </p:sp>
    </p:spTree>
    <p:extLst>
      <p:ext uri="{BB962C8B-B14F-4D97-AF65-F5344CB8AC3E}">
        <p14:creationId xmlns:p14="http://schemas.microsoft.com/office/powerpoint/2010/main" val="38182488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ru-RU"/>
              <a:t>Образец заголовка</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E8E080F-0CDF-4444-ABC2-55FB67D36083}" type="datetimeFigureOut">
              <a:rPr lang="ru-RU" smtClean="0"/>
              <a:t>07.02.2022</a:t>
            </a:fld>
            <a:endParaRPr lang="ru-RU"/>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ru-RU"/>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8B3601F8-50AB-4994-BD09-7F28452B1DD9}" type="slidenum">
              <a:rPr lang="ru-RU" smtClean="0"/>
              <a:t>‹#›</a:t>
            </a:fld>
            <a:endParaRPr lang="ru-RU"/>
          </a:p>
        </p:txBody>
      </p:sp>
    </p:spTree>
    <p:extLst>
      <p:ext uri="{BB962C8B-B14F-4D97-AF65-F5344CB8AC3E}">
        <p14:creationId xmlns:p14="http://schemas.microsoft.com/office/powerpoint/2010/main" val="178083828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a:extLst>
              <a:ext uri="{FF2B5EF4-FFF2-40B4-BE49-F238E27FC236}">
                <a16:creationId xmlns:a16="http://schemas.microsoft.com/office/drawing/2014/main" id="{8B1A75B4-252F-4B78-A853-BC29C0A372C4}"/>
              </a:ext>
            </a:extLst>
          </p:cNvPr>
          <p:cNvSpPr>
            <a:spLocks noGrp="1"/>
          </p:cNvSpPr>
          <p:nvPr>
            <p:ph type="subTitle" idx="1"/>
          </p:nvPr>
        </p:nvSpPr>
        <p:spPr>
          <a:xfrm>
            <a:off x="567656" y="2167521"/>
            <a:ext cx="9144000" cy="1934696"/>
          </a:xfrm>
        </p:spPr>
        <p:txBody>
          <a:bodyPr>
            <a:normAutofit fontScale="25000" lnSpcReduction="20000"/>
          </a:bodyPr>
          <a:lstStyle/>
          <a:p>
            <a:pPr algn="ctr">
              <a:lnSpc>
                <a:spcPct val="115000"/>
              </a:lnSpc>
              <a:spcAft>
                <a:spcPts val="1000"/>
              </a:spcAft>
            </a:pPr>
            <a:r>
              <a:rPr lang="en-US" sz="12800" b="1"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MAVZU:</a:t>
            </a:r>
            <a:r>
              <a:rPr lang="en-US" sz="12800" b="1"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KASALLANGAN O'SIMLIKLARDAGI PATOLOGIK O’ZGARISHLARNI O’RGANISH.</a:t>
            </a:r>
            <a:endParaRPr lang="ru-RU" sz="12800" dirty="0">
              <a:solidFill>
                <a:srgbClr val="00B0F0"/>
              </a:solidFill>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15000"/>
              </a:lnSpc>
              <a:spcAft>
                <a:spcPts val="1000"/>
              </a:spcAft>
            </a:pPr>
            <a:endParaRPr lang="ru-RU" sz="12800" dirty="0">
              <a:solidFill>
                <a:srgbClr val="00B0F0"/>
              </a:solidFill>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15000"/>
              </a:lnSpc>
              <a:spcAft>
                <a:spcPts val="1000"/>
              </a:spcAft>
            </a:pPr>
            <a:endParaRPr lang="ru-RU" sz="11200" dirty="0">
              <a:solidFill>
                <a:srgbClr val="00B050"/>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1000"/>
              </a:spcAft>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pPr algn="l"/>
            <a:endParaRPr lang="ru-RU" sz="4000" dirty="0">
              <a:solidFill>
                <a:srgbClr val="0070C0"/>
              </a:solidFill>
            </a:endParaRPr>
          </a:p>
        </p:txBody>
      </p:sp>
    </p:spTree>
    <p:extLst>
      <p:ext uri="{BB962C8B-B14F-4D97-AF65-F5344CB8AC3E}">
        <p14:creationId xmlns:p14="http://schemas.microsoft.com/office/powerpoint/2010/main" val="34805483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2CDEA054-1611-4D28-A209-D7937DF3103D}"/>
              </a:ext>
            </a:extLst>
          </p:cNvPr>
          <p:cNvSpPr>
            <a:spLocks noGrp="1"/>
          </p:cNvSpPr>
          <p:nvPr>
            <p:ph type="title"/>
          </p:nvPr>
        </p:nvSpPr>
        <p:spPr>
          <a:xfrm>
            <a:off x="234892" y="103573"/>
            <a:ext cx="9706062" cy="2657337"/>
          </a:xfrm>
        </p:spPr>
        <p:txBody>
          <a:bodyPr>
            <a:normAutofit/>
          </a:bodyPr>
          <a:lstStyle/>
          <a:p>
            <a:pPr indent="449580">
              <a:lnSpc>
                <a:spcPct val="115000"/>
              </a:lnSpc>
              <a:spcAft>
                <a:spcPts val="1000"/>
              </a:spcAft>
            </a:pP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Darsdan</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maqsad</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Kasallangan</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o'simlik</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a'zolarida</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turli</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kasallik</a:t>
            </a:r>
            <a:br>
              <a:rPr lang="ru-RU" sz="1800" dirty="0">
                <a:solidFill>
                  <a:srgbClr val="00B0F0"/>
                </a:solidFill>
                <a:effectLst/>
                <a:latin typeface="Calibri" panose="020F0502020204030204" pitchFamily="34" charset="0"/>
                <a:ea typeface="Calibri" panose="020F0502020204030204" pitchFamily="34" charset="0"/>
                <a:cs typeface="Times New Roman" panose="02020603050405020304" pitchFamily="18" charset="0"/>
              </a:rPr>
            </a:b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belgilarining</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namoyon</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bo'lish</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xossalari</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bilan</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tanishish</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va</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ulaming</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tashqi</a:t>
            </a:r>
            <a:br>
              <a:rPr lang="ru-RU" sz="1800" dirty="0">
                <a:solidFill>
                  <a:srgbClr val="00B0F0"/>
                </a:solidFill>
                <a:effectLst/>
                <a:latin typeface="Calibri" panose="020F0502020204030204" pitchFamily="34" charset="0"/>
                <a:ea typeface="Calibri" panose="020F0502020204030204" pitchFamily="34" charset="0"/>
                <a:cs typeface="Times New Roman" panose="02020603050405020304" pitchFamily="18" charset="0"/>
              </a:rPr>
            </a:b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belgilarini</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daftarga</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chizib</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olish</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a:t>
            </a:r>
            <a:br>
              <a:rPr lang="ru-RU" sz="1800" dirty="0">
                <a:solidFill>
                  <a:srgbClr val="00B0F0"/>
                </a:solidFill>
                <a:effectLst/>
                <a:latin typeface="Calibri" panose="020F0502020204030204" pitchFamily="34" charset="0"/>
                <a:ea typeface="Calibri" panose="020F0502020204030204" pitchFamily="34" charset="0"/>
                <a:cs typeface="Times New Roman" panose="02020603050405020304" pitchFamily="18" charset="0"/>
              </a:rPr>
            </a:b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Zarur</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jihozlar</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Kasallangan</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o'simliklar</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gerbariysi</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rangli</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jadvallar</a:t>
            </a:r>
            <a:br>
              <a:rPr lang="ru-RU" sz="1800" dirty="0">
                <a:solidFill>
                  <a:srgbClr val="00B0F0"/>
                </a:solidFill>
                <a:effectLst/>
                <a:latin typeface="Calibri" panose="020F0502020204030204" pitchFamily="34" charset="0"/>
                <a:ea typeface="Calibri" panose="020F0502020204030204" pitchFamily="34" charset="0"/>
                <a:cs typeface="Times New Roman" panose="02020603050405020304" pitchFamily="18" charset="0"/>
              </a:rPr>
            </a:b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va</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kasallangan</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o'simlik</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a'zolarining</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namunasi</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a:t>
            </a:r>
            <a:br>
              <a:rPr lang="ru-RU" sz="1800" dirty="0">
                <a:solidFill>
                  <a:srgbClr val="00B0F0"/>
                </a:solidFill>
                <a:effectLst/>
                <a:latin typeface="Calibri" panose="020F0502020204030204" pitchFamily="34" charset="0"/>
                <a:ea typeface="Calibri" panose="020F0502020204030204" pitchFamily="34" charset="0"/>
                <a:cs typeface="Times New Roman" panose="02020603050405020304" pitchFamily="18" charset="0"/>
              </a:rPr>
            </a:b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Topshiriqni</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bajarish</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tartibi</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Har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bir</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talaba</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mavjud</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materiallar</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asosida</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kasallikning</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tashqi</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belgilari</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qanday</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ifodalanishini</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daftariga</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yozib</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oladi</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a:t>
            </a:r>
            <a:br>
              <a:rPr lang="ru-RU" sz="1800" dirty="0">
                <a:solidFill>
                  <a:srgbClr val="00B0F0"/>
                </a:solidFill>
                <a:effectLst/>
                <a:latin typeface="Calibri" panose="020F0502020204030204" pitchFamily="34" charset="0"/>
                <a:ea typeface="Calibri" panose="020F0502020204030204" pitchFamily="34" charset="0"/>
                <a:cs typeface="Times New Roman" panose="02020603050405020304" pitchFamily="18" charset="0"/>
              </a:rPr>
            </a:br>
            <a:endParaRPr lang="ru-RU" sz="2000" dirty="0">
              <a:solidFill>
                <a:srgbClr val="00B0F0"/>
              </a:solidFill>
            </a:endParaRPr>
          </a:p>
        </p:txBody>
      </p:sp>
      <p:pic>
        <p:nvPicPr>
          <p:cNvPr id="1026" name="Picture 2">
            <a:extLst>
              <a:ext uri="{FF2B5EF4-FFF2-40B4-BE49-F238E27FC236}">
                <a16:creationId xmlns:a16="http://schemas.microsoft.com/office/drawing/2014/main" id="{25988495-468E-46FB-9631-438E2399EF2A}"/>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283516" y="2573090"/>
            <a:ext cx="6870583" cy="397871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988448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2C7E76D6-C952-4399-AD74-0D0FFBDBFC2A}"/>
              </a:ext>
            </a:extLst>
          </p:cNvPr>
          <p:cNvSpPr>
            <a:spLocks noGrp="1"/>
          </p:cNvSpPr>
          <p:nvPr>
            <p:ph type="title"/>
          </p:nvPr>
        </p:nvSpPr>
        <p:spPr>
          <a:xfrm>
            <a:off x="134223" y="111962"/>
            <a:ext cx="9630561" cy="2703901"/>
          </a:xfrm>
        </p:spPr>
        <p:txBody>
          <a:bodyPr>
            <a:normAutofit fontScale="90000"/>
          </a:bodyPr>
          <a:lstStyle/>
          <a:p>
            <a:pPr indent="449580" algn="ctr">
              <a:lnSpc>
                <a:spcPct val="115000"/>
              </a:lnSpc>
              <a:spcAft>
                <a:spcPts val="1000"/>
              </a:spcAft>
            </a:pP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Chirish</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kasalligini</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qo'zgatuvchilar</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hosil</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qilgan</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fermentlar</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ta'sirida</a:t>
            </a:r>
            <a:br>
              <a:rPr lang="ru-RU" sz="1800" dirty="0">
                <a:solidFill>
                  <a:srgbClr val="00B0F0"/>
                </a:solidFill>
                <a:effectLst/>
                <a:latin typeface="Calibri" panose="020F0502020204030204" pitchFamily="34" charset="0"/>
                <a:ea typeface="Calibri" panose="020F0502020204030204" pitchFamily="34" charset="0"/>
                <a:cs typeface="Times New Roman" panose="02020603050405020304" pitchFamily="18" charset="0"/>
              </a:rPr>
            </a:b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o'simlik</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hujayralari</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devorining</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parchalanishidan</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glukoza</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hosil</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bo'ladi</a:t>
            </a:r>
            <a:br>
              <a:rPr lang="ru-RU" sz="1800" dirty="0">
                <a:solidFill>
                  <a:srgbClr val="00B0F0"/>
                </a:solidFill>
                <a:effectLst/>
                <a:latin typeface="Calibri" panose="020F0502020204030204" pitchFamily="34" charset="0"/>
                <a:ea typeface="Calibri" panose="020F0502020204030204" pitchFamily="34" charset="0"/>
                <a:cs typeface="Times New Roman" panose="02020603050405020304" pitchFamily="18" charset="0"/>
              </a:rPr>
            </a:b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va</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chirishga</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sabab</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bo'ladi</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Chirish</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kelib</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chiqishiga</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ko'ra</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ho'l</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va</a:t>
            </a:r>
            <a:br>
              <a:rPr lang="ru-RU" sz="1800" dirty="0">
                <a:solidFill>
                  <a:srgbClr val="00B0F0"/>
                </a:solidFill>
                <a:effectLst/>
                <a:latin typeface="Calibri" panose="020F0502020204030204" pitchFamily="34" charset="0"/>
                <a:ea typeface="Calibri" panose="020F0502020204030204" pitchFamily="34" charset="0"/>
                <a:cs typeface="Times New Roman" panose="02020603050405020304" pitchFamily="18" charset="0"/>
              </a:rPr>
            </a:b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quruq</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bo'ladi</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Ho 'l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chirish</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sersuv</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mevalar</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tugunaklar</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piyozboshlarning</a:t>
            </a:r>
            <a:br>
              <a:rPr lang="ru-RU" sz="1800" dirty="0">
                <a:solidFill>
                  <a:srgbClr val="00B0F0"/>
                </a:solidFill>
                <a:effectLst/>
                <a:latin typeface="Calibri" panose="020F0502020204030204" pitchFamily="34" charset="0"/>
                <a:ea typeface="Calibri" panose="020F0502020204030204" pitchFamily="34" charset="0"/>
                <a:cs typeface="Times New Roman" panose="02020603050405020304" pitchFamily="18" charset="0"/>
              </a:rPr>
            </a:b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bakteriyalar</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va</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zamburug'lar</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ishtirokida</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chirishidan</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hosil</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bo'ladi</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a:t>
            </a:r>
            <a:br>
              <a:rPr lang="ru-RU" sz="1800" dirty="0">
                <a:solidFill>
                  <a:srgbClr val="00B0F0"/>
                </a:solidFill>
                <a:effectLst/>
                <a:latin typeface="Calibri" panose="020F0502020204030204" pitchFamily="34" charset="0"/>
                <a:ea typeface="Calibri" panose="020F0502020204030204" pitchFamily="34" charset="0"/>
                <a:cs typeface="Times New Roman" panose="02020603050405020304" pitchFamily="18" charset="0"/>
              </a:rPr>
            </a:b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Quruq</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chirish</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daraxtlaming</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yog'ochlik</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qismini</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trutoviklar</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parchalashi</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natijasida</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hosilbo'ladi</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a:t>
            </a:r>
            <a:br>
              <a:rPr lang="ru-RU" sz="1800" dirty="0">
                <a:solidFill>
                  <a:srgbClr val="00B0F0"/>
                </a:solidFill>
                <a:effectLst/>
                <a:latin typeface="Calibri" panose="020F0502020204030204" pitchFamily="34" charset="0"/>
                <a:ea typeface="Calibri" panose="020F0502020204030204" pitchFamily="34" charset="0"/>
                <a:cs typeface="Times New Roman" panose="02020603050405020304" pitchFamily="18" charset="0"/>
              </a:rPr>
            </a:b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Dog'lanishni</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kuzatish</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uchun</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gommoz</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bilan</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kasallangan</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g'o'za</a:t>
            </a:r>
            <a:br>
              <a:rPr lang="ru-RU" sz="1800" dirty="0">
                <a:solidFill>
                  <a:srgbClr val="00B0F0"/>
                </a:solidFill>
                <a:effectLst/>
                <a:latin typeface="Calibri" panose="020F0502020204030204" pitchFamily="34" charset="0"/>
                <a:ea typeface="Calibri" panose="020F0502020204030204" pitchFamily="34" charset="0"/>
                <a:cs typeface="Times New Roman" panose="02020603050405020304" pitchFamily="18" charset="0"/>
              </a:rPr>
            </a:b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bargi</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bodring</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bakteriozi</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pomidoming</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virusli</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kasalligi</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bilan</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kasallangan</a:t>
            </a:r>
            <a:br>
              <a:rPr lang="ru-RU" sz="1800" dirty="0">
                <a:solidFill>
                  <a:srgbClr val="00B0F0"/>
                </a:solidFill>
                <a:effectLst/>
                <a:latin typeface="Calibri" panose="020F0502020204030204" pitchFamily="34" charset="0"/>
                <a:ea typeface="Calibri" panose="020F0502020204030204" pitchFamily="34" charset="0"/>
                <a:cs typeface="Times New Roman" panose="02020603050405020304" pitchFamily="18" charset="0"/>
              </a:rPr>
            </a:b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o'simliklar</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namunasidan</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foydalaniladi</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a:t>
            </a:r>
            <a:br>
              <a:rPr lang="ru-RU" sz="1800" dirty="0">
                <a:solidFill>
                  <a:srgbClr val="00B0F0"/>
                </a:solidFill>
                <a:effectLst/>
                <a:latin typeface="Calibri" panose="020F0502020204030204" pitchFamily="34" charset="0"/>
                <a:ea typeface="Calibri" panose="020F0502020204030204" pitchFamily="34" charset="0"/>
                <a:cs typeface="Times New Roman" panose="02020603050405020304" pitchFamily="18" charset="0"/>
              </a:rPr>
            </a:br>
            <a:endParaRPr lang="ru-RU" sz="2000" dirty="0">
              <a:solidFill>
                <a:srgbClr val="00B0F0"/>
              </a:solidFill>
            </a:endParaRPr>
          </a:p>
        </p:txBody>
      </p:sp>
      <p:pic>
        <p:nvPicPr>
          <p:cNvPr id="2050" name="Picture 2">
            <a:extLst>
              <a:ext uri="{FF2B5EF4-FFF2-40B4-BE49-F238E27FC236}">
                <a16:creationId xmlns:a16="http://schemas.microsoft.com/office/drawing/2014/main" id="{2C5824D3-7499-4A47-88ED-13EA6D82F096}"/>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619075" y="2865438"/>
            <a:ext cx="7013197" cy="38798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550878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5A5BF39-EF08-4E2B-8D03-8A38F2CA1740}"/>
              </a:ext>
            </a:extLst>
          </p:cNvPr>
          <p:cNvSpPr>
            <a:spLocks noGrp="1"/>
          </p:cNvSpPr>
          <p:nvPr>
            <p:ph type="title"/>
          </p:nvPr>
        </p:nvSpPr>
        <p:spPr>
          <a:xfrm>
            <a:off x="209725" y="95184"/>
            <a:ext cx="9496337" cy="2665726"/>
          </a:xfrm>
        </p:spPr>
        <p:txBody>
          <a:bodyPr>
            <a:normAutofit fontScale="90000"/>
          </a:bodyPr>
          <a:lstStyle/>
          <a:p>
            <a:pPr indent="449580">
              <a:lnSpc>
                <a:spcPct val="115000"/>
              </a:lnSpc>
              <a:spcAft>
                <a:spcPts val="1000"/>
              </a:spcAft>
            </a:pP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Xloroz</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barglarning</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sarg'ayishi</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yoki</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rangsizlanishiga</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ular</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tarkibidagi</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xlorofilning</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mikroorganizmlar</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ta'sirida</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kamayishi</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natijasidir</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Xlorozga</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viruslar</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va</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oziq</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moddalar</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yetishmasligi</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ham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sabab</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bo'ladi</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a:t>
            </a:r>
            <a:br>
              <a:rPr lang="ru-RU" sz="1800" dirty="0">
                <a:solidFill>
                  <a:srgbClr val="00B0F0"/>
                </a:solidFill>
                <a:effectLst/>
                <a:latin typeface="Calibri" panose="020F0502020204030204" pitchFamily="34" charset="0"/>
                <a:ea typeface="Calibri" panose="020F0502020204030204" pitchFamily="34" charset="0"/>
                <a:cs typeface="Times New Roman" panose="02020603050405020304" pitchFamily="18" charset="0"/>
              </a:rPr>
            </a:b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G'ubor</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barglar</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va</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mevalar</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yuzasida</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hosil</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bo'ladi</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Masalan</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karam</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a:t>
            </a:r>
            <a:br>
              <a:rPr lang="ru-RU" sz="1800" dirty="0">
                <a:solidFill>
                  <a:srgbClr val="00B0F0"/>
                </a:solidFill>
                <a:effectLst/>
                <a:latin typeface="Calibri" panose="020F0502020204030204" pitchFamily="34" charset="0"/>
                <a:ea typeface="Calibri" panose="020F0502020204030204" pitchFamily="34" charset="0"/>
                <a:cs typeface="Times New Roman" panose="02020603050405020304" pitchFamily="18" charset="0"/>
              </a:rPr>
            </a:b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piyoz</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uzum</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pomidor</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olma</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shaftolilaming</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bargi</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zamburug</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mitseliysining</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rivojlanishi</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natijasida</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mog'or</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bilan</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qoplanadi</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a:t>
            </a:r>
            <a:br>
              <a:rPr lang="ru-RU" sz="1800" dirty="0">
                <a:solidFill>
                  <a:srgbClr val="00B0F0"/>
                </a:solidFill>
                <a:effectLst/>
                <a:latin typeface="Calibri" panose="020F0502020204030204" pitchFamily="34" charset="0"/>
                <a:ea typeface="Calibri" panose="020F0502020204030204" pitchFamily="34" charset="0"/>
                <a:cs typeface="Times New Roman" panose="02020603050405020304" pitchFamily="18" charset="0"/>
              </a:rPr>
            </a:b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Shish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mevali</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o'simliklaming</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kasallangan</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ildizida</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karam</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va</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kartoshka</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rakida</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hosil</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bo'ladi</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Shish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hosil</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bo'lishida</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mikroorganizmlar</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ajratib</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chiqaradigan</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va</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hujayralaming</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bo'linishini</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tezlashtiradigan</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moddalar</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asosiy</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rol</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o'ynaydi</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a:t>
            </a:r>
            <a:br>
              <a:rPr lang="ru-RU" sz="1800" dirty="0">
                <a:solidFill>
                  <a:srgbClr val="00B0F0"/>
                </a:solidFill>
                <a:effectLst/>
                <a:latin typeface="Calibri" panose="020F0502020204030204" pitchFamily="34" charset="0"/>
                <a:ea typeface="Calibri" panose="020F0502020204030204" pitchFamily="34" charset="0"/>
                <a:cs typeface="Times New Roman" panose="02020603050405020304" pitchFamily="18" charset="0"/>
              </a:rPr>
            </a:br>
            <a:endParaRPr lang="ru-RU" sz="2000" dirty="0">
              <a:solidFill>
                <a:srgbClr val="00B0F0"/>
              </a:solidFill>
            </a:endParaRPr>
          </a:p>
        </p:txBody>
      </p:sp>
      <p:pic>
        <p:nvPicPr>
          <p:cNvPr id="3074" name="Picture 2">
            <a:extLst>
              <a:ext uri="{FF2B5EF4-FFF2-40B4-BE49-F238E27FC236}">
                <a16:creationId xmlns:a16="http://schemas.microsoft.com/office/drawing/2014/main" id="{3EAC017C-4EF6-4EFA-B22F-D967CB328CDD}"/>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350628" y="2667000"/>
            <a:ext cx="6870583" cy="40957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142600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C6198FF-ACA5-4AA1-B2B7-C7F92BED313F}"/>
              </a:ext>
            </a:extLst>
          </p:cNvPr>
          <p:cNvSpPr>
            <a:spLocks noGrp="1"/>
          </p:cNvSpPr>
          <p:nvPr>
            <p:ph type="title"/>
          </p:nvPr>
        </p:nvSpPr>
        <p:spPr>
          <a:xfrm>
            <a:off x="209725" y="103573"/>
            <a:ext cx="9722840" cy="2632170"/>
          </a:xfrm>
        </p:spPr>
        <p:txBody>
          <a:bodyPr>
            <a:normAutofit/>
          </a:bodyPr>
          <a:lstStyle/>
          <a:p>
            <a:pPr indent="449580" algn="ctr">
              <a:lnSpc>
                <a:spcPct val="115000"/>
              </a:lnSpc>
              <a:spcAft>
                <a:spcPts val="1000"/>
              </a:spcAft>
            </a:pP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So'lish</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kasallik</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qo'zg'atuvchi</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mikroorganizmlar</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o'simlikning</a:t>
            </a:r>
            <a:br>
              <a:rPr lang="ru-RU" sz="1800" dirty="0">
                <a:solidFill>
                  <a:srgbClr val="00B0F0"/>
                </a:solidFill>
                <a:effectLst/>
                <a:latin typeface="Calibri" panose="020F0502020204030204" pitchFamily="34" charset="0"/>
                <a:ea typeface="Calibri" panose="020F0502020204030204" pitchFamily="34" charset="0"/>
                <a:cs typeface="Times New Roman" panose="02020603050405020304" pitchFamily="18" charset="0"/>
              </a:rPr>
            </a:b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yog'ochlik</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qismidagi</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suv</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naychalarini</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mitseliy</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vositasida</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to'sib</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qo'yishi</a:t>
            </a:r>
            <a:br>
              <a:rPr lang="ru-RU" sz="1800" dirty="0">
                <a:solidFill>
                  <a:srgbClr val="00B0F0"/>
                </a:solidFill>
                <a:effectLst/>
                <a:latin typeface="Calibri" panose="020F0502020204030204" pitchFamily="34" charset="0"/>
                <a:ea typeface="Calibri" panose="020F0502020204030204" pitchFamily="34" charset="0"/>
                <a:cs typeface="Times New Roman" panose="02020603050405020304" pitchFamily="18" charset="0"/>
              </a:rPr>
            </a:b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va</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toksinlar</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ta'sirida</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o'simlik</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poyasi</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va</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barglardagi</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hujayralaming</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nobud</a:t>
            </a:r>
            <a:br>
              <a:rPr lang="ru-RU" sz="1800" dirty="0">
                <a:solidFill>
                  <a:srgbClr val="00B0F0"/>
                </a:solidFill>
                <a:effectLst/>
                <a:latin typeface="Calibri" panose="020F0502020204030204" pitchFamily="34" charset="0"/>
                <a:ea typeface="Calibri" panose="020F0502020204030204" pitchFamily="34" charset="0"/>
                <a:cs typeface="Times New Roman" panose="02020603050405020304" pitchFamily="18" charset="0"/>
              </a:rPr>
            </a:b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bo'lishi</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tufayli</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kelib</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chiqadi</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Masalan</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g'o'za</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tut,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pomidor</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mevali</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va</a:t>
            </a:r>
            <a:br>
              <a:rPr lang="ru-RU" sz="1800" dirty="0">
                <a:solidFill>
                  <a:srgbClr val="00B0F0"/>
                </a:solidFill>
                <a:effectLst/>
                <a:latin typeface="Calibri" panose="020F0502020204030204" pitchFamily="34" charset="0"/>
                <a:ea typeface="Calibri" panose="020F0502020204030204" pitchFamily="34" charset="0"/>
                <a:cs typeface="Times New Roman" panose="02020603050405020304" pitchFamily="18" charset="0"/>
              </a:rPr>
            </a:b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rezavor</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o'simliklaming</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fuzarioz</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va</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vertitsilioz</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so'lishi</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ana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shunday</a:t>
            </a:r>
            <a:br>
              <a:rPr lang="ru-RU" sz="1800" dirty="0">
                <a:solidFill>
                  <a:srgbClr val="00B0F0"/>
                </a:solidFill>
                <a:effectLst/>
                <a:latin typeface="Calibri" panose="020F0502020204030204" pitchFamily="34" charset="0"/>
                <a:ea typeface="Calibri" panose="020F0502020204030204" pitchFamily="34" charset="0"/>
                <a:cs typeface="Times New Roman" panose="02020603050405020304" pitchFamily="18" charset="0"/>
              </a:rPr>
            </a:b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kasallikdir</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Bu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o'simliklaming</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gerbariysidan</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so'lish</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kasalligi</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belgilarini</a:t>
            </a:r>
            <a:br>
              <a:rPr lang="ru-RU" sz="1800" dirty="0">
                <a:solidFill>
                  <a:srgbClr val="00B0F0"/>
                </a:solidFill>
                <a:effectLst/>
                <a:latin typeface="Calibri" panose="020F0502020204030204" pitchFamily="34" charset="0"/>
                <a:ea typeface="Calibri" panose="020F0502020204030204" pitchFamily="34" charset="0"/>
                <a:cs typeface="Times New Roman" panose="02020603050405020304" pitchFamily="18" charset="0"/>
              </a:rPr>
            </a:b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daftarga</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yozib</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olinadi</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a:t>
            </a:r>
            <a:br>
              <a:rPr lang="ru-RU" sz="1800" dirty="0">
                <a:solidFill>
                  <a:srgbClr val="00B0F0"/>
                </a:solidFill>
                <a:effectLst/>
                <a:latin typeface="Calibri" panose="020F0502020204030204" pitchFamily="34" charset="0"/>
                <a:ea typeface="Calibri" panose="020F0502020204030204" pitchFamily="34" charset="0"/>
                <a:cs typeface="Times New Roman" panose="02020603050405020304" pitchFamily="18" charset="0"/>
              </a:rPr>
            </a:br>
            <a:endParaRPr lang="ru-RU" sz="2000" dirty="0">
              <a:solidFill>
                <a:srgbClr val="00B0F0"/>
              </a:solidFill>
            </a:endParaRPr>
          </a:p>
        </p:txBody>
      </p:sp>
      <p:pic>
        <p:nvPicPr>
          <p:cNvPr id="4100" name="Picture 4">
            <a:extLst>
              <a:ext uri="{FF2B5EF4-FFF2-40B4-BE49-F238E27FC236}">
                <a16:creationId xmlns:a16="http://schemas.microsoft.com/office/drawing/2014/main" id="{E158D54B-C35A-4929-89DB-3D0AF489357F}"/>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487223" y="2735263"/>
            <a:ext cx="7145866" cy="40195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248250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8F6F73B-EF8E-4681-928E-F154373F8E30}"/>
              </a:ext>
            </a:extLst>
          </p:cNvPr>
          <p:cNvSpPr>
            <a:spLocks noGrp="1"/>
          </p:cNvSpPr>
          <p:nvPr>
            <p:ph type="title"/>
          </p:nvPr>
        </p:nvSpPr>
        <p:spPr>
          <a:xfrm>
            <a:off x="159391" y="120351"/>
            <a:ext cx="9605394" cy="2404735"/>
          </a:xfrm>
        </p:spPr>
        <p:txBody>
          <a:bodyPr>
            <a:normAutofit fontScale="90000"/>
          </a:bodyPr>
          <a:lstStyle/>
          <a:p>
            <a:pPr indent="449580" algn="ctr">
              <a:lnSpc>
                <a:spcPct val="115000"/>
              </a:lnSpc>
              <a:spcAft>
                <a:spcPts val="1000"/>
              </a:spcAft>
            </a:pP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O'sishdan</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orqada</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qolishga</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mikroorganizmlaming</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o'simliklardagi</a:t>
            </a:r>
            <a:br>
              <a:rPr lang="ru-RU" sz="1800" dirty="0">
                <a:solidFill>
                  <a:srgbClr val="00B0F0"/>
                </a:solidFill>
                <a:effectLst/>
                <a:latin typeface="Calibri" panose="020F0502020204030204" pitchFamily="34" charset="0"/>
                <a:ea typeface="Calibri" panose="020F0502020204030204" pitchFamily="34" charset="0"/>
                <a:cs typeface="Times New Roman" panose="02020603050405020304" pitchFamily="18" charset="0"/>
              </a:rPr>
            </a:b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fizologik</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jarayonlarni</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buzishi</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sabab</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bo'ladi</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Masalan</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sholining</a:t>
            </a:r>
            <a:br>
              <a:rPr lang="ru-RU" sz="1800" dirty="0">
                <a:solidFill>
                  <a:srgbClr val="00B0F0"/>
                </a:solidFill>
                <a:effectLst/>
                <a:latin typeface="Calibri" panose="020F0502020204030204" pitchFamily="34" charset="0"/>
                <a:ea typeface="Calibri" panose="020F0502020204030204" pitchFamily="34" charset="0"/>
                <a:cs typeface="Times New Roman" panose="02020603050405020304" pitchFamily="18" charset="0"/>
              </a:rPr>
            </a:b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past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bo'yligi</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bug'doyning</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virus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kasalliklari</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fotosintezning</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buzilishi</a:t>
            </a:r>
            <a:br>
              <a:rPr lang="ru-RU" sz="1800" dirty="0">
                <a:solidFill>
                  <a:srgbClr val="00B0F0"/>
                </a:solidFill>
                <a:effectLst/>
                <a:latin typeface="Calibri" panose="020F0502020204030204" pitchFamily="34" charset="0"/>
                <a:ea typeface="Calibri" panose="020F0502020204030204" pitchFamily="34" charset="0"/>
                <a:cs typeface="Times New Roman" panose="02020603050405020304" pitchFamily="18" charset="0"/>
              </a:rPr>
            </a:br>
            <a:r>
              <a:rPr lang="en-US" sz="18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natijasidir</a:t>
            </a: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a:t>
            </a:r>
            <a:br>
              <a:rPr lang="ru-RU" sz="1800" dirty="0">
                <a:solidFill>
                  <a:srgbClr val="00B0F0"/>
                </a:solidFill>
                <a:effectLst/>
                <a:latin typeface="Calibri" panose="020F0502020204030204" pitchFamily="34" charset="0"/>
                <a:ea typeface="Calibri" panose="020F0502020204030204" pitchFamily="34" charset="0"/>
                <a:cs typeface="Times New Roman" panose="02020603050405020304" pitchFamily="18" charset="0"/>
              </a:rPr>
            </a:br>
            <a:r>
              <a:rPr lang="en-US" sz="18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Dog'lanishni</a:t>
            </a:r>
            <a:r>
              <a:rPr lang="en-US" sz="20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kuzatish</a:t>
            </a:r>
            <a:r>
              <a:rPr lang="en-US" sz="20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uchun</a:t>
            </a:r>
            <a:r>
              <a:rPr lang="en-US" sz="20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gommoz</a:t>
            </a:r>
            <a:r>
              <a:rPr lang="en-US" sz="20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bilan</a:t>
            </a:r>
            <a:r>
              <a:rPr lang="en-US" sz="20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kasallangan</a:t>
            </a:r>
            <a:r>
              <a:rPr lang="en-US" sz="20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g'o'za</a:t>
            </a:r>
            <a:br>
              <a:rPr lang="ru-RU" sz="2000" dirty="0">
                <a:solidFill>
                  <a:srgbClr val="00B0F0"/>
                </a:solidFill>
                <a:effectLst/>
                <a:latin typeface="Calibri" panose="020F0502020204030204" pitchFamily="34" charset="0"/>
                <a:ea typeface="Calibri" panose="020F0502020204030204" pitchFamily="34" charset="0"/>
                <a:cs typeface="Times New Roman" panose="02020603050405020304" pitchFamily="18" charset="0"/>
              </a:rPr>
            </a:br>
            <a:r>
              <a:rPr lang="en-US" sz="20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bargi</a:t>
            </a:r>
            <a:r>
              <a:rPr lang="en-US" sz="20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bodring</a:t>
            </a:r>
            <a:r>
              <a:rPr lang="en-US" sz="20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bakteriozi</a:t>
            </a:r>
            <a:r>
              <a:rPr lang="en-US" sz="20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pomidoming</a:t>
            </a:r>
            <a:r>
              <a:rPr lang="en-US" sz="20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virusli</a:t>
            </a:r>
            <a:r>
              <a:rPr lang="en-US" sz="20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kasalligi</a:t>
            </a:r>
            <a:r>
              <a:rPr lang="en-US" sz="20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bilan</a:t>
            </a:r>
            <a:r>
              <a:rPr lang="en-US" sz="20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kasallangan</a:t>
            </a:r>
            <a:br>
              <a:rPr lang="ru-RU" sz="2000" dirty="0">
                <a:solidFill>
                  <a:srgbClr val="00B0F0"/>
                </a:solidFill>
                <a:effectLst/>
                <a:latin typeface="Calibri" panose="020F0502020204030204" pitchFamily="34" charset="0"/>
                <a:ea typeface="Calibri" panose="020F0502020204030204" pitchFamily="34" charset="0"/>
                <a:cs typeface="Times New Roman" panose="02020603050405020304" pitchFamily="18" charset="0"/>
              </a:rPr>
            </a:br>
            <a:r>
              <a:rPr lang="en-US" sz="20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o'simliklar</a:t>
            </a:r>
            <a:r>
              <a:rPr lang="en-US" sz="20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namunasidan</a:t>
            </a:r>
            <a:r>
              <a:rPr lang="en-US" sz="20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foydalaniladi</a:t>
            </a:r>
            <a:r>
              <a:rPr lang="en-US" sz="20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a:t>
            </a:r>
            <a:br>
              <a:rPr lang="ru-RU" sz="2000" dirty="0">
                <a:solidFill>
                  <a:srgbClr val="00B0F0"/>
                </a:solidFill>
                <a:effectLst/>
                <a:latin typeface="Calibri" panose="020F0502020204030204" pitchFamily="34" charset="0"/>
                <a:ea typeface="Calibri" panose="020F0502020204030204" pitchFamily="34" charset="0"/>
                <a:cs typeface="Times New Roman" panose="02020603050405020304" pitchFamily="18" charset="0"/>
              </a:rPr>
            </a:br>
            <a:br>
              <a:rPr lang="ru-RU" sz="2000" dirty="0">
                <a:solidFill>
                  <a:srgbClr val="00B0F0"/>
                </a:solidFill>
                <a:effectLst/>
                <a:latin typeface="Calibri" panose="020F0502020204030204" pitchFamily="34" charset="0"/>
                <a:ea typeface="Calibri" panose="020F0502020204030204" pitchFamily="34" charset="0"/>
                <a:cs typeface="Times New Roman" panose="02020603050405020304" pitchFamily="18" charset="0"/>
              </a:rPr>
            </a:br>
            <a:endParaRPr lang="ru-RU" sz="2000" dirty="0">
              <a:solidFill>
                <a:srgbClr val="00B0F0"/>
              </a:solidFill>
            </a:endParaRPr>
          </a:p>
        </p:txBody>
      </p:sp>
      <p:pic>
        <p:nvPicPr>
          <p:cNvPr id="5122" name="Picture 2">
            <a:extLst>
              <a:ext uri="{FF2B5EF4-FFF2-40B4-BE49-F238E27FC236}">
                <a16:creationId xmlns:a16="http://schemas.microsoft.com/office/drawing/2014/main" id="{FE07A5EC-55A0-4C55-8B34-A8E4A95BD046}"/>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963024" y="2676525"/>
            <a:ext cx="6182686" cy="40608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03530683"/>
      </p:ext>
    </p:extLst>
  </p:cSld>
  <p:clrMapOvr>
    <a:masterClrMapping/>
  </p:clrMapOvr>
</p:sld>
</file>

<file path=ppt/theme/theme1.xml><?xml version="1.0" encoding="utf-8"?>
<a:theme xmlns:a="http://schemas.openxmlformats.org/drawingml/2006/main" name="Аспект">
  <a:themeElements>
    <a:clrScheme name="Аспект">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Аспект">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Аспект">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54</TotalTime>
  <Words>361</Words>
  <Application>Microsoft Office PowerPoint</Application>
  <PresentationFormat>Широкоэкранный</PresentationFormat>
  <Paragraphs>9</Paragraphs>
  <Slides>6</Slides>
  <Notes>0</Notes>
  <HiddenSlides>0</HiddenSlides>
  <MMClips>0</MMClips>
  <ScaleCrop>false</ScaleCrop>
  <HeadingPairs>
    <vt:vector size="6" baseType="variant">
      <vt:variant>
        <vt:lpstr>Использованные шрифты</vt:lpstr>
      </vt:variant>
      <vt:variant>
        <vt:i4>5</vt:i4>
      </vt:variant>
      <vt:variant>
        <vt:lpstr>Тема</vt:lpstr>
      </vt:variant>
      <vt:variant>
        <vt:i4>1</vt:i4>
      </vt:variant>
      <vt:variant>
        <vt:lpstr>Заголовки слайдов</vt:lpstr>
      </vt:variant>
      <vt:variant>
        <vt:i4>6</vt:i4>
      </vt:variant>
    </vt:vector>
  </HeadingPairs>
  <TitlesOfParts>
    <vt:vector size="12" baseType="lpstr">
      <vt:lpstr>Arial</vt:lpstr>
      <vt:lpstr>Calibri</vt:lpstr>
      <vt:lpstr>Times New Roman</vt:lpstr>
      <vt:lpstr>Trebuchet MS</vt:lpstr>
      <vt:lpstr>Wingdings 3</vt:lpstr>
      <vt:lpstr>Аспект</vt:lpstr>
      <vt:lpstr>Презентация PowerPoint</vt:lpstr>
      <vt:lpstr>Darsdan maqsad. Kasallangan o'simlik a'zolarida turli kasallik belgilarining namoyon bo'lish xossalari bilan tanishish va ulaming tashqi belgilarini daftarga chizib olish. Zarur jihozlar. Kasallangan o'simliklar gerbariysi, rangli jadvallar va kasallangan o'simlik a'zolarining namunasi. Topshiriqni bajarish tartibi. Har bir talaba mavjud materiallar asosida kasallikning tashqi belgilari qanday ifodalanishini daftariga yozib oladi. </vt:lpstr>
      <vt:lpstr>Chirish kasalligini qo'zgatuvchilar hosil qilgan fermentlar ta'sirida o'simlik hujayralari devorining parchalanishidan glukoza hosil bo'ladi va chirishga sabab bo'ladi. Chirish kelib chiqishiga ko'ra, ho'l va quruq bo'ladi. Ho 'l chirish sersuv mevalar, tugunaklar, piyozboshlarning bakteriyalar va zamburug'lar ishtirokida chirishidan hosil bo'ladi. Quruq chirish daraxtlaming yog'ochlik qismini trutoviklar parchalashi natijasida hosilbo'ladi. Dog'lanishni kuzatish uchun gommoz bilan kasallangan g'o'za bargi, bodring bakteriozi, pomidoming virusli kasalligi bilan kasallangan o'simliklar namunasidan foydalaniladi. </vt:lpstr>
      <vt:lpstr>Xloroz barglarning sarg'ayishi yoki rangsizlanishiga ular tarkibidagi xlorofilning mikroorganizmlar ta'sirida kamayishi natijasidir. Xlorozga viruslar va oziq moddalar yetishmasligi ham sabab bo'ladi. G'ubor barglar va mevalar yuzasida hosil bo'ladi. Masalan, karam, piyoz, uzum, pomidor, olma, shaftolilaming bargi zamburug' mitseliysining rivojlanishi natijasida mog'or bilan qoplanadi. Shish mevali o'simliklaming kasallangan ildizida, karam va kartoshka rakida hosil bo'ladi. Shish hosil bo'lishida mikroorganizmlar ajratib chiqaradigan va hujayralaming bo'linishini tezlashtiradigan moddalar asosiy rol o'ynaydi. </vt:lpstr>
      <vt:lpstr>So'lish kasallik qo'zg'atuvchi mikroorganizmlar o'simlikning yog'ochlik qismidagi suv naychalarini mitseliy vositasida to'sib qo'yishi va toksinlar ta'sirida o'simlik poyasi va barglardagi hujayralaming nobud bo'lishi tufayli kelib chiqadi. Masalan, g'o'za, tut, pomidor, mevali va rezavor o'simliklaming fuzarioz va vertitsilioz so'lishi ana shunday kasallikdir. Bu o'simliklaming gerbariysidan so'lish kasalligi belgilarini daftarga yozib olinadi. </vt:lpstr>
      <vt:lpstr>O'sishdan orqada qolishga mikroorganizmlaming o'simliklardagi fizologik jarayonlarni buzishi sabab bo'ladi. Masalan, sholining past bo'yligi, bug'doyning virus kasalliklari fotosintezning buzilishi natijasidir.  Dog'lanishni kuzatish uchun gommoz bilan kasallangan g'o'za bargi, bodring bakteriozi, pomidoming virusli kasalligi bilan kasallangan o'simliklar namunasidan foydalaniladi.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User</dc:creator>
  <cp:lastModifiedBy>User</cp:lastModifiedBy>
  <cp:revision>2</cp:revision>
  <dcterms:created xsi:type="dcterms:W3CDTF">2022-01-24T06:09:37Z</dcterms:created>
  <dcterms:modified xsi:type="dcterms:W3CDTF">2022-02-07T07:24:51Z</dcterms:modified>
</cp:coreProperties>
</file>