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6600" dirty="0" err="1"/>
              <a:t>Oshpaz</a:t>
            </a:r>
            <a:r>
              <a:rPr lang="en-US" sz="6600" dirty="0"/>
              <a:t>.</a:t>
            </a:r>
            <a:r>
              <a:rPr lang="en-US" sz="3200" dirty="0"/>
              <a:t/>
            </a:r>
            <a:br>
              <a:rPr lang="en-US" sz="3200" dirty="0"/>
            </a:br>
            <a:r>
              <a:rPr lang="en-US" sz="3200" b="1" dirty="0" err="1"/>
              <a:t>Tayyorladi</a:t>
            </a:r>
            <a:r>
              <a:rPr lang="en-US" sz="3200" b="1" dirty="0"/>
              <a:t>: </a:t>
            </a:r>
            <a:r>
              <a:rPr lang="en-US" sz="3200" b="1" dirty="0" err="1"/>
              <a:t>Muradova</a:t>
            </a:r>
            <a:r>
              <a:rPr lang="en-US" sz="3200" b="1" dirty="0"/>
              <a:t> </a:t>
            </a:r>
            <a:r>
              <a:rPr lang="en-US" sz="3200" b="1" dirty="0" err="1"/>
              <a:t>Noila</a:t>
            </a:r>
            <a:r>
              <a:rPr lang="en-US" sz="3200" b="1" dirty="0"/>
              <a:t> </a:t>
            </a:r>
            <a:r>
              <a:rPr lang="en-US" sz="3200" b="1" dirty="0" err="1"/>
              <a:t>Muxirboyevna</a:t>
            </a:r>
            <a:r>
              <a:rPr lang="en-US" sz="3200" b="1" dirty="0"/>
              <a:t>.</a:t>
            </a:r>
            <a:endParaRPr lang="uz-Cyrl-UZ" sz="3200"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4925" y="2040622"/>
            <a:ext cx="3670110" cy="371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88840"/>
            <a:ext cx="374332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48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err="1" smtClean="0"/>
              <a:t>E’tiboringiz</a:t>
            </a:r>
            <a:r>
              <a:rPr lang="en-US" dirty="0" smtClean="0"/>
              <a:t> </a:t>
            </a:r>
            <a:r>
              <a:rPr lang="en-US" dirty="0" err="1" smtClean="0"/>
              <a:t>uchun</a:t>
            </a:r>
            <a:r>
              <a:rPr lang="en-US" dirty="0" smtClean="0"/>
              <a:t> </a:t>
            </a:r>
            <a:r>
              <a:rPr lang="en-US" dirty="0" err="1" smtClean="0"/>
              <a:t>raxmat</a:t>
            </a:r>
            <a:r>
              <a:rPr lang="en-US" dirty="0"/>
              <a:t>!</a:t>
            </a:r>
            <a:endParaRPr lang="uz-Cyrl-UZ"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768752"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3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1800199"/>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uz-Cyrl-UZ" b="1" dirty="0" smtClean="0"/>
              <a:t/>
            </a:r>
            <a:br>
              <a:rPr lang="uz-Cyrl-UZ" b="1" dirty="0" smtClean="0"/>
            </a:br>
            <a:r>
              <a:rPr lang="en-US" b="1" dirty="0" err="1" smtClean="0"/>
              <a:t>Mavzu:Tovarshunoslik</a:t>
            </a:r>
            <a:r>
              <a:rPr lang="en-US" b="1" dirty="0" smtClean="0"/>
              <a:t>  </a:t>
            </a:r>
            <a:r>
              <a:rPr lang="en-US" b="1" dirty="0" err="1"/>
              <a:t>asoslari</a:t>
            </a:r>
            <a:r>
              <a:rPr lang="en-US" b="1" dirty="0"/>
              <a:t>.</a:t>
            </a:r>
            <a:r>
              <a:rPr lang="uz-Cyrl-UZ" dirty="0"/>
              <a:t/>
            </a:r>
            <a:br>
              <a:rPr lang="uz-Cyrl-UZ" dirty="0"/>
            </a:br>
            <a:endParaRPr lang="uz-Cyrl-UZ" dirty="0"/>
          </a:p>
        </p:txBody>
      </p:sp>
      <p:sp>
        <p:nvSpPr>
          <p:cNvPr id="3" name="Подзаголовок 2"/>
          <p:cNvSpPr>
            <a:spLocks noGrp="1"/>
          </p:cNvSpPr>
          <p:nvPr>
            <p:ph type="subTitle" idx="1"/>
          </p:nvPr>
        </p:nvSpPr>
        <p:spPr>
          <a:xfrm>
            <a:off x="1043608" y="2276872"/>
            <a:ext cx="7200800" cy="3816424"/>
          </a:xfrm>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r>
              <a:rPr lang="en-US" b="1" dirty="0" err="1">
                <a:solidFill>
                  <a:schemeClr val="bg1"/>
                </a:solidFill>
              </a:rPr>
              <a:t>Reja</a:t>
            </a:r>
            <a:r>
              <a:rPr lang="en-US" b="1" dirty="0">
                <a:solidFill>
                  <a:schemeClr val="bg1"/>
                </a:solidFill>
              </a:rPr>
              <a:t>:</a:t>
            </a:r>
            <a:endParaRPr lang="uz-Cyrl-UZ" b="1" dirty="0">
              <a:solidFill>
                <a:schemeClr val="bg1"/>
              </a:solidFill>
            </a:endParaRPr>
          </a:p>
          <a:p>
            <a:r>
              <a:rPr lang="en-US" b="1" dirty="0">
                <a:solidFill>
                  <a:schemeClr val="bg1"/>
                </a:solidFill>
              </a:rPr>
              <a:t> </a:t>
            </a:r>
            <a:endParaRPr lang="uz-Cyrl-UZ" b="1" dirty="0">
              <a:solidFill>
                <a:schemeClr val="bg1"/>
              </a:solidFill>
            </a:endParaRPr>
          </a:p>
          <a:p>
            <a:r>
              <a:rPr lang="en-US" b="1" dirty="0">
                <a:solidFill>
                  <a:schemeClr val="bg1"/>
                </a:solidFill>
              </a:rPr>
              <a:t>1.</a:t>
            </a:r>
            <a:r>
              <a:rPr lang="uz-Cyrl-UZ" b="1" dirty="0">
                <a:solidFill>
                  <a:schemeClr val="bg1"/>
                </a:solidFill>
              </a:rPr>
              <a:t>Tovarshunoslik </a:t>
            </a:r>
            <a:r>
              <a:rPr lang="en-US" b="1" dirty="0" err="1">
                <a:solidFill>
                  <a:schemeClr val="bg1"/>
                </a:solidFill>
              </a:rPr>
              <a:t>asoslari</a:t>
            </a:r>
            <a:r>
              <a:rPr lang="uz-Cyrl-UZ" b="1" dirty="0">
                <a:solidFill>
                  <a:schemeClr val="bg1"/>
                </a:solidFill>
              </a:rPr>
              <a:t> va vazifalari</a:t>
            </a:r>
            <a:r>
              <a:rPr lang="en-US" b="1" dirty="0">
                <a:solidFill>
                  <a:schemeClr val="bg1"/>
                </a:solidFill>
              </a:rPr>
              <a:t>.</a:t>
            </a:r>
            <a:endParaRPr lang="uz-Cyrl-UZ" b="1" dirty="0">
              <a:solidFill>
                <a:schemeClr val="bg1"/>
              </a:solidFill>
            </a:endParaRPr>
          </a:p>
          <a:p>
            <a:r>
              <a:rPr lang="uz-Cyrl-UZ" b="1" dirty="0">
                <a:solidFill>
                  <a:schemeClr val="bg1"/>
                </a:solidFill>
              </a:rPr>
              <a:t>2. Oziq – ovqat tovarlarining iste’mol  xususiyatlari</a:t>
            </a:r>
            <a:r>
              <a:rPr lang="en-US" b="1" dirty="0">
                <a:solidFill>
                  <a:schemeClr val="bg1"/>
                </a:solidFill>
              </a:rPr>
              <a:t>.</a:t>
            </a:r>
            <a:endParaRPr lang="uz-Cyrl-UZ" b="1" dirty="0">
              <a:solidFill>
                <a:schemeClr val="bg1"/>
              </a:solidFill>
            </a:endParaRPr>
          </a:p>
          <a:p>
            <a:r>
              <a:rPr lang="uz-Cyrl-UZ" b="1" dirty="0">
                <a:solidFill>
                  <a:schemeClr val="bg1"/>
                </a:solidFill>
              </a:rPr>
              <a:t>3. Oziq - ovqat tovarlarini standartlashtirish</a:t>
            </a:r>
          </a:p>
          <a:p>
            <a:endParaRPr lang="uz-Cyrl-UZ" dirty="0"/>
          </a:p>
        </p:txBody>
      </p:sp>
    </p:spTree>
    <p:extLst>
      <p:ext uri="{BB962C8B-B14F-4D97-AF65-F5344CB8AC3E}">
        <p14:creationId xmlns:p14="http://schemas.microsoft.com/office/powerpoint/2010/main" val="60465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575048"/>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b="1" dirty="0"/>
              <a:t>1.</a:t>
            </a:r>
            <a:r>
              <a:rPr lang="uz-Cyrl-UZ" b="1" dirty="0"/>
              <a:t>Tovarshunoslik </a:t>
            </a:r>
            <a:r>
              <a:rPr lang="en-US" b="1" dirty="0" err="1"/>
              <a:t>asoslari</a:t>
            </a:r>
            <a:r>
              <a:rPr lang="uz-Cyrl-UZ" b="1" dirty="0"/>
              <a:t> va vazifalari</a:t>
            </a:r>
            <a:r>
              <a:rPr lang="en-US" b="1" dirty="0"/>
              <a:t>.</a:t>
            </a:r>
            <a:r>
              <a:rPr lang="uz-Cyrl-UZ" b="1" dirty="0"/>
              <a:t/>
            </a:r>
            <a:br>
              <a:rPr lang="uz-Cyrl-UZ" b="1" dirty="0"/>
            </a:br>
            <a:endParaRPr lang="uz-Cyrl-UZ" dirty="0"/>
          </a:p>
        </p:txBody>
      </p:sp>
      <p:sp>
        <p:nvSpPr>
          <p:cNvPr id="3" name="Объект 2"/>
          <p:cNvSpPr>
            <a:spLocks noGrp="1"/>
          </p:cNvSpPr>
          <p:nvPr>
            <p:ph idx="1"/>
          </p:nvPr>
        </p:nvSpPr>
        <p:spPr>
          <a:xfrm>
            <a:off x="457200" y="1916832"/>
            <a:ext cx="8229600" cy="4209331"/>
          </a:xfrm>
        </p:spPr>
        <p:style>
          <a:lnRef idx="2">
            <a:schemeClr val="accent1">
              <a:shade val="50000"/>
            </a:schemeClr>
          </a:lnRef>
          <a:fillRef idx="1">
            <a:schemeClr val="accent1"/>
          </a:fillRef>
          <a:effectRef idx="0">
            <a:schemeClr val="accent1"/>
          </a:effectRef>
          <a:fontRef idx="minor">
            <a:schemeClr val="lt1"/>
          </a:fontRef>
        </p:style>
        <p:txBody>
          <a:bodyPr/>
          <a:lstStyle/>
          <a:p>
            <a:r>
              <a:rPr lang="uz-Cyrl-UZ" dirty="0"/>
              <a:t>Tovarshunoslik so‘zi "</a:t>
            </a:r>
            <a:r>
              <a:rPr lang="uz-Cyrl-UZ" i="1" dirty="0"/>
              <a:t>tovar</a:t>
            </a:r>
            <a:r>
              <a:rPr lang="uz-Cyrl-UZ" dirty="0"/>
              <a:t>" va "</a:t>
            </a:r>
            <a:r>
              <a:rPr lang="uz-Cyrl-UZ" i="1" dirty="0"/>
              <a:t>shunos</a:t>
            </a:r>
            <a:r>
              <a:rPr lang="uz-Cyrl-UZ" dirty="0"/>
              <a:t>" ("</a:t>
            </a:r>
            <a:r>
              <a:rPr lang="uz-Cyrl-UZ" i="1" dirty="0"/>
              <a:t>o‘rganish</a:t>
            </a:r>
            <a:r>
              <a:rPr lang="uz-Cyrl-UZ" dirty="0"/>
              <a:t>") ma’nosini ifodalaydigan so‘zlardan tarkib topgan. Tovar deb, sotish uchun ishlab chiqarilgan mehnat mahsuliga aytiladi. Tovarlar qiymat va iste’mol qiymatiga ega bo‘ladi. Tovarlarning iste’mol qiymatini tovarshunoslik fani o‘rganadi.</a:t>
            </a:r>
          </a:p>
          <a:p>
            <a:endParaRPr lang="uz-Cyrl-UZ" dirty="0"/>
          </a:p>
        </p:txBody>
      </p:sp>
    </p:spTree>
    <p:extLst>
      <p:ext uri="{BB962C8B-B14F-4D97-AF65-F5344CB8AC3E}">
        <p14:creationId xmlns:p14="http://schemas.microsoft.com/office/powerpoint/2010/main" val="94541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uz-Cyrl-UZ" sz="3200" i="1" dirty="0"/>
              <a:t>Mahsulot sifati</a:t>
            </a:r>
            <a:r>
              <a:rPr lang="uz-Cyrl-UZ" sz="3200" b="1" dirty="0"/>
              <a:t> </a:t>
            </a:r>
            <a:r>
              <a:rPr lang="uz-Cyrl-UZ" sz="3200" dirty="0"/>
              <a:t>- mahsulotning o‘z funktsiyasiga ko‘ra ayrim ehtiyojlarni qondirishini ta’minlay oladigan xususiyatlar yig‘indisidir. </a:t>
            </a:r>
            <a:br>
              <a:rPr lang="uz-Cyrl-UZ" sz="3200" dirty="0"/>
            </a:br>
            <a:endParaRPr lang="uz-Cyrl-UZ" sz="3200" dirty="0"/>
          </a:p>
        </p:txBody>
      </p:sp>
      <p:sp>
        <p:nvSpPr>
          <p:cNvPr id="3" name="Объект 2"/>
          <p:cNvSpPr>
            <a:spLocks noGrp="1"/>
          </p:cNvSpPr>
          <p:nvPr>
            <p:ph idx="1"/>
          </p:nvPr>
        </p:nvSpPr>
        <p:spPr>
          <a:xfrm>
            <a:off x="457200" y="2060848"/>
            <a:ext cx="8229600" cy="4065315"/>
          </a:xfrm>
        </p:spPr>
        <p:style>
          <a:lnRef idx="3">
            <a:schemeClr val="lt1"/>
          </a:lnRef>
          <a:fillRef idx="1">
            <a:schemeClr val="accent2"/>
          </a:fillRef>
          <a:effectRef idx="1">
            <a:schemeClr val="accent2"/>
          </a:effectRef>
          <a:fontRef idx="minor">
            <a:schemeClr val="lt1"/>
          </a:fontRef>
        </p:style>
        <p:txBody>
          <a:bodyPr/>
          <a:lstStyle/>
          <a:p>
            <a:r>
              <a:rPr lang="uz-Cyrl-UZ" sz="4000" i="1" dirty="0"/>
              <a:t>Tovarlar assortimenti</a:t>
            </a:r>
            <a:r>
              <a:rPr lang="uz-Cyrl-UZ" sz="4000" dirty="0"/>
              <a:t> deb, biror belgi bo‘yicha bir-biriga o‘xshash tovarlar turlarining yig‘indisiga aytiladi. Odatda turli o‘lchov va ko‘rinishdagi bir xil funktsional xususiyatlarga ega tovarlar assortimentni tashkil qiladi. </a:t>
            </a:r>
          </a:p>
          <a:p>
            <a:endParaRPr lang="uz-Cyrl-UZ" sz="3600" dirty="0"/>
          </a:p>
        </p:txBody>
      </p:sp>
    </p:spTree>
    <p:extLst>
      <p:ext uri="{BB962C8B-B14F-4D97-AF65-F5344CB8AC3E}">
        <p14:creationId xmlns:p14="http://schemas.microsoft.com/office/powerpoint/2010/main" val="294222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uz-Cyrl-UZ" b="1" dirty="0"/>
              <a:t>2. Oziq – ovqat tovarlarining iste’mol  xususiyatlari</a:t>
            </a:r>
            <a:r>
              <a:rPr lang="uz-Cyrl-UZ" dirty="0"/>
              <a:t/>
            </a:r>
            <a:br>
              <a:rPr lang="uz-Cyrl-UZ" dirty="0"/>
            </a:br>
            <a:endParaRPr lang="uz-Cyrl-UZ" dirty="0"/>
          </a:p>
        </p:txBody>
      </p:sp>
      <p:sp>
        <p:nvSpPr>
          <p:cNvPr id="3" name="Объект 2"/>
          <p:cNvSpPr>
            <a:spLocks noGrp="1"/>
          </p:cNvSpPr>
          <p:nvPr>
            <p:ph idx="1"/>
          </p:nvPr>
        </p:nvSpPr>
        <p:spPr>
          <a:xfrm>
            <a:off x="457200" y="1844824"/>
            <a:ext cx="8229600" cy="4281339"/>
          </a:xfrm>
        </p:spPr>
        <p:style>
          <a:lnRef idx="2">
            <a:schemeClr val="accent3">
              <a:shade val="50000"/>
            </a:schemeClr>
          </a:lnRef>
          <a:fillRef idx="1">
            <a:schemeClr val="accent3"/>
          </a:fillRef>
          <a:effectRef idx="0">
            <a:schemeClr val="accent3"/>
          </a:effectRef>
          <a:fontRef idx="minor">
            <a:schemeClr val="lt1"/>
          </a:fontRef>
        </p:style>
        <p:txBody>
          <a:bodyPr>
            <a:normAutofit fontScale="70000" lnSpcReduction="20000"/>
          </a:bodyPr>
          <a:lstStyle/>
          <a:p>
            <a:r>
              <a:rPr lang="uz-Latn-UZ" b="1" dirty="0"/>
              <a:t>Xususiyat -</a:t>
            </a:r>
            <a:r>
              <a:rPr lang="uz-Latn-UZ" dirty="0"/>
              <a:t> bu mahsulotning uni yaratish, foydalanish va iste’mol qilish vaqtida, tashish, saqlash va ta’mirlash vaqtida namoyon bo‘dagigan o‘ziga xosligidir. Bu xususiyatlar ichida tovarni iste’mol qilish chog‘ida namoyon bo‘ladigan xususiyatlari eng ahamiyatlidir va ular </a:t>
            </a:r>
            <a:r>
              <a:rPr lang="uz-Latn-UZ" i="1" dirty="0"/>
              <a:t>iste’mol xususiyatlari</a:t>
            </a:r>
            <a:r>
              <a:rPr lang="uz-Latn-UZ" dirty="0"/>
              <a:t> deb ataladi.</a:t>
            </a:r>
            <a:endParaRPr lang="uz-Cyrl-UZ" dirty="0"/>
          </a:p>
          <a:p>
            <a:r>
              <a:rPr lang="uz-Latn-UZ" dirty="0"/>
              <a:t>Mahsulotning vazifasiga muvofiq milliy iqtisodiyot muayyan ehtiyojlarini qondira oluvchi xossalari majmuiga </a:t>
            </a:r>
            <a:r>
              <a:rPr lang="uz-Latn-UZ" b="1" i="1" dirty="0"/>
              <a:t>sifat</a:t>
            </a:r>
            <a:r>
              <a:rPr lang="uz-Latn-UZ" i="1" dirty="0"/>
              <a:t> </a:t>
            </a:r>
            <a:r>
              <a:rPr lang="uz-Latn-UZ" dirty="0"/>
              <a:t>deyiladi. Mahsulot etkazib berish to‘g‘risidagi nizomda bu mahsulot sifati jihatidan belgilangan tartibda tasdiqlangan standartlar, texnik shartlar va namunalarga muvofiq kelmog‘i kerakligi ko‘zda tutilgan. </a:t>
            </a:r>
            <a:endParaRPr lang="uz-Cyrl-UZ" dirty="0"/>
          </a:p>
          <a:p>
            <a:pPr hangingPunct="0"/>
            <a:r>
              <a:rPr lang="en-US" dirty="0" err="1"/>
              <a:t>Foydalanish</a:t>
            </a:r>
            <a:r>
              <a:rPr lang="en-US" dirty="0"/>
              <a:t> (</a:t>
            </a:r>
            <a:r>
              <a:rPr lang="en-US" dirty="0" err="1"/>
              <a:t>ekspluatatsiya</a:t>
            </a:r>
            <a:r>
              <a:rPr lang="en-US" dirty="0"/>
              <a:t>) </a:t>
            </a:r>
            <a:r>
              <a:rPr lang="en-US" dirty="0" err="1"/>
              <a:t>so’zi</a:t>
            </a:r>
            <a:r>
              <a:rPr lang="en-US" dirty="0"/>
              <a:t> </a:t>
            </a:r>
            <a:r>
              <a:rPr lang="en-US" dirty="0" err="1"/>
              <a:t>ishlatilish</a:t>
            </a:r>
            <a:r>
              <a:rPr lang="en-US" dirty="0"/>
              <a:t> </a:t>
            </a:r>
            <a:r>
              <a:rPr lang="en-US" dirty="0" err="1"/>
              <a:t>chog’ida</a:t>
            </a:r>
            <a:r>
              <a:rPr lang="en-US" dirty="0"/>
              <a:t> </a:t>
            </a:r>
            <a:r>
              <a:rPr lang="en-US" dirty="0" err="1"/>
              <a:t>o’z</a:t>
            </a:r>
            <a:r>
              <a:rPr lang="en-US" dirty="0"/>
              <a:t> </a:t>
            </a:r>
            <a:r>
              <a:rPr lang="en-US" dirty="0" err="1"/>
              <a:t>resurslarni</a:t>
            </a:r>
            <a:r>
              <a:rPr lang="en-US" dirty="0"/>
              <a:t> </a:t>
            </a:r>
            <a:r>
              <a:rPr lang="en-US" dirty="0" err="1"/>
              <a:t>asta-sekin</a:t>
            </a:r>
            <a:r>
              <a:rPr lang="en-US" dirty="0"/>
              <a:t> </a:t>
            </a:r>
            <a:r>
              <a:rPr lang="en-US" dirty="0" err="1"/>
              <a:t>sarf</a:t>
            </a:r>
            <a:r>
              <a:rPr lang="en-US" dirty="0"/>
              <a:t> </a:t>
            </a:r>
            <a:r>
              <a:rPr lang="en-US" dirty="0" err="1"/>
              <a:t>etib</a:t>
            </a:r>
            <a:r>
              <a:rPr lang="en-US" dirty="0"/>
              <a:t> </a:t>
            </a:r>
            <a:r>
              <a:rPr lang="en-US" dirty="0" err="1"/>
              <a:t>boradigan</a:t>
            </a:r>
            <a:r>
              <a:rPr lang="en-US" dirty="0"/>
              <a:t> </a:t>
            </a:r>
            <a:r>
              <a:rPr lang="en-US" dirty="0" err="1"/>
              <a:t>tovarlarga</a:t>
            </a:r>
            <a:r>
              <a:rPr lang="en-US" dirty="0"/>
              <a:t> (</a:t>
            </a:r>
            <a:r>
              <a:rPr lang="en-US" dirty="0" err="1"/>
              <a:t>changyutkich</a:t>
            </a:r>
            <a:r>
              <a:rPr lang="en-US" dirty="0"/>
              <a:t>, </a:t>
            </a:r>
            <a:r>
              <a:rPr lang="en-US" dirty="0" err="1"/>
              <a:t>televizor</a:t>
            </a:r>
            <a:r>
              <a:rPr lang="en-US" dirty="0"/>
              <a:t>, </a:t>
            </a:r>
            <a:r>
              <a:rPr lang="en-US" dirty="0" err="1"/>
              <a:t>avtomobil</a:t>
            </a:r>
            <a:r>
              <a:rPr lang="en-US" dirty="0"/>
              <a:t>, </a:t>
            </a:r>
            <a:r>
              <a:rPr lang="en-US" dirty="0" err="1"/>
              <a:t>kiyim-kechak</a:t>
            </a:r>
            <a:r>
              <a:rPr lang="en-US" dirty="0"/>
              <a:t> </a:t>
            </a:r>
            <a:r>
              <a:rPr lang="en-US" dirty="0" err="1"/>
              <a:t>kabilar</a:t>
            </a:r>
            <a:r>
              <a:rPr lang="en-US" dirty="0"/>
              <a:t>) </a:t>
            </a:r>
            <a:r>
              <a:rPr lang="en-US" dirty="0" err="1"/>
              <a:t>nisbatan</a:t>
            </a:r>
            <a:r>
              <a:rPr lang="en-US" dirty="0"/>
              <a:t> </a:t>
            </a:r>
            <a:r>
              <a:rPr lang="en-US" dirty="0" err="1"/>
              <a:t>ishlatilsa</a:t>
            </a:r>
            <a:r>
              <a:rPr lang="en-US" dirty="0"/>
              <a:t>, </a:t>
            </a:r>
            <a:r>
              <a:rPr lang="en-US" dirty="0" err="1"/>
              <a:t>iste’mol</a:t>
            </a:r>
            <a:r>
              <a:rPr lang="en-US" dirty="0"/>
              <a:t> </a:t>
            </a:r>
            <a:r>
              <a:rPr lang="en-US" dirty="0" err="1"/>
              <a:t>qilish</a:t>
            </a:r>
            <a:r>
              <a:rPr lang="en-US" dirty="0"/>
              <a:t> </a:t>
            </a:r>
            <a:r>
              <a:rPr lang="en-US" dirty="0" err="1"/>
              <a:t>iborasi</a:t>
            </a:r>
            <a:r>
              <a:rPr lang="en-US" dirty="0"/>
              <a:t> </a:t>
            </a:r>
            <a:r>
              <a:rPr lang="en-US" dirty="0" err="1"/>
              <a:t>esa</a:t>
            </a:r>
            <a:r>
              <a:rPr lang="en-US" dirty="0"/>
              <a:t> </a:t>
            </a:r>
            <a:r>
              <a:rPr lang="en-US" dirty="0" err="1"/>
              <a:t>ishatilish</a:t>
            </a:r>
            <a:r>
              <a:rPr lang="en-US" dirty="0"/>
              <a:t> </a:t>
            </a:r>
            <a:r>
              <a:rPr lang="en-US" dirty="0" err="1"/>
              <a:t>chog’ida</a:t>
            </a:r>
            <a:r>
              <a:rPr lang="en-US" dirty="0"/>
              <a:t> </a:t>
            </a:r>
            <a:r>
              <a:rPr lang="en-US" dirty="0" err="1"/>
              <a:t>o’zi</a:t>
            </a:r>
            <a:r>
              <a:rPr lang="en-US" dirty="0"/>
              <a:t> </a:t>
            </a:r>
            <a:r>
              <a:rPr lang="en-US" dirty="0" err="1"/>
              <a:t>sarf</a:t>
            </a:r>
            <a:r>
              <a:rPr lang="en-US" dirty="0"/>
              <a:t> </a:t>
            </a:r>
            <a:r>
              <a:rPr lang="en-US" dirty="0" err="1"/>
              <a:t>bo’ladigan</a:t>
            </a:r>
            <a:r>
              <a:rPr lang="en-US" dirty="0"/>
              <a:t> </a:t>
            </a:r>
            <a:r>
              <a:rPr lang="en-US" dirty="0" err="1"/>
              <a:t>tovarlarga</a:t>
            </a:r>
            <a:r>
              <a:rPr lang="en-US" dirty="0"/>
              <a:t> (</a:t>
            </a:r>
            <a:r>
              <a:rPr lang="en-US" dirty="0" err="1"/>
              <a:t>oziq-ovqatlar</a:t>
            </a:r>
            <a:r>
              <a:rPr lang="en-US" dirty="0"/>
              <a:t>, </a:t>
            </a:r>
            <a:r>
              <a:rPr lang="en-US" dirty="0" err="1"/>
              <a:t>sovun</a:t>
            </a:r>
            <a:r>
              <a:rPr lang="en-US" dirty="0"/>
              <a:t>, </a:t>
            </a:r>
            <a:r>
              <a:rPr lang="en-US" dirty="0" err="1"/>
              <a:t>atir-upa</a:t>
            </a:r>
            <a:r>
              <a:rPr lang="en-US" dirty="0"/>
              <a:t> </a:t>
            </a:r>
            <a:r>
              <a:rPr lang="en-US" dirty="0" err="1"/>
              <a:t>kabilar</a:t>
            </a:r>
            <a:r>
              <a:rPr lang="en-US" dirty="0"/>
              <a:t>) </a:t>
            </a:r>
            <a:r>
              <a:rPr lang="en-US" dirty="0" err="1"/>
              <a:t>nisbatan</a:t>
            </a:r>
            <a:r>
              <a:rPr lang="en-US" dirty="0"/>
              <a:t> </a:t>
            </a:r>
            <a:r>
              <a:rPr lang="en-US" dirty="0" err="1"/>
              <a:t>ishlatiladi</a:t>
            </a:r>
            <a:r>
              <a:rPr lang="en-US" dirty="0"/>
              <a:t>.</a:t>
            </a:r>
            <a:endParaRPr lang="uz-Cyrl-UZ" dirty="0"/>
          </a:p>
          <a:p>
            <a:endParaRPr lang="uz-Cyrl-UZ" dirty="0"/>
          </a:p>
        </p:txBody>
      </p:sp>
    </p:spTree>
    <p:extLst>
      <p:ext uri="{BB962C8B-B14F-4D97-AF65-F5344CB8AC3E}">
        <p14:creationId xmlns:p14="http://schemas.microsoft.com/office/powerpoint/2010/main" val="332028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uz-Cyrl-UZ" b="1" dirty="0"/>
              <a:t>3. Oziq - ovqat tovarlarini standartlashtirish</a:t>
            </a:r>
            <a:r>
              <a:rPr lang="uz-Cyrl-UZ" dirty="0"/>
              <a:t/>
            </a:r>
            <a:br>
              <a:rPr lang="uz-Cyrl-UZ" dirty="0"/>
            </a:br>
            <a:endParaRPr lang="uz-Cyrl-UZ" dirty="0"/>
          </a:p>
        </p:txBody>
      </p:sp>
      <p:sp>
        <p:nvSpPr>
          <p:cNvPr id="3" name="Объект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20000"/>
          </a:bodyPr>
          <a:lstStyle/>
          <a:p>
            <a:r>
              <a:rPr lang="uz-Cyrl-UZ" b="1" dirty="0"/>
              <a:t>Standartlash —</a:t>
            </a:r>
            <a:r>
              <a:rPr lang="uz-Cyrl-UZ" dirty="0"/>
              <a:t> muayyan sohada manfaatdor barcha tomonlarning ishtirokida ularning manfaatini ko‘zlash, jumladan, ishlatish shartlari va xavfsizlik texnikasi qoidalariga rioya etilgani holda yalpi eng maqbul tejamga erishish uchun faoliyatni tartibga solish maqsadida qoidalar belgilash va ularni qo‘llashdan iboratdir. Standartlash fan-texnika taraqqiyotining yutuqlariga asoslanadi va milliy iqtisodiyotning hozirda emas, shu bilan birga kelajakda ham rivojlanishini belgilaydi. Standartlash iqtisodiyotni boshqarish, moddiy texnika bazasini yaratish sur’atlarini takomillashtirishga bevosita ta’sir etuvchi turli xil masalalar katta doirasini o‘z ichiga oladi.</a:t>
            </a:r>
          </a:p>
          <a:p>
            <a:endParaRPr lang="uz-Cyrl-UZ" dirty="0"/>
          </a:p>
        </p:txBody>
      </p:sp>
    </p:spTree>
    <p:extLst>
      <p:ext uri="{BB962C8B-B14F-4D97-AF65-F5344CB8AC3E}">
        <p14:creationId xmlns:p14="http://schemas.microsoft.com/office/powerpoint/2010/main" val="965605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1825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uz-Cyrl-UZ" dirty="0"/>
              <a:t>Mamlakatimizda ishlab chiqiladigan me’yoriy-texnik hujjatlar 3 toifaga bo‘linadi:</a:t>
            </a:r>
            <a:br>
              <a:rPr lang="uz-Cyrl-UZ" dirty="0"/>
            </a:br>
            <a:endParaRPr lang="uz-Cyrl-UZ" dirty="0"/>
          </a:p>
        </p:txBody>
      </p:sp>
      <p:sp>
        <p:nvSpPr>
          <p:cNvPr id="3" name="Объект 2"/>
          <p:cNvSpPr>
            <a:spLocks noGrp="1"/>
          </p:cNvSpPr>
          <p:nvPr>
            <p:ph idx="1"/>
          </p:nvPr>
        </p:nvSpPr>
        <p:spPr>
          <a:xfrm>
            <a:off x="457200" y="1988840"/>
            <a:ext cx="8229600" cy="4137323"/>
          </a:xfrm>
        </p:spPr>
        <p:style>
          <a:lnRef idx="2">
            <a:schemeClr val="accent4">
              <a:shade val="50000"/>
            </a:schemeClr>
          </a:lnRef>
          <a:fillRef idx="1">
            <a:schemeClr val="accent4"/>
          </a:fillRef>
          <a:effectRef idx="0">
            <a:schemeClr val="accent4"/>
          </a:effectRef>
          <a:fontRef idx="minor">
            <a:schemeClr val="lt1"/>
          </a:fontRef>
        </p:style>
        <p:txBody>
          <a:bodyPr/>
          <a:lstStyle/>
          <a:p>
            <a:r>
              <a:rPr lang="uz-Cyrl-UZ" dirty="0"/>
              <a:t>1. Davlat standarti. Davlat standartlari respublika miqyosida hamma ministrliklar, idoralar, korxonalar, tashkilotlar va muassasalar uchun majburiy hujjat hisoblanadi. Bu standartlar eng asosiy xalq iste’moli tovarlariga ishlab chiqariladi va Davlat standartlashtirish komiteti tomonidan tasdiqlanadi. </a:t>
            </a:r>
          </a:p>
          <a:p>
            <a:endParaRPr lang="uz-Cyrl-UZ" dirty="0"/>
          </a:p>
        </p:txBody>
      </p:sp>
    </p:spTree>
    <p:extLst>
      <p:ext uri="{BB962C8B-B14F-4D97-AF65-F5344CB8AC3E}">
        <p14:creationId xmlns:p14="http://schemas.microsoft.com/office/powerpoint/2010/main" val="163378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361459"/>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20000"/>
          </a:bodyPr>
          <a:lstStyle/>
          <a:p>
            <a:r>
              <a:rPr lang="uz-Cyrl-UZ" dirty="0"/>
              <a:t>2. Tarmoq standartlari. Bu standartlar shu tarmoqqa qarashli korxonalar va tashkilotlar ishlab chiqargan tovarlar uchun hamda ular qaysi idoraga qarashli bo‘lishidan qat’iy nazar, shu tovarlarni ishlab chiqaradigan va sotadigan barcha korxonalar, tashkilotlar va muassasalarga nisbatan qonuniy kuchga ega bo‘lgan hujjat hisoblanadi. Tarmoq standartlari shu tarmoq uchun etakchi bo‘lgan vazirlik tomonidan tasdiqlanadi. Tarmoq standartlari ko‘pincha shu tarmoqka qarashli korxonalar va tashkilotlar faoliyatida ishlatiladigan xom ashyo, yarim tayyor mahsulotlar uchun ishlatiladi. </a:t>
            </a:r>
          </a:p>
          <a:p>
            <a:endParaRPr lang="uz-Cyrl-UZ" dirty="0"/>
          </a:p>
        </p:txBody>
      </p:sp>
    </p:spTree>
    <p:extLst>
      <p:ext uri="{BB962C8B-B14F-4D97-AF65-F5344CB8AC3E}">
        <p14:creationId xmlns:p14="http://schemas.microsoft.com/office/powerpoint/2010/main" val="257675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229600" cy="528945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uz-Cyrl-UZ" dirty="0"/>
              <a:t>3</a:t>
            </a:r>
            <a:r>
              <a:rPr lang="en-US" dirty="0"/>
              <a:t>.</a:t>
            </a:r>
            <a:r>
              <a:rPr lang="uz-Cyrl-UZ" dirty="0"/>
              <a:t>Texnik shartlar. Bu standartlar kichik hajmda ishlab chiqariladigan, xususiyatlari hali yaxshi o‘rganilmagan xalq iste’moli tovarlari uchun yaratiladi. Texnik shartlar juda qisqa muddat kuchda bo‘ladi. Texnik shartlar shu tovarni ishlab chiqarishda etakchi bo‘lgan vazirliklar, viloyat ijroiya komitetlari, shahar xalq deputatlari kengashi va boshqa tashkilotlar tomonidan tasdiqlanadi.</a:t>
            </a:r>
          </a:p>
          <a:p>
            <a:pPr marL="0" indent="0">
              <a:buNone/>
            </a:pPr>
            <a:endParaRPr lang="uz-Cyrl-UZ" dirty="0"/>
          </a:p>
          <a:p>
            <a:endParaRPr lang="uz-Cyrl-UZ" dirty="0"/>
          </a:p>
        </p:txBody>
      </p:sp>
    </p:spTree>
    <p:extLst>
      <p:ext uri="{BB962C8B-B14F-4D97-AF65-F5344CB8AC3E}">
        <p14:creationId xmlns:p14="http://schemas.microsoft.com/office/powerpoint/2010/main" val="34221532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507</Words>
  <Application>Microsoft Office PowerPoint</Application>
  <PresentationFormat>Экран (4:3)</PresentationFormat>
  <Paragraphs>22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Oshpaz. Tayyorladi: Muradova Noila Muxirboyevna.</vt:lpstr>
      <vt:lpstr> Mavzu:Tovarshunoslik  asoslari. </vt:lpstr>
      <vt:lpstr>1.Tovarshunoslik asoslari va vazifalari. </vt:lpstr>
      <vt:lpstr>Mahsulot sifati - mahsulotning o‘z funktsiyasiga ko‘ra ayrim ehtiyojlarni qondirishini ta’minlay oladigan xususiyatlar yig‘indisidir.  </vt:lpstr>
      <vt:lpstr>2. Oziq – ovqat tovarlarining iste’mol  xususiyatlari </vt:lpstr>
      <vt:lpstr>3. Oziq - ovqat tovarlarini standartlashtirish </vt:lpstr>
      <vt:lpstr>Mamlakatimizda ishlab chiqiladigan me’yoriy-texnik hujjatlar 3 toifaga bo‘linadi: </vt:lpstr>
      <vt:lpstr>Презентация PowerPoint</vt:lpstr>
      <vt:lpstr>Презентация PowerPoint</vt:lpstr>
      <vt:lpstr>E’tiboringiz uchun raxmat!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Mavzu:Tovarshunoslik  asoslari. </dc:title>
  <dc:creator>Aziz</dc:creator>
  <cp:lastModifiedBy>Aziz</cp:lastModifiedBy>
  <cp:revision>3</cp:revision>
  <dcterms:created xsi:type="dcterms:W3CDTF">2022-02-08T04:14:31Z</dcterms:created>
  <dcterms:modified xsi:type="dcterms:W3CDTF">2022-02-10T06:06:18Z</dcterms:modified>
</cp:coreProperties>
</file>