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2" r:id="rId6"/>
    <p:sldId id="264" r:id="rId7"/>
    <p:sldId id="260" r:id="rId8"/>
    <p:sldId id="261"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xtra-sugar.ru/uz/health/useful-dinner-is-the-right-diet-for-losing-weight-menu-what-to-eat-for-dinn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xtra-sugar.ru/uz/kashi/of-what-perlova-and-barley-pearl-barley-with-me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xtra-sugar.ru/uz/health/useful-dinner-is-the-right-diet-for-losing-weight-menu-what-to-eat-for-dinn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65618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6600" dirty="0" err="1"/>
              <a:t>Oshpaz</a:t>
            </a:r>
            <a:r>
              <a:rPr lang="en-US" sz="6600" dirty="0"/>
              <a:t>.</a:t>
            </a:r>
            <a:r>
              <a:rPr lang="en-US" sz="3200" dirty="0"/>
              <a:t/>
            </a:r>
            <a:br>
              <a:rPr lang="en-US" sz="3200" dirty="0"/>
            </a:br>
            <a:r>
              <a:rPr lang="en-US" sz="3200" b="1" dirty="0" err="1"/>
              <a:t>Tayyorladi</a:t>
            </a:r>
            <a:r>
              <a:rPr lang="en-US" sz="3200" b="1" dirty="0"/>
              <a:t>: </a:t>
            </a:r>
            <a:r>
              <a:rPr lang="en-US" sz="3200" b="1" dirty="0" err="1"/>
              <a:t>Muradova</a:t>
            </a:r>
            <a:r>
              <a:rPr lang="en-US" sz="3200" b="1" dirty="0"/>
              <a:t> </a:t>
            </a:r>
            <a:r>
              <a:rPr lang="en-US" sz="3200" b="1" dirty="0" err="1"/>
              <a:t>Noila</a:t>
            </a:r>
            <a:r>
              <a:rPr lang="en-US" sz="3200" b="1" dirty="0"/>
              <a:t> </a:t>
            </a:r>
            <a:r>
              <a:rPr lang="en-US" sz="3200" b="1" dirty="0" err="1"/>
              <a:t>Muxirboyevna</a:t>
            </a:r>
            <a:r>
              <a:rPr lang="en-US" sz="3200" b="1" dirty="0"/>
              <a:t>.</a:t>
            </a:r>
            <a:endParaRPr lang="uz-Cyrl-UZ" sz="3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5838" y="2321493"/>
            <a:ext cx="3743268" cy="381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9" y="2060848"/>
            <a:ext cx="4104456"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39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3681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3200" b="1" dirty="0" err="1"/>
              <a:t>Mavzu</a:t>
            </a:r>
            <a:r>
              <a:rPr lang="en-US" sz="3200" b="1" dirty="0"/>
              <a:t>: </a:t>
            </a:r>
            <a:r>
              <a:rPr lang="en-US" sz="3200" b="1" dirty="0" err="1"/>
              <a:t>Bolalar</a:t>
            </a:r>
            <a:r>
              <a:rPr lang="en-US" sz="3200" b="1" dirty="0"/>
              <a:t> </a:t>
            </a:r>
            <a:r>
              <a:rPr lang="en-US" sz="3200" b="1" dirty="0" err="1"/>
              <a:t>o’spirinlarning</a:t>
            </a:r>
            <a:r>
              <a:rPr lang="en-US" sz="3200" b="1" dirty="0"/>
              <a:t> </a:t>
            </a:r>
            <a:r>
              <a:rPr lang="en-US" sz="3200" b="1" dirty="0" err="1"/>
              <a:t>yoshiga</a:t>
            </a:r>
            <a:r>
              <a:rPr lang="en-US" sz="3200" b="1" dirty="0"/>
              <a:t> </a:t>
            </a:r>
            <a:r>
              <a:rPr lang="en-US" sz="3200" b="1" dirty="0" err="1"/>
              <a:t>ko’ra</a:t>
            </a:r>
            <a:r>
              <a:rPr lang="en-US" sz="3200" b="1" dirty="0"/>
              <a:t> </a:t>
            </a:r>
            <a:r>
              <a:rPr lang="en-US" sz="3200" b="1" dirty="0" err="1"/>
              <a:t>xususiyatlari</a:t>
            </a:r>
            <a:r>
              <a:rPr lang="en-US" sz="3200" b="1" dirty="0"/>
              <a:t> </a:t>
            </a:r>
            <a:r>
              <a:rPr lang="en-US" sz="3200" b="1" dirty="0" err="1"/>
              <a:t>va</a:t>
            </a:r>
            <a:r>
              <a:rPr lang="en-US" sz="3200" b="1" dirty="0"/>
              <a:t> </a:t>
            </a:r>
            <a:r>
              <a:rPr lang="en-US" sz="3200" b="1" dirty="0" err="1"/>
              <a:t>ovqatlanish</a:t>
            </a:r>
            <a:r>
              <a:rPr lang="en-US" sz="3200" b="1" dirty="0"/>
              <a:t> </a:t>
            </a:r>
            <a:r>
              <a:rPr lang="en-US" sz="3200" b="1" dirty="0" err="1"/>
              <a:t>normalari</a:t>
            </a:r>
            <a:r>
              <a:rPr lang="en-US" sz="3200" b="1" dirty="0"/>
              <a:t>.</a:t>
            </a:r>
            <a:r>
              <a:rPr lang="uz-Cyrl-UZ" sz="3200" dirty="0"/>
              <a:t/>
            </a:r>
            <a:br>
              <a:rPr lang="uz-Cyrl-UZ" sz="3200" dirty="0"/>
            </a:br>
            <a:endParaRPr lang="uz-Cyrl-UZ" sz="3200" dirty="0"/>
          </a:p>
        </p:txBody>
      </p:sp>
      <p:sp>
        <p:nvSpPr>
          <p:cNvPr id="3" name="Подзаголовок 2"/>
          <p:cNvSpPr>
            <a:spLocks noGrp="1"/>
          </p:cNvSpPr>
          <p:nvPr>
            <p:ph type="subTitle" idx="1"/>
          </p:nvPr>
        </p:nvSpPr>
        <p:spPr>
          <a:xfrm>
            <a:off x="899592" y="1628800"/>
            <a:ext cx="7560840" cy="4176464"/>
          </a:xfrm>
        </p:spPr>
        <p:style>
          <a:lnRef idx="1">
            <a:schemeClr val="accent4"/>
          </a:lnRef>
          <a:fillRef idx="2">
            <a:schemeClr val="accent4"/>
          </a:fillRef>
          <a:effectRef idx="1">
            <a:schemeClr val="accent4"/>
          </a:effectRef>
          <a:fontRef idx="minor">
            <a:schemeClr val="dk1"/>
          </a:fontRef>
        </p:style>
        <p:txBody>
          <a:bodyPr/>
          <a:lstStyle/>
          <a:p>
            <a:r>
              <a:rPr lang="en-US" b="1" dirty="0" err="1">
                <a:solidFill>
                  <a:srgbClr val="002060"/>
                </a:solidFill>
              </a:rPr>
              <a:t>Reja</a:t>
            </a:r>
            <a:r>
              <a:rPr lang="en-US" b="1" dirty="0">
                <a:solidFill>
                  <a:srgbClr val="002060"/>
                </a:solidFill>
              </a:rPr>
              <a:t>:</a:t>
            </a:r>
            <a:endParaRPr lang="uz-Cyrl-UZ" dirty="0">
              <a:solidFill>
                <a:srgbClr val="002060"/>
              </a:solidFill>
            </a:endParaRPr>
          </a:p>
          <a:p>
            <a:r>
              <a:rPr lang="en-US" b="1" dirty="0">
                <a:solidFill>
                  <a:srgbClr val="002060"/>
                </a:solidFill>
              </a:rPr>
              <a:t>1. </a:t>
            </a:r>
            <a:r>
              <a:rPr lang="en-US" b="1" dirty="0" err="1">
                <a:solidFill>
                  <a:srgbClr val="002060"/>
                </a:solidFill>
              </a:rPr>
              <a:t>Bolalar</a:t>
            </a:r>
            <a:r>
              <a:rPr lang="en-US" b="1" dirty="0">
                <a:solidFill>
                  <a:srgbClr val="002060"/>
                </a:solidFill>
              </a:rPr>
              <a:t> </a:t>
            </a:r>
            <a:r>
              <a:rPr lang="en-US" b="1" dirty="0" err="1">
                <a:solidFill>
                  <a:srgbClr val="002060"/>
                </a:solidFill>
              </a:rPr>
              <a:t>o’spirinlarning</a:t>
            </a:r>
            <a:r>
              <a:rPr lang="en-US" b="1" dirty="0">
                <a:solidFill>
                  <a:srgbClr val="002060"/>
                </a:solidFill>
              </a:rPr>
              <a:t> </a:t>
            </a:r>
            <a:r>
              <a:rPr lang="en-US" b="1" dirty="0" err="1">
                <a:solidFill>
                  <a:srgbClr val="002060"/>
                </a:solidFill>
              </a:rPr>
              <a:t>yoshiga</a:t>
            </a:r>
            <a:r>
              <a:rPr lang="en-US" b="1" dirty="0">
                <a:solidFill>
                  <a:srgbClr val="002060"/>
                </a:solidFill>
              </a:rPr>
              <a:t> </a:t>
            </a:r>
            <a:r>
              <a:rPr lang="en-US" b="1" dirty="0" err="1">
                <a:solidFill>
                  <a:srgbClr val="002060"/>
                </a:solidFill>
              </a:rPr>
              <a:t>ko’ra</a:t>
            </a:r>
            <a:r>
              <a:rPr lang="en-US" b="1" dirty="0">
                <a:solidFill>
                  <a:srgbClr val="002060"/>
                </a:solidFill>
              </a:rPr>
              <a:t> </a:t>
            </a:r>
            <a:r>
              <a:rPr lang="en-US" b="1" dirty="0" err="1">
                <a:solidFill>
                  <a:srgbClr val="002060"/>
                </a:solidFill>
              </a:rPr>
              <a:t>xususiyatlari</a:t>
            </a:r>
            <a:r>
              <a:rPr lang="en-US" b="1" dirty="0">
                <a:solidFill>
                  <a:srgbClr val="002060"/>
                </a:solidFill>
              </a:rPr>
              <a:t> </a:t>
            </a:r>
            <a:r>
              <a:rPr lang="en-US" b="1" dirty="0" err="1">
                <a:solidFill>
                  <a:srgbClr val="002060"/>
                </a:solidFill>
              </a:rPr>
              <a:t>va</a:t>
            </a:r>
            <a:r>
              <a:rPr lang="en-US" b="1" dirty="0">
                <a:solidFill>
                  <a:srgbClr val="002060"/>
                </a:solidFill>
              </a:rPr>
              <a:t> </a:t>
            </a:r>
            <a:r>
              <a:rPr lang="en-US" b="1" dirty="0" err="1">
                <a:solidFill>
                  <a:srgbClr val="002060"/>
                </a:solidFill>
              </a:rPr>
              <a:t>ovqatlanish</a:t>
            </a:r>
            <a:r>
              <a:rPr lang="en-US" b="1" dirty="0">
                <a:solidFill>
                  <a:srgbClr val="002060"/>
                </a:solidFill>
              </a:rPr>
              <a:t> </a:t>
            </a:r>
            <a:r>
              <a:rPr lang="en-US" b="1" dirty="0" err="1">
                <a:solidFill>
                  <a:srgbClr val="002060"/>
                </a:solidFill>
              </a:rPr>
              <a:t>normalari</a:t>
            </a:r>
            <a:r>
              <a:rPr lang="en-US" b="1" dirty="0">
                <a:solidFill>
                  <a:srgbClr val="002060"/>
                </a:solidFill>
              </a:rPr>
              <a:t>.</a:t>
            </a:r>
            <a:endParaRPr lang="uz-Cyrl-UZ" dirty="0">
              <a:solidFill>
                <a:srgbClr val="002060"/>
              </a:solidFill>
            </a:endParaRPr>
          </a:p>
          <a:p>
            <a:r>
              <a:rPr lang="en-US" b="1" dirty="0">
                <a:solidFill>
                  <a:srgbClr val="002060"/>
                </a:solidFill>
              </a:rPr>
              <a:t>2.</a:t>
            </a:r>
            <a:r>
              <a:rPr lang="en-US" dirty="0">
                <a:solidFill>
                  <a:srgbClr val="002060"/>
                </a:solidFill>
              </a:rPr>
              <a:t> </a:t>
            </a:r>
            <a:r>
              <a:rPr lang="uz-Cyrl-UZ" b="1" u="sng" dirty="0">
                <a:solidFill>
                  <a:srgbClr val="002060"/>
                </a:solidFill>
                <a:hlinkClick r:id="rId2"/>
              </a:rPr>
              <a:t>To'g'ri ovqatlanish</a:t>
            </a:r>
            <a:r>
              <a:rPr lang="uz-Cyrl-UZ" b="1" dirty="0">
                <a:solidFill>
                  <a:srgbClr val="002060"/>
                </a:solidFill>
              </a:rPr>
              <a:t> </a:t>
            </a:r>
            <a:endParaRPr lang="uz-Cyrl-UZ" dirty="0">
              <a:solidFill>
                <a:srgbClr val="002060"/>
              </a:solidFill>
            </a:endParaRPr>
          </a:p>
          <a:p>
            <a:endParaRPr lang="uz-Cyrl-UZ" dirty="0"/>
          </a:p>
        </p:txBody>
      </p:sp>
    </p:spTree>
    <p:extLst>
      <p:ext uri="{BB962C8B-B14F-4D97-AF65-F5344CB8AC3E}">
        <p14:creationId xmlns:p14="http://schemas.microsoft.com/office/powerpoint/2010/main" val="42681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uz-Cyrl-UZ" sz="3600" b="1" dirty="0" smtClean="0">
                <a:solidFill>
                  <a:srgbClr val="002060"/>
                </a:solidFill>
              </a:rPr>
              <a:t/>
            </a:r>
            <a:br>
              <a:rPr lang="uz-Cyrl-UZ" sz="3600" b="1" dirty="0" smtClean="0">
                <a:solidFill>
                  <a:srgbClr val="002060"/>
                </a:solidFill>
              </a:rPr>
            </a:br>
            <a:r>
              <a:rPr lang="en-US" sz="3600" b="1" dirty="0" smtClean="0">
                <a:solidFill>
                  <a:srgbClr val="002060"/>
                </a:solidFill>
              </a:rPr>
              <a:t>1</a:t>
            </a:r>
            <a:r>
              <a:rPr lang="en-US" sz="3600" b="1" dirty="0">
                <a:solidFill>
                  <a:srgbClr val="002060"/>
                </a:solidFill>
              </a:rPr>
              <a:t>. </a:t>
            </a:r>
            <a:r>
              <a:rPr lang="en-US" sz="3600" b="1" dirty="0" err="1">
                <a:solidFill>
                  <a:srgbClr val="002060"/>
                </a:solidFill>
              </a:rPr>
              <a:t>Bolalar</a:t>
            </a:r>
            <a:r>
              <a:rPr lang="en-US" sz="3600" b="1" dirty="0">
                <a:solidFill>
                  <a:srgbClr val="002060"/>
                </a:solidFill>
              </a:rPr>
              <a:t> </a:t>
            </a:r>
            <a:r>
              <a:rPr lang="en-US" sz="3600" b="1" dirty="0" err="1">
                <a:solidFill>
                  <a:srgbClr val="002060"/>
                </a:solidFill>
              </a:rPr>
              <a:t>o’spirinlarning</a:t>
            </a:r>
            <a:r>
              <a:rPr lang="en-US" sz="3600" b="1" dirty="0">
                <a:solidFill>
                  <a:srgbClr val="002060"/>
                </a:solidFill>
              </a:rPr>
              <a:t> </a:t>
            </a:r>
            <a:r>
              <a:rPr lang="en-US" sz="3600" b="1" dirty="0" err="1">
                <a:solidFill>
                  <a:srgbClr val="002060"/>
                </a:solidFill>
              </a:rPr>
              <a:t>yoshiga</a:t>
            </a:r>
            <a:r>
              <a:rPr lang="en-US" sz="3600" b="1" dirty="0">
                <a:solidFill>
                  <a:srgbClr val="002060"/>
                </a:solidFill>
              </a:rPr>
              <a:t> </a:t>
            </a:r>
            <a:r>
              <a:rPr lang="en-US" sz="3600" b="1" dirty="0" err="1">
                <a:solidFill>
                  <a:srgbClr val="002060"/>
                </a:solidFill>
              </a:rPr>
              <a:t>ko’ra</a:t>
            </a:r>
            <a:r>
              <a:rPr lang="en-US" sz="3600" b="1" dirty="0">
                <a:solidFill>
                  <a:srgbClr val="002060"/>
                </a:solidFill>
              </a:rPr>
              <a:t> </a:t>
            </a:r>
            <a:r>
              <a:rPr lang="en-US" sz="3600" b="1" dirty="0" err="1">
                <a:solidFill>
                  <a:srgbClr val="002060"/>
                </a:solidFill>
              </a:rPr>
              <a:t>xususiyatlari</a:t>
            </a:r>
            <a:r>
              <a:rPr lang="en-US" sz="3600" b="1" dirty="0">
                <a:solidFill>
                  <a:srgbClr val="002060"/>
                </a:solidFill>
              </a:rPr>
              <a:t> </a:t>
            </a:r>
            <a:r>
              <a:rPr lang="en-US" sz="3600" b="1" dirty="0" err="1">
                <a:solidFill>
                  <a:srgbClr val="002060"/>
                </a:solidFill>
              </a:rPr>
              <a:t>va</a:t>
            </a:r>
            <a:r>
              <a:rPr lang="en-US" sz="3600" b="1" dirty="0">
                <a:solidFill>
                  <a:srgbClr val="002060"/>
                </a:solidFill>
              </a:rPr>
              <a:t> </a:t>
            </a:r>
            <a:r>
              <a:rPr lang="en-US" sz="3600" b="1" dirty="0" err="1">
                <a:solidFill>
                  <a:srgbClr val="002060"/>
                </a:solidFill>
              </a:rPr>
              <a:t>ovqatlanish</a:t>
            </a:r>
            <a:r>
              <a:rPr lang="en-US" sz="3600" b="1" dirty="0">
                <a:solidFill>
                  <a:srgbClr val="002060"/>
                </a:solidFill>
              </a:rPr>
              <a:t> </a:t>
            </a:r>
            <a:r>
              <a:rPr lang="en-US" sz="3600" b="1" dirty="0" err="1">
                <a:solidFill>
                  <a:srgbClr val="002060"/>
                </a:solidFill>
              </a:rPr>
              <a:t>normalari</a:t>
            </a:r>
            <a:r>
              <a:rPr lang="en-US" sz="3600" b="1" dirty="0">
                <a:solidFill>
                  <a:srgbClr val="002060"/>
                </a:solidFill>
              </a:rPr>
              <a:t>.</a:t>
            </a:r>
            <a:r>
              <a:rPr lang="uz-Cyrl-UZ" sz="3600" dirty="0">
                <a:solidFill>
                  <a:srgbClr val="002060"/>
                </a:solidFill>
              </a:rPr>
              <a:t/>
            </a:r>
            <a:br>
              <a:rPr lang="uz-Cyrl-UZ" sz="3600" dirty="0">
                <a:solidFill>
                  <a:srgbClr val="002060"/>
                </a:solidFill>
              </a:rPr>
            </a:br>
            <a:endParaRPr lang="uz-Cyrl-UZ" sz="3600" dirty="0"/>
          </a:p>
        </p:txBody>
      </p:sp>
      <p:sp>
        <p:nvSpPr>
          <p:cNvPr id="3" name="Объект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uz-Cyrl-UZ" dirty="0"/>
              <a:t>Ratsional ovqatlanishni tashkil etishning asosiy printsiplari ularning barcha yoshdagi odamlar uchun ahamiyatini saqlab qoladi. Barcha almashtiriladigan va ajralmas oziq-ovqat omillari uchun muvozanatli ovqatlanish. Mashinalarning maksimal xilma-xilligi, bu uning balansini ta'minlashning asosiy shartidir.Oziq-ovqatlanishning yuqori lazzati va yuqori lazzatlanishini ta'minlaydigan mahsulot va idishlarni texnologik va oshpazlik bilan ishlov berish.Bolalarning individual xususiyatlarini hisobga olish.Oziqlanish xavfsizligini ta'minlash, shu jumladan oziq-ovqat holatini, oziq-ovqat holatini, ularni tashish, saqlash, tayyorlash, tayyorlash va idishlarga rioya qilishni ta'minlash.Biroq, o'spirinlarning ovqatlanishini tashkil etish, maktab o'quvchilari 10-17 yoshda bolalarning tanasidagi barcha o'zgarishlarni hisobga olgan holda o'z xususiyatlariga ega. Ushbu davrda quyidagi fikrlarga alohida e'tibor berilishi kerak:</a:t>
            </a:r>
          </a:p>
          <a:p>
            <a:endParaRPr lang="uz-Cyrl-UZ" dirty="0"/>
          </a:p>
        </p:txBody>
      </p:sp>
    </p:spTree>
    <p:extLst>
      <p:ext uri="{BB962C8B-B14F-4D97-AF65-F5344CB8AC3E}">
        <p14:creationId xmlns:p14="http://schemas.microsoft.com/office/powerpoint/2010/main" val="314964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r>
              <a:rPr lang="uz-Cyrl-UZ" dirty="0"/>
              <a:t>Maktabning kuchi rejimi o'z davrining jadvaliga bevosita bog'liq. Ko'pincha o'spirinlar maktabda o'tkazadilar. Shu munosabat bilan aqliy yuklarning va dam olish kunlarining alternativasini hisobga olish kerak. Muhim aqliy yuklar davrida oziq-ovqat fraktsiya bo'lishi kerak va osonlikcha demontaj qilindi. Ratsionning zich qismi, qoniqarli tushlik, oqsillar va yog'larni etkazib berish va uzoq vaqt davomida ta'til qilish davrida uzaytirish kerak.</a:t>
            </a:r>
          </a:p>
          <a:p>
            <a:r>
              <a:rPr lang="uz-Cyrl-UZ" dirty="0"/>
              <a:t>Birinchi va ikkinchi smenada o'qish paytida maktab o'quvchilarining ovqatlanish rejimlari.</a:t>
            </a:r>
          </a:p>
          <a:p>
            <a:endParaRPr lang="uz-Cyrl-UZ" dirty="0"/>
          </a:p>
        </p:txBody>
      </p:sp>
    </p:spTree>
    <p:extLst>
      <p:ext uri="{BB962C8B-B14F-4D97-AF65-F5344CB8AC3E}">
        <p14:creationId xmlns:p14="http://schemas.microsoft.com/office/powerpoint/2010/main" val="71613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uz-Cyrl-UZ" b="1" i="1" dirty="0"/>
              <a:t>Birinchi smenada</a:t>
            </a:r>
            <a:r>
              <a:rPr lang="uz-Cyrl-UZ" dirty="0"/>
              <a:t/>
            </a:r>
            <a:br>
              <a:rPr lang="uz-Cyrl-UZ" dirty="0"/>
            </a:br>
            <a:endParaRPr lang="uz-Cyrl-UZ" dirty="0"/>
          </a:p>
        </p:txBody>
      </p:sp>
      <p:sp>
        <p:nvSpPr>
          <p:cNvPr id="3" name="Объект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uz-Cyrl-UZ" dirty="0"/>
              <a:t>* 7.30 - 8.00 Uyda nonushta</a:t>
            </a:r>
          </a:p>
          <a:p>
            <a:r>
              <a:rPr lang="uz-Cyrl-UZ" dirty="0"/>
              <a:t>* 10.00 - 11.00 maktabda issiq nonushta</a:t>
            </a:r>
          </a:p>
          <a:p>
            <a:r>
              <a:rPr lang="uz-Cyrl-UZ" dirty="0"/>
              <a:t>* 12.00 - 13.00 Home yoki maktabda tushlik</a:t>
            </a:r>
          </a:p>
          <a:p>
            <a:r>
              <a:rPr lang="uz-Cyrl-UZ" dirty="0"/>
              <a:t>* 19.00 - 19.30 Kechki ovqat uyi</a:t>
            </a:r>
          </a:p>
          <a:p>
            <a:endParaRPr lang="uz-Cyrl-UZ" dirty="0"/>
          </a:p>
        </p:txBody>
      </p:sp>
    </p:spTree>
    <p:extLst>
      <p:ext uri="{BB962C8B-B14F-4D97-AF65-F5344CB8AC3E}">
        <p14:creationId xmlns:p14="http://schemas.microsoft.com/office/powerpoint/2010/main" val="9097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136904" cy="6120680"/>
          </a:xfrm>
          <a:prstGeom prst="rect">
            <a:avLst/>
          </a:prstGeom>
          <a:noFill/>
        </p:spPr>
      </p:pic>
    </p:spTree>
    <p:extLst>
      <p:ext uri="{BB962C8B-B14F-4D97-AF65-F5344CB8AC3E}">
        <p14:creationId xmlns:p14="http://schemas.microsoft.com/office/powerpoint/2010/main" val="157734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uz-Cyrl-UZ" b="1" i="1" dirty="0"/>
              <a:t>Ikkinchi smenada</a:t>
            </a:r>
            <a:r>
              <a:rPr lang="uz-Cyrl-UZ" dirty="0"/>
              <a:t/>
            </a:r>
            <a:br>
              <a:rPr lang="uz-Cyrl-UZ" dirty="0"/>
            </a:br>
            <a:endParaRPr lang="uz-Cyrl-UZ" dirty="0"/>
          </a:p>
        </p:txBody>
      </p:sp>
      <p:sp>
        <p:nvSpPr>
          <p:cNvPr id="3" name="Объект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uz-Cyrl-UZ" dirty="0"/>
              <a:t>* 8.00 - 8.30 Uyda nonushta</a:t>
            </a:r>
          </a:p>
          <a:p>
            <a:r>
              <a:rPr lang="uz-Cyrl-UZ" dirty="0"/>
              <a:t>* 12.30 - 13.00 uyda tushlik (maktabga ketishdan oldin)</a:t>
            </a:r>
          </a:p>
          <a:p>
            <a:r>
              <a:rPr lang="uz-Cyrl-UZ" dirty="0"/>
              <a:t>* 16.00 - 16.30 issiq ovqat</a:t>
            </a:r>
          </a:p>
          <a:p>
            <a:r>
              <a:rPr lang="uz-Cyrl-UZ" dirty="0"/>
              <a:t>* 19.30 - 20.00 kechki ovqat uyi</a:t>
            </a:r>
          </a:p>
          <a:p>
            <a:endParaRPr lang="uz-Cyrl-UZ" dirty="0"/>
          </a:p>
        </p:txBody>
      </p:sp>
    </p:spTree>
    <p:extLst>
      <p:ext uri="{BB962C8B-B14F-4D97-AF65-F5344CB8AC3E}">
        <p14:creationId xmlns:p14="http://schemas.microsoft.com/office/powerpoint/2010/main" val="389177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uz-Cyrl-UZ" dirty="0"/>
              <a:t>Maktablarda oziq-ovqat tashkil etishda asosiy biologik talablar yodda tutish kerak:</a:t>
            </a:r>
          </a:p>
          <a:p>
            <a:r>
              <a:rPr lang="uz-Cyrl-UZ" dirty="0"/>
              <a:t>1. Maktab parhezi nonushta va tushlikdan iborat bo'lishi va kunlik oqsillar, yog ', vitaminlar, vitaminlar, vitaminlar, nonushta, nonushta va tushlik qilish kerak Tavsiya etilgan kunlik fiziologik fiziologik norma ehtiyojlari uchun 55-60% ni tashkil qiling.</a:t>
            </a:r>
          </a:p>
          <a:p>
            <a:r>
              <a:rPr lang="uz-Cyrl-UZ" dirty="0"/>
              <a:t>2. Ratsions ularda taqsimlanishi kerak </a:t>
            </a:r>
            <a:r>
              <a:rPr lang="uz-Cyrl-UZ" u="sng" dirty="0">
                <a:hlinkClick r:id="rId2"/>
              </a:rPr>
              <a:t>energiya qiymati</a:t>
            </a:r>
            <a:r>
              <a:rPr lang="uz-Cyrl-UZ" dirty="0"/>
              <a:t>, oqsil miqdori, yog'lar va boshqalar. Yoshiga qarab.</a:t>
            </a:r>
          </a:p>
          <a:p>
            <a:endParaRPr lang="uz-Cyrl-UZ" dirty="0"/>
          </a:p>
        </p:txBody>
      </p:sp>
    </p:spTree>
    <p:extLst>
      <p:ext uri="{BB962C8B-B14F-4D97-AF65-F5344CB8AC3E}">
        <p14:creationId xmlns:p14="http://schemas.microsoft.com/office/powerpoint/2010/main" val="172212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uz-Cyrl-UZ" u="sng" dirty="0">
                <a:hlinkClick r:id="rId2"/>
              </a:rPr>
              <a:t>To'g'ri ovqatlanish</a:t>
            </a:r>
            <a:r>
              <a:rPr lang="uz-Cyrl-UZ" dirty="0"/>
              <a:t> </a:t>
            </a:r>
            <a:endParaRPr lang="uz-Cyrl-UZ" dirty="0"/>
          </a:p>
        </p:txBody>
      </p:sp>
      <p:sp>
        <p:nvSpPr>
          <p:cNvPr id="3" name="Объект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r>
              <a:rPr lang="uz-Cyrl-UZ" dirty="0"/>
              <a:t>Tananing rivojlanishining har bir bosqichida katta rol o'ynaydi. Oziqlanishning fiziologik ma'nosi: ozuqaviy moddalar va vitaminli taomlarni tanlash, tananing ajralmas qutbli moddalar bilan ta'minlashning eng aniq. "Oziq-ovqat" masalasi kuniga bir necha marta har bir kishiga tegishli va sog'liqni saqlash holatiga muntazam ta'sir ko'rsatganiga qaramay, bu haqda qo'shimcha e'tibor bermayapti. Maktab dasturi va o'rta ta'limning ta'lim darajasi sog'lom ovqatlanish tamoyillarini eslatmaydi. "Oziq-ovqat tashkil etish" va pedagogik o'quv yurtlarida o'qitilmaydi.</a:t>
            </a:r>
          </a:p>
          <a:p>
            <a:endParaRPr lang="uz-Cyrl-UZ" dirty="0"/>
          </a:p>
        </p:txBody>
      </p:sp>
    </p:spTree>
    <p:extLst>
      <p:ext uri="{BB962C8B-B14F-4D97-AF65-F5344CB8AC3E}">
        <p14:creationId xmlns:p14="http://schemas.microsoft.com/office/powerpoint/2010/main" val="11797117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414</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Oshpaz. Tayyorladi: Muradova Noila Muxirboyevna.</vt:lpstr>
      <vt:lpstr>Mavzu: Bolalar o’spirinlarning yoshiga ko’ra xususiyatlari va ovqatlanish normalari. </vt:lpstr>
      <vt:lpstr> 1. Bolalar o’spirinlarning yoshiga ko’ra xususiyatlari va ovqatlanish normalari. </vt:lpstr>
      <vt:lpstr>Презентация PowerPoint</vt:lpstr>
      <vt:lpstr>Birinchi smenada </vt:lpstr>
      <vt:lpstr>Презентация PowerPoint</vt:lpstr>
      <vt:lpstr>Ikkinchi smenada </vt:lpstr>
      <vt:lpstr>Презентация PowerPoint</vt:lpstr>
      <vt:lpstr>To'g'ri ovqatlanish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Aziz</dc:creator>
  <cp:lastModifiedBy>Aziz</cp:lastModifiedBy>
  <cp:revision>3</cp:revision>
  <dcterms:created xsi:type="dcterms:W3CDTF">2022-02-10T06:07:19Z</dcterms:created>
  <dcterms:modified xsi:type="dcterms:W3CDTF">2022-02-10T06:20:10Z</dcterms:modified>
</cp:coreProperties>
</file>