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9AEF17-C9D9-4512-A58D-8E4E31DFB3A9}"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188527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9AEF17-C9D9-4512-A58D-8E4E31DFB3A9}"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215808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9AEF17-C9D9-4512-A58D-8E4E31DFB3A9}"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361957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9AEF17-C9D9-4512-A58D-8E4E31DFB3A9}"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324611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9AEF17-C9D9-4512-A58D-8E4E31DFB3A9}"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22845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9AEF17-C9D9-4512-A58D-8E4E31DFB3A9}" type="datetimeFigureOut">
              <a:rPr lang="ru-RU" smtClean="0"/>
              <a:t>29.12.2021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333969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9AEF17-C9D9-4512-A58D-8E4E31DFB3A9}" type="datetimeFigureOut">
              <a:rPr lang="ru-RU" smtClean="0"/>
              <a:t>29.12.2021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9370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9AEF17-C9D9-4512-A58D-8E4E31DFB3A9}" type="datetimeFigureOut">
              <a:rPr lang="ru-RU" smtClean="0"/>
              <a:t>29.12.2021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25163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9AEF17-C9D9-4512-A58D-8E4E31DFB3A9}" type="datetimeFigureOut">
              <a:rPr lang="ru-RU" smtClean="0"/>
              <a:t>29.12.2021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199564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9AEF17-C9D9-4512-A58D-8E4E31DFB3A9}" type="datetimeFigureOut">
              <a:rPr lang="ru-RU" smtClean="0"/>
              <a:t>29.12.2021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261743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9AEF17-C9D9-4512-A58D-8E4E31DFB3A9}" type="datetimeFigureOut">
              <a:rPr lang="ru-RU" smtClean="0"/>
              <a:t>29.12.2021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992E65-2509-4C0D-A9F1-AD80A744ECF6}" type="slidenum">
              <a:rPr lang="ru-RU" smtClean="0"/>
              <a:t>‹#›</a:t>
            </a:fld>
            <a:endParaRPr lang="ru-RU"/>
          </a:p>
        </p:txBody>
      </p:sp>
    </p:spTree>
    <p:extLst>
      <p:ext uri="{BB962C8B-B14F-4D97-AF65-F5344CB8AC3E}">
        <p14:creationId xmlns:p14="http://schemas.microsoft.com/office/powerpoint/2010/main" val="181700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AEF17-C9D9-4512-A58D-8E4E31DFB3A9}" type="datetimeFigureOut">
              <a:rPr lang="ru-RU" smtClean="0"/>
              <a:t>29.12.2021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92E65-2509-4C0D-A9F1-AD80A744ECF6}" type="slidenum">
              <a:rPr lang="ru-RU" smtClean="0"/>
              <a:t>‹#›</a:t>
            </a:fld>
            <a:endParaRPr lang="ru-RU"/>
          </a:p>
        </p:txBody>
      </p:sp>
    </p:spTree>
    <p:extLst>
      <p:ext uri="{BB962C8B-B14F-4D97-AF65-F5344CB8AC3E}">
        <p14:creationId xmlns:p14="http://schemas.microsoft.com/office/powerpoint/2010/main" val="3725426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130" y="0"/>
            <a:ext cx="4767335" cy="453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868" y="135173"/>
            <a:ext cx="3524250" cy="41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726" y="4168471"/>
            <a:ext cx="8046392" cy="217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8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6600" dirty="0" err="1" smtClean="0">
                <a:latin typeface="Britannic Bold" panose="020B0903060703020204" pitchFamily="34" charset="0"/>
              </a:rPr>
              <a:t>E’tiboringiz</a:t>
            </a:r>
            <a:r>
              <a:rPr lang="en-US" sz="6600" dirty="0" smtClean="0">
                <a:latin typeface="Britannic Bold" panose="020B0903060703020204" pitchFamily="34" charset="0"/>
              </a:rPr>
              <a:t> </a:t>
            </a:r>
            <a:r>
              <a:rPr lang="en-US" sz="6600" dirty="0" err="1" smtClean="0">
                <a:latin typeface="Britannic Bold" panose="020B0903060703020204" pitchFamily="34" charset="0"/>
              </a:rPr>
              <a:t>uchun</a:t>
            </a:r>
            <a:r>
              <a:rPr lang="en-US" sz="6600" dirty="0" smtClean="0">
                <a:latin typeface="Britannic Bold" panose="020B0903060703020204" pitchFamily="34" charset="0"/>
              </a:rPr>
              <a:t> </a:t>
            </a:r>
            <a:r>
              <a:rPr lang="en-US" sz="6600" dirty="0" err="1" smtClean="0">
                <a:latin typeface="Britannic Bold" panose="020B0903060703020204" pitchFamily="34" charset="0"/>
              </a:rPr>
              <a:t>rahmat</a:t>
            </a:r>
            <a:r>
              <a:rPr lang="en-US" sz="6600" dirty="0" smtClean="0">
                <a:latin typeface="Britannic Bold" panose="020B0903060703020204" pitchFamily="34" charset="0"/>
              </a:rPr>
              <a:t>.</a:t>
            </a:r>
            <a:endParaRPr lang="ru-RU" sz="6600" dirty="0"/>
          </a:p>
        </p:txBody>
      </p:sp>
      <p:pic>
        <p:nvPicPr>
          <p:cNvPr id="4" name="Объект 3"/>
          <p:cNvPicPr>
            <a:picLocks noGrp="1" noChangeAspect="1"/>
          </p:cNvPicPr>
          <p:nvPr>
            <p:ph idx="1"/>
          </p:nvPr>
        </p:nvPicPr>
        <p:blipFill>
          <a:blip r:embed="rId2"/>
          <a:stretch>
            <a:fillRect/>
          </a:stretch>
        </p:blipFill>
        <p:spPr>
          <a:xfrm>
            <a:off x="2840107" y="1627201"/>
            <a:ext cx="5619750" cy="5029200"/>
          </a:xfrm>
          <a:prstGeom prst="rect">
            <a:avLst/>
          </a:prstGeom>
        </p:spPr>
      </p:pic>
    </p:spTree>
    <p:extLst>
      <p:ext uri="{BB962C8B-B14F-4D97-AF65-F5344CB8AC3E}">
        <p14:creationId xmlns:p14="http://schemas.microsoft.com/office/powerpoint/2010/main" val="92269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b="1" dirty="0" err="1"/>
              <a:t>Mavzu</a:t>
            </a:r>
            <a:r>
              <a:rPr lang="en-US" b="1" dirty="0"/>
              <a:t>:. </a:t>
            </a:r>
            <a:r>
              <a:rPr lang="en-US" b="1" dirty="0" err="1"/>
              <a:t>Oziq</a:t>
            </a:r>
            <a:r>
              <a:rPr lang="en-US" b="1" dirty="0"/>
              <a:t> –</a:t>
            </a:r>
            <a:r>
              <a:rPr lang="en-US" b="1" dirty="0" err="1"/>
              <a:t>ovqat</a:t>
            </a:r>
            <a:r>
              <a:rPr lang="en-US" b="1" dirty="0"/>
              <a:t> </a:t>
            </a:r>
            <a:r>
              <a:rPr lang="en-US" b="1" dirty="0" err="1"/>
              <a:t>mahsulotlarining</a:t>
            </a:r>
            <a:r>
              <a:rPr lang="en-US" b="1" dirty="0"/>
              <a:t> </a:t>
            </a:r>
            <a:r>
              <a:rPr lang="en-US" b="1" dirty="0" err="1"/>
              <a:t>energetik</a:t>
            </a:r>
            <a:r>
              <a:rPr lang="en-US" b="1" dirty="0"/>
              <a:t> </a:t>
            </a:r>
            <a:r>
              <a:rPr lang="en-US" b="1" dirty="0" err="1"/>
              <a:t>qiymati</a:t>
            </a:r>
            <a:r>
              <a:rPr lang="en-US" b="1" dirty="0" smtClean="0"/>
              <a:t>.</a:t>
            </a:r>
            <a:endParaRPr lang="ru-RU" dirty="0"/>
          </a:p>
        </p:txBody>
      </p:sp>
      <p:sp>
        <p:nvSpPr>
          <p:cNvPr id="3" name="Объект 2"/>
          <p:cNvSpPr>
            <a:spLocks noGrp="1"/>
          </p:cNvSpPr>
          <p:nvPr>
            <p:ph idx="1"/>
          </p:nvPr>
        </p:nvSpPr>
        <p: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lvl="1"/>
            <a:r>
              <a:rPr lang="en-US" sz="5400" b="1" dirty="0" err="1">
                <a:solidFill>
                  <a:srgbClr val="FF0000"/>
                </a:solidFill>
              </a:rPr>
              <a:t>Reja</a:t>
            </a:r>
            <a:r>
              <a:rPr lang="en-US" sz="5400" b="1" dirty="0" smtClean="0">
                <a:solidFill>
                  <a:srgbClr val="FF0000"/>
                </a:solidFill>
              </a:rPr>
              <a:t>:</a:t>
            </a:r>
          </a:p>
          <a:p>
            <a:pPr marL="457200" lvl="1" indent="0">
              <a:buNone/>
            </a:pPr>
            <a:endParaRPr lang="ru-RU" sz="4000" dirty="0"/>
          </a:p>
          <a:p>
            <a:pPr lvl="0"/>
            <a:r>
              <a:rPr lang="en-US" sz="4000" b="1" dirty="0" err="1"/>
              <a:t>Oziq</a:t>
            </a:r>
            <a:r>
              <a:rPr lang="en-US" sz="4000" b="1" dirty="0"/>
              <a:t> –</a:t>
            </a:r>
            <a:r>
              <a:rPr lang="en-US" sz="4000" b="1" dirty="0" err="1"/>
              <a:t>ovqat</a:t>
            </a:r>
            <a:r>
              <a:rPr lang="en-US" sz="4000" b="1" dirty="0"/>
              <a:t> </a:t>
            </a:r>
            <a:r>
              <a:rPr lang="en-US" sz="4000" b="1" dirty="0" err="1"/>
              <a:t>mahsulotlarining</a:t>
            </a:r>
            <a:r>
              <a:rPr lang="en-US" sz="4000" b="1" dirty="0"/>
              <a:t> </a:t>
            </a:r>
            <a:r>
              <a:rPr lang="en-US" sz="4000" b="1" dirty="0" err="1"/>
              <a:t>energetik</a:t>
            </a:r>
            <a:r>
              <a:rPr lang="en-US" sz="4000" b="1" dirty="0"/>
              <a:t> </a:t>
            </a:r>
            <a:r>
              <a:rPr lang="en-US" sz="4000" b="1" dirty="0" err="1"/>
              <a:t>qiymati</a:t>
            </a:r>
            <a:r>
              <a:rPr lang="en-US" sz="4000" b="1" dirty="0"/>
              <a:t>.</a:t>
            </a:r>
            <a:endParaRPr lang="ru-RU" sz="4000" dirty="0"/>
          </a:p>
          <a:p>
            <a:pPr lvl="0"/>
            <a:r>
              <a:rPr lang="uz-Cyrl-UZ" sz="4000" b="1" dirty="0"/>
              <a:t>Oziq-ovqat komponentlari</a:t>
            </a:r>
            <a:endParaRPr lang="ru-RU" sz="4000" dirty="0"/>
          </a:p>
          <a:p>
            <a:endParaRPr lang="ru-RU" sz="3200" dirty="0"/>
          </a:p>
        </p:txBody>
      </p:sp>
    </p:spTree>
    <p:extLst>
      <p:ext uri="{BB962C8B-B14F-4D97-AF65-F5344CB8AC3E}">
        <p14:creationId xmlns:p14="http://schemas.microsoft.com/office/powerpoint/2010/main" val="304634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b="1" dirty="0"/>
              <a:t>1. </a:t>
            </a:r>
            <a:r>
              <a:rPr lang="en-US" b="1" dirty="0" err="1"/>
              <a:t>Oziq</a:t>
            </a:r>
            <a:r>
              <a:rPr lang="en-US" b="1" dirty="0"/>
              <a:t> –</a:t>
            </a:r>
            <a:r>
              <a:rPr lang="en-US" b="1" dirty="0" err="1"/>
              <a:t>ovqat</a:t>
            </a:r>
            <a:r>
              <a:rPr lang="en-US" b="1" dirty="0"/>
              <a:t> </a:t>
            </a:r>
            <a:r>
              <a:rPr lang="en-US" b="1" dirty="0" err="1"/>
              <a:t>mahsulotlarining</a:t>
            </a:r>
            <a:r>
              <a:rPr lang="en-US" b="1" dirty="0"/>
              <a:t> </a:t>
            </a:r>
            <a:r>
              <a:rPr lang="en-US" b="1" dirty="0" err="1"/>
              <a:t>energetik</a:t>
            </a:r>
            <a:r>
              <a:rPr lang="en-US" b="1" dirty="0"/>
              <a:t> </a:t>
            </a:r>
            <a:r>
              <a:rPr lang="en-US" b="1" dirty="0" err="1"/>
              <a:t>qiymati</a:t>
            </a:r>
            <a:r>
              <a:rPr lang="en-US" b="1" dirty="0" smtClean="0"/>
              <a:t>.</a:t>
            </a:r>
            <a:r>
              <a:rPr lang="en-US" dirty="0" smtClean="0"/>
              <a:t/>
            </a:r>
            <a:br>
              <a:rPr lang="en-US" dirty="0" smtClean="0"/>
            </a:br>
            <a:endParaRPr lang="ru-RU" dirty="0"/>
          </a:p>
        </p:txBody>
      </p:sp>
      <p:sp>
        <p:nvSpPr>
          <p:cNvPr id="3" name="Объект 2"/>
          <p:cNvSpPr>
            <a:spLocks noGrp="1"/>
          </p:cNvSpPr>
          <p:nvPr>
            <p:ph idx="1"/>
          </p:nvPr>
        </p:nvSpPr>
        <p: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77500" lnSpcReduction="20000"/>
          </a:bodyPr>
          <a:lstStyle/>
          <a:p>
            <a:r>
              <a:rPr lang="en-US" dirty="0"/>
              <a:t> </a:t>
            </a:r>
            <a:r>
              <a:rPr lang="uz-Cyrl-UZ" dirty="0"/>
              <a:t>Sog'lom parhezda dietologlar mahsulotlarning energiya qiymatini asosiy mezonlardan biri deb hisoblashadi, bu har bir turdagi foydali darajani aks ettiradi. Uni kaloriya bilan o'lchang. Ushbu birliklar odamning ovqatdan oladigan energiya miqdori. Etarli miqdorda kaloriya iste'mol qilish kayfiyatni tiklashga va ish kuni davomida xotirjamlikni saqlashga yordam beradi. Muayyan idishlarning turli darajadagi foydaliligi kunlik ovqatlanish tartibini yaratishga imkon beradi, shunda organizm nafaqat kerakli miqdordagi kaloriyalarni oladi, balki vitaminlar va minerallarning to'liq miqdorini oladi. Dietologlar do'konda mahsulot tanlashda bir vaqtning o'zida ularning energiya qiymati va kimyoviy tarkibiga e'tibor berishlarini maslahat berishadi. Aksariyat odamlar kaloriyalar faqat faol faoliyat uchun kerak deb o'ylashadi.Shu bilan birga, olimlar ovqatdan olingan umumiy energiyaning taxminan 65-70% tanaga fiziologik jarayonlarning normal davom etishiga yordam berishini aniqladilar: termoregulyatsiya, uyqu, ovqat hazm qilish, yurak va qon tomirlari, terining yangilanishi, yangi hujayralar paydo bo'lishi, tirnoq va sochlarning o'sishi va boshqalar ham. Organlarning to'liq ishlashi uchun zarur bo'lgan asosiy energiya talablarini ta'minlashdan tashqari, quyidagilar uchun kaloriya kerak:</a:t>
            </a:r>
            <a:endParaRPr lang="ru-RU" dirty="0"/>
          </a:p>
        </p:txBody>
      </p:sp>
    </p:spTree>
    <p:extLst>
      <p:ext uri="{BB962C8B-B14F-4D97-AF65-F5344CB8AC3E}">
        <p14:creationId xmlns:p14="http://schemas.microsoft.com/office/powerpoint/2010/main" val="198890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45273"/>
            <a:ext cx="10515600" cy="5731690"/>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10000"/>
          </a:bodyPr>
          <a:lstStyle/>
          <a:p>
            <a:r>
              <a:rPr lang="uz-Cyrl-UZ" dirty="0"/>
              <a:t>Kundalik mashg'ulotlar paytida odatdagi tana harakatlarini saqlab qolish.Kuchli jismoniy mashqlar - jismoniy ish yoki kuch mashqlari uchun.Kuniga iste'mol qilinadigan oziq-ovqat mahsulotlarining umumiy energiya qiymatini bilib, siz tanangizning tabiiy ehtiyojlarga qancha mablag 'sarflashini va natijada salbiy muvozanatni olish uchun vazn yo'qotish uchun qancha kaloriya sarflash kerakligini hisoblashingiz mumkin. Sport bilan oziqlanish bo'yicha mutaxassislar bizning zamonaviyimiz jismoniy mashqlar uchun ovqatdan iste'mol qilinadigan energiyaning 25-30 foizini sarflashini aniqladilar. Sog'liqni saqlash va ideal raqamni saqlab qolish uchun ovqatlanish mutaxassilari ushbu parametrni 40% ga oshirishni maslahat berishadi. Biror kishi kun davomida sarf qilmagan kilokalori belda, yon tomonlarda va boshqa muammoli joylarda yog 'omboriga joylashtiriladi. Olimlar, oziq-ovqatning kaloriya miqdorini (energiya qiymati) o'rganib, ovqatni kalorimetrda yoqib yuboradilar va qurilmani o'rab turgan suv hammomiga chiqadigan issiqlik miqdorini hisoblaydilar. Ular 1 litr suyuqlikni 1 ° S ga qizdirish uchun bitta kaloriya etarli ekanligini aniqladilar. Masalan, pirogning energiya ekvivalenti (150 kal) 150 litr suvni 1 darajaga qizdirish yoki 1,5 litr suyuqlikni qaynatishga imkon beradi. Boshqa o'lchov tizimida oziq-ovqat mahsulotlarining energiya qiymati kilojoullarda hisoblanadi. 1 kilokalori va 4,184 kJ bir xil qiymatlar, shuningdek 1 kilojul (1kJ) va 0,238846 kal</a:t>
            </a:r>
            <a:endParaRPr lang="ru-RU" dirty="0"/>
          </a:p>
          <a:p>
            <a:pPr marL="0" indent="0">
              <a:buNone/>
            </a:pPr>
            <a:endParaRPr lang="ru-RU" dirty="0"/>
          </a:p>
        </p:txBody>
      </p:sp>
    </p:spTree>
    <p:extLst>
      <p:ext uri="{BB962C8B-B14F-4D97-AF65-F5344CB8AC3E}">
        <p14:creationId xmlns:p14="http://schemas.microsoft.com/office/powerpoint/2010/main" val="385242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0118" y="365125"/>
            <a:ext cx="7800229" cy="1325563"/>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b="1" dirty="0"/>
              <a:t>2.</a:t>
            </a:r>
            <a:r>
              <a:rPr lang="uz-Cyrl-UZ" b="1" dirty="0"/>
              <a:t>Oziq-ovqat </a:t>
            </a:r>
            <a:r>
              <a:rPr lang="uz-Cyrl-UZ" b="1" dirty="0" smtClean="0"/>
              <a:t>komponentlari</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65879560"/>
              </p:ext>
            </p:extLst>
          </p:nvPr>
        </p:nvGraphicFramePr>
        <p:xfrm>
          <a:off x="1940118" y="1690686"/>
          <a:ext cx="7800229" cy="4845285"/>
        </p:xfrm>
        <a:graphic>
          <a:graphicData uri="http://schemas.openxmlformats.org/drawingml/2006/table">
            <a:tbl>
              <a:tblPr firstRow="1" firstCol="1" bandRow="1">
                <a:tableStyleId>{5C22544A-7EE6-4342-B048-85BDC9FD1C3A}</a:tableStyleId>
              </a:tblPr>
              <a:tblGrid>
                <a:gridCol w="3358771">
                  <a:extLst>
                    <a:ext uri="{9D8B030D-6E8A-4147-A177-3AD203B41FA5}">
                      <a16:colId xmlns:a16="http://schemas.microsoft.com/office/drawing/2014/main" val="282407175"/>
                    </a:ext>
                  </a:extLst>
                </a:gridCol>
                <a:gridCol w="3000589">
                  <a:extLst>
                    <a:ext uri="{9D8B030D-6E8A-4147-A177-3AD203B41FA5}">
                      <a16:colId xmlns:a16="http://schemas.microsoft.com/office/drawing/2014/main" val="3157848831"/>
                    </a:ext>
                  </a:extLst>
                </a:gridCol>
                <a:gridCol w="1440869">
                  <a:extLst>
                    <a:ext uri="{9D8B030D-6E8A-4147-A177-3AD203B41FA5}">
                      <a16:colId xmlns:a16="http://schemas.microsoft.com/office/drawing/2014/main" val="991312248"/>
                    </a:ext>
                  </a:extLst>
                </a:gridCol>
              </a:tblGrid>
              <a:tr h="538365">
                <a:tc>
                  <a:txBody>
                    <a:bodyPr/>
                    <a:lstStyle/>
                    <a:p>
                      <a:pPr algn="ctr">
                        <a:lnSpc>
                          <a:spcPct val="115000"/>
                        </a:lnSpc>
                        <a:spcAft>
                          <a:spcPts val="0"/>
                        </a:spcAft>
                      </a:pPr>
                      <a:r>
                        <a:rPr lang="uz-Cyrl-UZ" sz="1400">
                          <a:effectLst/>
                        </a:rPr>
                        <a:t>Oziq-ovqat komponentlari</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uz-Cyrl-UZ" sz="1400">
                          <a:effectLst/>
                        </a:rPr>
                        <a:t>1 g mahsulot uchun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9213197"/>
                  </a:ext>
                </a:extLst>
              </a:tr>
              <a:tr h="538365">
                <a:tc>
                  <a:txBody>
                    <a:bodyPr/>
                    <a:lstStyle/>
                    <a:p>
                      <a:pPr algn="just">
                        <a:lnSpc>
                          <a:spcPct val="115000"/>
                        </a:lnSpc>
                        <a:spcAft>
                          <a:spcPts val="1000"/>
                        </a:spcAft>
                      </a:pPr>
                      <a:r>
                        <a:rPr lang="uz-Cyrl-UZ" sz="1400">
                          <a:effectLst/>
                        </a:rPr>
                        <a:t>Kkal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Kj</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21249430"/>
                  </a:ext>
                </a:extLst>
              </a:tr>
              <a:tr h="538365">
                <a:tc>
                  <a:txBody>
                    <a:bodyPr/>
                    <a:lstStyle/>
                    <a:p>
                      <a:pPr algn="just">
                        <a:lnSpc>
                          <a:spcPct val="115000"/>
                        </a:lnSpc>
                        <a:spcAft>
                          <a:spcPts val="1000"/>
                        </a:spcAft>
                      </a:pPr>
                      <a:r>
                        <a:rPr lang="uz-Cyrl-UZ" sz="1400">
                          <a:effectLst/>
                        </a:rPr>
                        <a:t>Oqsillar (oqsillar)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4,10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17,1</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638852595"/>
                  </a:ext>
                </a:extLst>
              </a:tr>
              <a:tr h="538365">
                <a:tc>
                  <a:txBody>
                    <a:bodyPr/>
                    <a:lstStyle/>
                    <a:p>
                      <a:pPr algn="just">
                        <a:lnSpc>
                          <a:spcPct val="115000"/>
                        </a:lnSpc>
                        <a:spcAft>
                          <a:spcPts val="1000"/>
                        </a:spcAft>
                      </a:pPr>
                      <a:r>
                        <a:rPr lang="uz-Cyrl-UZ" sz="1400" dirty="0">
                          <a:effectLst/>
                        </a:rPr>
                        <a:t>Yog'lar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9,30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39</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528208302"/>
                  </a:ext>
                </a:extLst>
              </a:tr>
              <a:tr h="538365">
                <a:tc>
                  <a:txBody>
                    <a:bodyPr/>
                    <a:lstStyle/>
                    <a:p>
                      <a:pPr algn="just">
                        <a:lnSpc>
                          <a:spcPct val="115000"/>
                        </a:lnSpc>
                        <a:spcAft>
                          <a:spcPts val="1000"/>
                        </a:spcAft>
                      </a:pPr>
                      <a:r>
                        <a:rPr lang="uz-Cyrl-UZ" sz="1400">
                          <a:effectLst/>
                        </a:rPr>
                        <a:t>Uglevodlar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4,10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20,1</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247833905"/>
                  </a:ext>
                </a:extLst>
              </a:tr>
              <a:tr h="538365">
                <a:tc>
                  <a:txBody>
                    <a:bodyPr/>
                    <a:lstStyle/>
                    <a:p>
                      <a:pPr algn="just">
                        <a:lnSpc>
                          <a:spcPct val="115000"/>
                        </a:lnSpc>
                        <a:spcAft>
                          <a:spcPts val="1000"/>
                        </a:spcAft>
                      </a:pPr>
                      <a:r>
                        <a:rPr lang="uz-Cyrl-UZ" sz="1400">
                          <a:effectLst/>
                        </a:rPr>
                        <a:t>Tsellyuloza</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1,9-2,0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8,10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90536254"/>
                  </a:ext>
                </a:extLst>
              </a:tr>
              <a:tr h="538365">
                <a:tc>
                  <a:txBody>
                    <a:bodyPr/>
                    <a:lstStyle/>
                    <a:p>
                      <a:pPr algn="just">
                        <a:lnSpc>
                          <a:spcPct val="115000"/>
                        </a:lnSpc>
                        <a:spcAft>
                          <a:spcPts val="1000"/>
                        </a:spcAft>
                      </a:pPr>
                      <a:r>
                        <a:rPr lang="uz-Cyrl-UZ" sz="1400">
                          <a:effectLst/>
                        </a:rPr>
                        <a:t>Spirtli ichimliklar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7,2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26,1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21255308"/>
                  </a:ext>
                </a:extLst>
              </a:tr>
              <a:tr h="538365">
                <a:tc>
                  <a:txBody>
                    <a:bodyPr/>
                    <a:lstStyle/>
                    <a:p>
                      <a:pPr algn="just">
                        <a:lnSpc>
                          <a:spcPct val="115000"/>
                        </a:lnSpc>
                        <a:spcAft>
                          <a:spcPts val="1000"/>
                        </a:spcAft>
                      </a:pPr>
                      <a:r>
                        <a:rPr lang="uz-Cyrl-UZ" sz="1400">
                          <a:effectLst/>
                        </a:rPr>
                        <a:t>Shirinliklar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10,2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64886559"/>
                  </a:ext>
                </a:extLst>
              </a:tr>
              <a:tr h="538365">
                <a:tc>
                  <a:txBody>
                    <a:bodyPr/>
                    <a:lstStyle/>
                    <a:p>
                      <a:pPr algn="just">
                        <a:lnSpc>
                          <a:spcPct val="115000"/>
                        </a:lnSpc>
                        <a:spcAft>
                          <a:spcPts val="1000"/>
                        </a:spcAft>
                      </a:pPr>
                      <a:r>
                        <a:rPr lang="uz-Cyrl-UZ" sz="1400">
                          <a:effectLst/>
                        </a:rPr>
                        <a:t>Limon kislotasi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a:effectLst/>
                        </a:rPr>
                        <a:t>2,25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1000"/>
                        </a:spcAft>
                      </a:pPr>
                      <a:r>
                        <a:rPr lang="uz-Cyrl-UZ" sz="1400" dirty="0">
                          <a:effectLst/>
                        </a:rPr>
                        <a:t>9,1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12414790"/>
                  </a:ext>
                </a:extLst>
              </a:tr>
            </a:tbl>
          </a:graphicData>
        </a:graphic>
      </p:graphicFrame>
    </p:spTree>
    <p:extLst>
      <p:ext uri="{BB962C8B-B14F-4D97-AF65-F5344CB8AC3E}">
        <p14:creationId xmlns:p14="http://schemas.microsoft.com/office/powerpoint/2010/main" val="178921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16835"/>
            <a:ext cx="10515600" cy="5660128"/>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r>
              <a:rPr lang="uz-Cyrl-UZ" dirty="0"/>
              <a:t>Odamdagi metabolizm tezligini aniqlash uchun u ishonchli issiqlik izolatsiyasiga ega shamollatiladigan kameraga joylashtiriladi. Xona ichkarisida doimiy harorat saqlanib turadi va isitiladigan havo, sub'ekt tanasi tomonidan hosil bo'ladigan issiqlik tufayli, quvurlar orqali sovuq suv bilan idishga quyiladi. Shunday qilib, ishi harakatsiz turmush tarzi bilan bog'liq bo'lgan odamning kunlik energiya ehtiyoji taxminan 2000 kkal ekanligi aniqlandi.</a:t>
            </a:r>
            <a:endParaRPr lang="ru-RU" dirty="0"/>
          </a:p>
          <a:p>
            <a:r>
              <a:rPr lang="uz-Cyrl-UZ" dirty="0"/>
              <a:t> Amalga oshirilgan ish turiga qarab, odam uchun zarur bo'lgan kaloriya miqdori ham o'zgaradi (tana vazniga 1 kg uchun):</a:t>
            </a:r>
            <a:endParaRPr lang="ru-RU" dirty="0"/>
          </a:p>
          <a:p>
            <a:r>
              <a:rPr lang="uz-Cyrl-UZ" dirty="0"/>
              <a:t>Aqliy mehnat: 30-50 kkal.</a:t>
            </a:r>
            <a:endParaRPr lang="ru-RU" dirty="0"/>
          </a:p>
          <a:p>
            <a:r>
              <a:rPr lang="uz-Cyrl-UZ" dirty="0"/>
              <a:t>Engil ish: 30-40 kkal.</a:t>
            </a:r>
            <a:endParaRPr lang="ru-RU" dirty="0"/>
          </a:p>
          <a:p>
            <a:r>
              <a:rPr lang="uz-Cyrl-UZ" dirty="0"/>
              <a:t>Og'ir jismoniy mehnat yoki kuch mashqlari: 40-50 kkal.</a:t>
            </a:r>
            <a:endParaRPr lang="ru-RU" dirty="0"/>
          </a:p>
          <a:p>
            <a:r>
              <a:rPr lang="uz-Cyrl-UZ" dirty="0"/>
              <a:t>Jismoniy faollik koeffitsientlaridan foydalanib, siz kunlik energiya talabini eng aniq belgilashingiz mumkin:</a:t>
            </a:r>
            <a:endParaRPr lang="ru-RU" dirty="0"/>
          </a:p>
        </p:txBody>
      </p:sp>
    </p:spTree>
    <p:extLst>
      <p:ext uri="{BB962C8B-B14F-4D97-AF65-F5344CB8AC3E}">
        <p14:creationId xmlns:p14="http://schemas.microsoft.com/office/powerpoint/2010/main" val="71670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08275148"/>
              </p:ext>
            </p:extLst>
          </p:nvPr>
        </p:nvGraphicFramePr>
        <p:xfrm>
          <a:off x="914400" y="326000"/>
          <a:ext cx="10439400" cy="6186114"/>
        </p:xfrm>
        <a:graphic>
          <a:graphicData uri="http://schemas.openxmlformats.org/drawingml/2006/table">
            <a:tbl>
              <a:tblPr firstRow="1" firstCol="1" bandRow="1">
                <a:tableStyleId>{5C22544A-7EE6-4342-B048-85BDC9FD1C3A}</a:tableStyleId>
              </a:tblPr>
              <a:tblGrid>
                <a:gridCol w="2451431">
                  <a:extLst>
                    <a:ext uri="{9D8B030D-6E8A-4147-A177-3AD203B41FA5}">
                      <a16:colId xmlns:a16="http://schemas.microsoft.com/office/drawing/2014/main" val="400683389"/>
                    </a:ext>
                  </a:extLst>
                </a:gridCol>
                <a:gridCol w="7987969">
                  <a:extLst>
                    <a:ext uri="{9D8B030D-6E8A-4147-A177-3AD203B41FA5}">
                      <a16:colId xmlns:a16="http://schemas.microsoft.com/office/drawing/2014/main" val="2883258554"/>
                    </a:ext>
                  </a:extLst>
                </a:gridCol>
              </a:tblGrid>
              <a:tr h="687346">
                <a:tc gridSpan="2">
                  <a:txBody>
                    <a:bodyPr/>
                    <a:lstStyle/>
                    <a:p>
                      <a:pPr algn="ctr">
                        <a:lnSpc>
                          <a:spcPct val="115000"/>
                        </a:lnSpc>
                        <a:spcAft>
                          <a:spcPts val="1000"/>
                        </a:spcAft>
                      </a:pPr>
                      <a:r>
                        <a:rPr lang="uz-Cyrl-UZ" sz="1400" dirty="0">
                          <a:effectLst/>
                        </a:rPr>
                        <a:t>Jismoniy faollik (haftasiga)</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ru-RU"/>
                    </a:p>
                  </a:txBody>
                  <a:tcPr/>
                </a:tc>
                <a:extLst>
                  <a:ext uri="{0D108BD9-81ED-4DB2-BD59-A6C34878D82A}">
                    <a16:rowId xmlns:a16="http://schemas.microsoft.com/office/drawing/2014/main" val="465592724"/>
                  </a:ext>
                </a:extLst>
              </a:tr>
              <a:tr h="687346">
                <a:tc>
                  <a:txBody>
                    <a:bodyPr/>
                    <a:lstStyle/>
                    <a:p>
                      <a:pPr algn="just">
                        <a:lnSpc>
                          <a:spcPct val="115000"/>
                        </a:lnSpc>
                        <a:spcAft>
                          <a:spcPts val="0"/>
                        </a:spcAft>
                      </a:pPr>
                      <a:r>
                        <a:rPr lang="uz-Cyrl-UZ" sz="1400">
                          <a:effectLst/>
                        </a:rPr>
                        <a:t>Koeffitsient</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Tovush</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580216857"/>
                  </a:ext>
                </a:extLst>
              </a:tr>
              <a:tr h="687346">
                <a:tc>
                  <a:txBody>
                    <a:bodyPr/>
                    <a:lstStyle/>
                    <a:p>
                      <a:pPr algn="just">
                        <a:lnSpc>
                          <a:spcPct val="115000"/>
                        </a:lnSpc>
                        <a:spcAft>
                          <a:spcPts val="0"/>
                        </a:spcAft>
                      </a:pPr>
                      <a:r>
                        <a:rPr lang="uz-Cyrl-UZ" sz="1400">
                          <a:effectLst/>
                        </a:rPr>
                        <a:t>1,2</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Minimal yoki hech qanday yuk</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869981887"/>
                  </a:ext>
                </a:extLst>
              </a:tr>
              <a:tr h="687346">
                <a:tc>
                  <a:txBody>
                    <a:bodyPr/>
                    <a:lstStyle/>
                    <a:p>
                      <a:pPr algn="just">
                        <a:lnSpc>
                          <a:spcPct val="115000"/>
                        </a:lnSpc>
                        <a:spcAft>
                          <a:spcPts val="0"/>
                        </a:spcAft>
                      </a:pPr>
                      <a:r>
                        <a:rPr lang="uz-Cyrl-UZ" sz="1400">
                          <a:effectLst/>
                        </a:rPr>
                        <a:t>1,38</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O'rtacha yuk bilan 3 ta trening</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626080142"/>
                  </a:ext>
                </a:extLst>
              </a:tr>
              <a:tr h="687346">
                <a:tc>
                  <a:txBody>
                    <a:bodyPr/>
                    <a:lstStyle/>
                    <a:p>
                      <a:pPr algn="just">
                        <a:lnSpc>
                          <a:spcPct val="115000"/>
                        </a:lnSpc>
                        <a:spcAft>
                          <a:spcPts val="0"/>
                        </a:spcAft>
                      </a:pPr>
                      <a:r>
                        <a:rPr lang="uz-Cyrl-UZ" sz="1400">
                          <a:effectLst/>
                        </a:rPr>
                        <a:t>1,46</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O'rtacha yuk bilan 5 ta trening</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182615932"/>
                  </a:ext>
                </a:extLst>
              </a:tr>
              <a:tr h="687346">
                <a:tc>
                  <a:txBody>
                    <a:bodyPr/>
                    <a:lstStyle/>
                    <a:p>
                      <a:pPr algn="just">
                        <a:lnSpc>
                          <a:spcPct val="115000"/>
                        </a:lnSpc>
                        <a:spcAft>
                          <a:spcPts val="0"/>
                        </a:spcAft>
                      </a:pPr>
                      <a:r>
                        <a:rPr lang="uz-Cyrl-UZ" sz="1400">
                          <a:effectLst/>
                        </a:rPr>
                        <a:t>1,55</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5 ta intensiv mashg'ulotlar</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938243353"/>
                  </a:ext>
                </a:extLst>
              </a:tr>
              <a:tr h="687346">
                <a:tc>
                  <a:txBody>
                    <a:bodyPr/>
                    <a:lstStyle/>
                    <a:p>
                      <a:pPr algn="just">
                        <a:lnSpc>
                          <a:spcPct val="115000"/>
                        </a:lnSpc>
                        <a:spcAft>
                          <a:spcPts val="0"/>
                        </a:spcAft>
                      </a:pPr>
                      <a:r>
                        <a:rPr lang="uz-Cyrl-UZ" sz="1400">
                          <a:effectLst/>
                        </a:rPr>
                        <a:t>1,64</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Kundalik yuklar</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686658675"/>
                  </a:ext>
                </a:extLst>
              </a:tr>
              <a:tr h="687346">
                <a:tc>
                  <a:txBody>
                    <a:bodyPr/>
                    <a:lstStyle/>
                    <a:p>
                      <a:pPr algn="just">
                        <a:lnSpc>
                          <a:spcPct val="115000"/>
                        </a:lnSpc>
                        <a:spcAft>
                          <a:spcPts val="0"/>
                        </a:spcAft>
                      </a:pPr>
                      <a:r>
                        <a:rPr lang="uz-Cyrl-UZ" sz="1400">
                          <a:effectLst/>
                        </a:rPr>
                        <a:t>1,73</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Kuchli mashg'ulotlar haftada etti kun yoki kuniga ikki marta</a:t>
                      </a:r>
                      <a:endParaRPr lang="ru-RU" sz="110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644366680"/>
                  </a:ext>
                </a:extLst>
              </a:tr>
              <a:tr h="687346">
                <a:tc>
                  <a:txBody>
                    <a:bodyPr/>
                    <a:lstStyle/>
                    <a:p>
                      <a:pPr>
                        <a:lnSpc>
                          <a:spcPct val="115000"/>
                        </a:lnSpc>
                        <a:spcAft>
                          <a:spcPts val="0"/>
                        </a:spcAft>
                      </a:pPr>
                      <a:r>
                        <a:rPr lang="uz-Cyrl-UZ" sz="1400">
                          <a:effectLst/>
                        </a:rPr>
                        <a:t>1,9</a:t>
                      </a:r>
                      <a:endParaRPr lang="ru-RU" sz="1100">
                        <a:effectLst/>
                        <a:latin typeface="Calibri" panose="020F0502020204030204" pitchFamily="34" charset="0"/>
                        <a:ea typeface="Times New Roman" panose="02020603050405020304" pitchFamily="18" charset="0"/>
                      </a:endParaRPr>
                    </a:p>
                  </a:txBody>
                  <a:tcPr marL="9525" marR="9525" marT="9525" marB="9525" anchor="ctr"/>
                </a:tc>
                <a:tc>
                  <a:txBody>
                    <a:bodyPr/>
                    <a:lstStyle/>
                    <a:p>
                      <a:pPr>
                        <a:lnSpc>
                          <a:spcPct val="115000"/>
                        </a:lnSpc>
                        <a:spcAft>
                          <a:spcPts val="0"/>
                        </a:spcAft>
                      </a:pPr>
                      <a:r>
                        <a:rPr lang="uz-Cyrl-UZ" sz="1400" dirty="0">
                          <a:effectLst/>
                        </a:rPr>
                        <a:t>Professional sport mashg'ulotlari yoki og'ir jismoniy mehnat</a:t>
                      </a:r>
                      <a:endParaRPr lang="ru-RU" sz="1100" dirty="0">
                        <a:effectLst/>
                        <a:latin typeface="Calibri" panose="020F050202020403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963791910"/>
                  </a:ext>
                </a:extLst>
              </a:tr>
            </a:tbl>
          </a:graphicData>
        </a:graphic>
      </p:graphicFrame>
    </p:spTree>
    <p:extLst>
      <p:ext uri="{BB962C8B-B14F-4D97-AF65-F5344CB8AC3E}">
        <p14:creationId xmlns:p14="http://schemas.microsoft.com/office/powerpoint/2010/main" val="124030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8498" y="365125"/>
            <a:ext cx="10233328" cy="3030081"/>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uz-Cyrl-UZ" sz="5400" dirty="0"/>
              <a:t> </a:t>
            </a:r>
            <a:r>
              <a:rPr lang="uz-Cyrl-UZ" sz="2400" dirty="0"/>
              <a:t>Har bir mahsulotning ozuqaviy qiymati uning foydali xususiyatlarining butun spektrini o'z ichiga oladi: energetik, biologik, organoleptik, fiziologik, shuningdek sifatli va hazm bo'ladigan. Kaloriya tarkibi oziq-ovqat tarkibidagi ba'zi ozuqaviy moddalar miqdori bilan bevosita bog'liq: yog'lar, oqsillar, uglevodlar va organik kislotalar. Diyetologlar termolipoliz yoki yog'larning parchalanishi (1 g) bilan organizm 9,3 kaloriya, uglevodlar va oqsillarning katabolizmida esa har biri 4,1 kaloriya olishini hisoblashgan. Ovqatning energiya qiymatini hisoblashda odatda butun sonlar ishlatiladi, ularni yaxlitlash:</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3816005"/>
              </p:ext>
            </p:extLst>
          </p:nvPr>
        </p:nvGraphicFramePr>
        <p:xfrm>
          <a:off x="898498" y="3395206"/>
          <a:ext cx="10233328" cy="3395210"/>
        </p:xfrm>
        <a:graphic>
          <a:graphicData uri="http://schemas.openxmlformats.org/drawingml/2006/table">
            <a:tbl>
              <a:tblPr firstRow="1" firstCol="1" bandRow="1">
                <a:tableStyleId>{5C22544A-7EE6-4342-B048-85BDC9FD1C3A}</a:tableStyleId>
              </a:tblPr>
              <a:tblGrid>
                <a:gridCol w="7516535">
                  <a:extLst>
                    <a:ext uri="{9D8B030D-6E8A-4147-A177-3AD203B41FA5}">
                      <a16:colId xmlns:a16="http://schemas.microsoft.com/office/drawing/2014/main" val="2283171285"/>
                    </a:ext>
                  </a:extLst>
                </a:gridCol>
                <a:gridCol w="1377833">
                  <a:extLst>
                    <a:ext uri="{9D8B030D-6E8A-4147-A177-3AD203B41FA5}">
                      <a16:colId xmlns:a16="http://schemas.microsoft.com/office/drawing/2014/main" val="685854561"/>
                    </a:ext>
                  </a:extLst>
                </a:gridCol>
                <a:gridCol w="1338960">
                  <a:extLst>
                    <a:ext uri="{9D8B030D-6E8A-4147-A177-3AD203B41FA5}">
                      <a16:colId xmlns:a16="http://schemas.microsoft.com/office/drawing/2014/main" val="1239683321"/>
                    </a:ext>
                  </a:extLst>
                </a:gridCol>
              </a:tblGrid>
              <a:tr h="485030">
                <a:tc>
                  <a:txBody>
                    <a:bodyPr/>
                    <a:lstStyle/>
                    <a:p>
                      <a:pPr algn="just">
                        <a:lnSpc>
                          <a:spcPct val="115000"/>
                        </a:lnSpc>
                        <a:spcAft>
                          <a:spcPts val="0"/>
                        </a:spcAft>
                      </a:pPr>
                      <a:r>
                        <a:rPr lang="uz-Cyrl-UZ" sz="1400">
                          <a:effectLst/>
                        </a:rPr>
                        <a:t>Oqsil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17 kJ</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4 kal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94570877"/>
                  </a:ext>
                </a:extLst>
              </a:tr>
              <a:tr h="485030">
                <a:tc>
                  <a:txBody>
                    <a:bodyPr/>
                    <a:lstStyle/>
                    <a:p>
                      <a:pPr algn="just">
                        <a:lnSpc>
                          <a:spcPct val="115000"/>
                        </a:lnSpc>
                        <a:spcAft>
                          <a:spcPts val="0"/>
                        </a:spcAft>
                      </a:pPr>
                      <a:r>
                        <a:rPr lang="uz-Cyrl-UZ" sz="1400">
                          <a:effectLst/>
                        </a:rPr>
                        <a:t>Yog'lar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37 kJ</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9 kal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08651411"/>
                  </a:ext>
                </a:extLst>
              </a:tr>
              <a:tr h="485030">
                <a:tc>
                  <a:txBody>
                    <a:bodyPr/>
                    <a:lstStyle/>
                    <a:p>
                      <a:pPr algn="just">
                        <a:lnSpc>
                          <a:spcPct val="115000"/>
                        </a:lnSpc>
                        <a:spcAft>
                          <a:spcPts val="0"/>
                        </a:spcAft>
                      </a:pPr>
                      <a:r>
                        <a:rPr lang="uz-Cyrl-UZ" sz="1400">
                          <a:effectLst/>
                        </a:rPr>
                        <a:t>Uglevodlar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17 kJ</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4 kal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02972423"/>
                  </a:ext>
                </a:extLst>
              </a:tr>
              <a:tr h="485030">
                <a:tc>
                  <a:txBody>
                    <a:bodyPr/>
                    <a:lstStyle/>
                    <a:p>
                      <a:pPr algn="just">
                        <a:lnSpc>
                          <a:spcPct val="115000"/>
                        </a:lnSpc>
                        <a:spcAft>
                          <a:spcPts val="0"/>
                        </a:spcAft>
                      </a:pPr>
                      <a:r>
                        <a:rPr lang="uz-Cyrl-UZ" sz="1400">
                          <a:effectLst/>
                        </a:rPr>
                        <a:t>Elyaf (o'simlik tolasi)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8 kJ</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2 kal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45803767"/>
                  </a:ext>
                </a:extLst>
              </a:tr>
              <a:tr h="485030">
                <a:tc>
                  <a:txBody>
                    <a:bodyPr/>
                    <a:lstStyle/>
                    <a:p>
                      <a:pPr algn="just">
                        <a:lnSpc>
                          <a:spcPct val="115000"/>
                        </a:lnSpc>
                        <a:spcAft>
                          <a:spcPts val="0"/>
                        </a:spcAft>
                      </a:pPr>
                      <a:r>
                        <a:rPr lang="uz-Cyrl-UZ" sz="1400">
                          <a:effectLst/>
                        </a:rPr>
                        <a:t>Organik kislotalar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13 kJ</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3 kal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67961027"/>
                  </a:ext>
                </a:extLst>
              </a:tr>
              <a:tr h="485030">
                <a:tc>
                  <a:txBody>
                    <a:bodyPr/>
                    <a:lstStyle/>
                    <a:p>
                      <a:pPr algn="just">
                        <a:lnSpc>
                          <a:spcPct val="115000"/>
                        </a:lnSpc>
                        <a:spcAft>
                          <a:spcPts val="0"/>
                        </a:spcAft>
                      </a:pPr>
                      <a:r>
                        <a:rPr lang="uz-Cyrl-UZ" sz="1400">
                          <a:effectLst/>
                        </a:rPr>
                        <a:t>Etanol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29 kJ</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7 kal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25033884"/>
                  </a:ext>
                </a:extLst>
              </a:tr>
              <a:tr h="485030">
                <a:tc>
                  <a:txBody>
                    <a:bodyPr/>
                    <a:lstStyle/>
                    <a:p>
                      <a:pPr algn="just">
                        <a:lnSpc>
                          <a:spcPct val="115000"/>
                        </a:lnSpc>
                        <a:spcAft>
                          <a:spcPts val="0"/>
                        </a:spcAft>
                      </a:pPr>
                      <a:r>
                        <a:rPr lang="uz-Cyrl-UZ" sz="1400">
                          <a:effectLst/>
                        </a:rPr>
                        <a:t>Poliollar (ko'p atomli spirtlar)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a:effectLst/>
                        </a:rPr>
                        <a:t>10 kJ</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0"/>
                        </a:spcAft>
                      </a:pPr>
                      <a:r>
                        <a:rPr lang="uz-Cyrl-UZ" sz="1400" dirty="0">
                          <a:effectLst/>
                        </a:rPr>
                        <a:t>2,5 kal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73482229"/>
                  </a:ext>
                </a:extLst>
              </a:tr>
            </a:tbl>
          </a:graphicData>
        </a:graphic>
      </p:graphicFrame>
    </p:spTree>
    <p:extLst>
      <p:ext uri="{BB962C8B-B14F-4D97-AF65-F5344CB8AC3E}">
        <p14:creationId xmlns:p14="http://schemas.microsoft.com/office/powerpoint/2010/main" val="323888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24786"/>
            <a:ext cx="10515600" cy="5652177"/>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uz-Cyrl-UZ" sz="3600" dirty="0"/>
              <a:t> BZHU miqdorini, shuningdek 100 g mahsulot tarkibidagi boshqa ingredientlarni do'kon yorlig'ida ko'rish mumkin yoki uning tarkibi va kaloriya miqdori ko'rsatilgan jadvaldan olish mumkin. Ushbu ko'rsatkichlarni 1 g oziq-ovqat komponentidan olingan energiya miqdoriga ko'paytirsak, biz 100 g mahsulotdagi har bir ozuqa moddasining energiya qiymatini topamiz. Ammo shu bilan birga inson tanasi ovqatni 100% o'zlashtira olmasligini yodda tutish kerak. U hazm qiladi:</a:t>
            </a:r>
            <a:endParaRPr lang="ru-RU" sz="3600" dirty="0"/>
          </a:p>
        </p:txBody>
      </p:sp>
    </p:spTree>
    <p:extLst>
      <p:ext uri="{BB962C8B-B14F-4D97-AF65-F5344CB8AC3E}">
        <p14:creationId xmlns:p14="http://schemas.microsoft.com/office/powerpoint/2010/main" val="13651432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815</Words>
  <Application>Microsoft Office PowerPoint</Application>
  <PresentationFormat>Широкоэкранный</PresentationFormat>
  <Paragraphs>83</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Britannic Bold</vt:lpstr>
      <vt:lpstr>Calibri</vt:lpstr>
      <vt:lpstr>Calibri Light</vt:lpstr>
      <vt:lpstr>Times New Roman</vt:lpstr>
      <vt:lpstr>Тема Office</vt:lpstr>
      <vt:lpstr>Презентация PowerPoint</vt:lpstr>
      <vt:lpstr>Mavzu:. Oziq –ovqat mahsulotlarining energetik qiymati.</vt:lpstr>
      <vt:lpstr>1. Oziq –ovqat mahsulotlarining energetik qiymati. </vt:lpstr>
      <vt:lpstr>Презентация PowerPoint</vt:lpstr>
      <vt:lpstr>2.Oziq-ovqat komponentlari</vt:lpstr>
      <vt:lpstr>Презентация PowerPoint</vt:lpstr>
      <vt:lpstr>Презентация PowerPoint</vt:lpstr>
      <vt:lpstr> Har bir mahsulotning ozuqaviy qiymati uning foydali xususiyatlarining butun spektrini o'z ichiga oladi: energetik, biologik, organoleptik, fiziologik, shuningdek sifatli va hazm bo'ladigan. Kaloriya tarkibi oziq-ovqat tarkibidagi ba'zi ozuqaviy moddalar miqdori bilan bevosita bog'liq: yog'lar, oqsillar, uglevodlar va organik kislotalar. Diyetologlar termolipoliz yoki yog'larning parchalanishi (1 g) bilan organizm 9,3 kaloriya, uglevodlar va oqsillarning katabolizmida esa har biri 4,1 kaloriya olishini hisoblashgan. Ovqatning energiya qiymatini hisoblashda odatda butun sonlar ishlatiladi, ularni yaxlitlash:</vt:lpstr>
      <vt:lpstr>Презентация PowerPoint</vt:lpstr>
      <vt:lpstr>E’tiboringiz uchun rahmat.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cp:revision>
  <dcterms:created xsi:type="dcterms:W3CDTF">2021-12-29T06:28:41Z</dcterms:created>
  <dcterms:modified xsi:type="dcterms:W3CDTF">2021-12-29T06:43:33Z</dcterms:modified>
</cp:coreProperties>
</file>