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8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4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3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8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8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5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7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9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7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2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8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0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0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4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C13558-238C-4DA2-B5F8-00D5AA901D6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6F28E9-214D-4647-B550-07B4CF91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6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74" y="5482221"/>
            <a:ext cx="11278226" cy="1528035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6700" dirty="0" err="1" smtClean="0">
                <a:latin typeface="Monotype Corsiva" panose="03010101010201010101" pitchFamily="66" charset="0"/>
              </a:rPr>
              <a:t>Ayollar</a:t>
            </a:r>
            <a:r>
              <a:rPr lang="en-US" sz="6700" dirty="0" smtClean="0">
                <a:latin typeface="Monotype Corsiva" panose="03010101010201010101" pitchFamily="66" charset="0"/>
              </a:rPr>
              <a:t> </a:t>
            </a:r>
            <a:r>
              <a:rPr lang="en-US" sz="6700" dirty="0" err="1" smtClean="0">
                <a:latin typeface="Monotype Corsiva" panose="03010101010201010101" pitchFamily="66" charset="0"/>
              </a:rPr>
              <a:t>to’g’ri</a:t>
            </a:r>
            <a:r>
              <a:rPr lang="en-US" sz="6700" dirty="0" smtClean="0">
                <a:latin typeface="Monotype Corsiva" panose="03010101010201010101" pitchFamily="66" charset="0"/>
              </a:rPr>
              <a:t> </a:t>
            </a:r>
            <a:r>
              <a:rPr lang="en-US" sz="6700" dirty="0" err="1" smtClean="0">
                <a:latin typeface="Monotype Corsiva" panose="03010101010201010101" pitchFamily="66" charset="0"/>
              </a:rPr>
              <a:t>bichimli</a:t>
            </a:r>
            <a:r>
              <a:rPr lang="en-US" sz="6700" dirty="0" smtClean="0">
                <a:latin typeface="Monotype Corsiva" panose="03010101010201010101" pitchFamily="66" charset="0"/>
              </a:rPr>
              <a:t> </a:t>
            </a:r>
            <a:r>
              <a:rPr lang="en-US" sz="6700" dirty="0" err="1" smtClean="0">
                <a:latin typeface="Monotype Corsiva" panose="03010101010201010101" pitchFamily="66" charset="0"/>
              </a:rPr>
              <a:t>yubkasini</a:t>
            </a:r>
            <a:r>
              <a:rPr lang="en-US" sz="6700" dirty="0" smtClean="0">
                <a:latin typeface="Monotype Corsiva" panose="03010101010201010101" pitchFamily="66" charset="0"/>
              </a:rPr>
              <a:t> </a:t>
            </a:r>
            <a:r>
              <a:rPr lang="en-US" sz="6700" dirty="0" err="1" smtClean="0">
                <a:latin typeface="Monotype Corsiva" panose="03010101010201010101" pitchFamily="66" charset="0"/>
              </a:rPr>
              <a:t>tikish</a:t>
            </a:r>
            <a:r>
              <a:rPr lang="en-US" sz="6000" dirty="0" smtClean="0">
                <a:latin typeface="Monotype Corsiva" panose="03010101010201010101" pitchFamily="66" charset="0"/>
              </a:rPr>
              <a:t/>
            </a:r>
            <a:br>
              <a:rPr lang="en-US" sz="6000" dirty="0" smtClean="0">
                <a:latin typeface="Monotype Corsiva" panose="03010101010201010101" pitchFamily="66" charset="0"/>
              </a:rPr>
            </a:br>
            <a:r>
              <a:rPr lang="en-US" sz="6000" dirty="0">
                <a:latin typeface="Monotype Corsiva" panose="03010101010201010101" pitchFamily="66" charset="0"/>
              </a:rPr>
              <a:t/>
            </a:r>
            <a:br>
              <a:rPr lang="en-US" sz="6000" dirty="0">
                <a:latin typeface="Monotype Corsiva" panose="03010101010201010101" pitchFamily="66" charset="0"/>
              </a:rPr>
            </a:br>
            <a:r>
              <a:rPr lang="en-US" sz="6000" dirty="0" err="1" smtClean="0">
                <a:latin typeface="Monotype Corsiva" panose="03010101010201010101" pitchFamily="66" charset="0"/>
              </a:rPr>
              <a:t>Reja</a:t>
            </a:r>
            <a:r>
              <a:rPr lang="en-US" sz="6000" dirty="0" smtClean="0">
                <a:latin typeface="Monotype Corsiva" panose="03010101010201010101" pitchFamily="66" charset="0"/>
              </a:rPr>
              <a:t>:</a:t>
            </a:r>
            <a:r>
              <a:rPr lang="en-US" sz="6000" dirty="0">
                <a:latin typeface="Monotype Corsiva" panose="03010101010201010101" pitchFamily="66" charset="0"/>
              </a:rPr>
              <a:t/>
            </a:r>
            <a:br>
              <a:rPr lang="en-US" sz="6000" dirty="0">
                <a:latin typeface="Monotype Corsiva" panose="03010101010201010101" pitchFamily="66" charset="0"/>
              </a:rPr>
            </a:br>
            <a:r>
              <a:rPr lang="en-US" sz="4400" dirty="0" smtClean="0">
                <a:latin typeface="Monotype Corsiva" panose="03010101010201010101" pitchFamily="66" charset="0"/>
              </a:rPr>
              <a:t>1. </a:t>
            </a:r>
            <a:r>
              <a:rPr lang="ru-RU" sz="5300" dirty="0" err="1" smtClean="0">
                <a:latin typeface="Monotype Corsiva" panose="03010101010201010101" pitchFamily="66" charset="0"/>
              </a:rPr>
              <a:t>Ayollar</a:t>
            </a:r>
            <a:r>
              <a:rPr lang="ru-RU" sz="5300" dirty="0" smtClean="0">
                <a:latin typeface="Monotype Corsiva" panose="03010101010201010101" pitchFamily="66" charset="0"/>
              </a:rPr>
              <a:t> </a:t>
            </a:r>
            <a:r>
              <a:rPr lang="ru-RU" sz="5300" dirty="0" err="1">
                <a:latin typeface="Monotype Corsiva" panose="03010101010201010101" pitchFamily="66" charset="0"/>
              </a:rPr>
              <a:t>yubkasini</a:t>
            </a:r>
            <a:r>
              <a:rPr lang="ru-RU" sz="5300" dirty="0">
                <a:latin typeface="Monotype Corsiva" panose="03010101010201010101" pitchFamily="66" charset="0"/>
              </a:rPr>
              <a:t> </a:t>
            </a:r>
            <a:r>
              <a:rPr lang="ru-RU" sz="5300" dirty="0" err="1">
                <a:latin typeface="Monotype Corsiva" panose="03010101010201010101" pitchFamily="66" charset="0"/>
              </a:rPr>
              <a:t>modellashtirish</a:t>
            </a:r>
            <a:r>
              <a:rPr lang="ru-RU" sz="5300" dirty="0">
                <a:latin typeface="Monotype Corsiva" panose="03010101010201010101" pitchFamily="66" charset="0"/>
              </a:rPr>
              <a:t>.</a:t>
            </a:r>
            <a:r>
              <a:rPr lang="ru-RU" sz="4400" dirty="0">
                <a:latin typeface="Monotype Corsiva" panose="03010101010201010101" pitchFamily="66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</a:rPr>
            </a:br>
            <a:r>
              <a:rPr lang="en-US" sz="4400" dirty="0" smtClean="0">
                <a:latin typeface="Monotype Corsiva" panose="03010101010201010101" pitchFamily="66" charset="0"/>
              </a:rPr>
              <a:t>2. </a:t>
            </a:r>
            <a:r>
              <a:rPr lang="ru-RU" sz="5300" dirty="0" err="1" smtClean="0">
                <a:latin typeface="Monotype Corsiva" panose="03010101010201010101" pitchFamily="66" charset="0"/>
              </a:rPr>
              <a:t>Ayollar</a:t>
            </a:r>
            <a:r>
              <a:rPr lang="ru-RU" sz="5300" dirty="0" smtClean="0">
                <a:latin typeface="Monotype Corsiva" panose="03010101010201010101" pitchFamily="66" charset="0"/>
              </a:rPr>
              <a:t> </a:t>
            </a:r>
            <a:r>
              <a:rPr lang="ru-RU" sz="5300" dirty="0" err="1">
                <a:latin typeface="Monotype Corsiva" panose="03010101010201010101" pitchFamily="66" charset="0"/>
              </a:rPr>
              <a:t>yubkasini</a:t>
            </a:r>
            <a:r>
              <a:rPr lang="ru-RU" sz="5300" dirty="0">
                <a:latin typeface="Monotype Corsiva" panose="03010101010201010101" pitchFamily="66" charset="0"/>
              </a:rPr>
              <a:t> </a:t>
            </a:r>
            <a:r>
              <a:rPr lang="ru-RU" sz="5300" dirty="0" err="1">
                <a:latin typeface="Monotype Corsiva" panose="03010101010201010101" pitchFamily="66" charset="0"/>
              </a:rPr>
              <a:t>bichish</a:t>
            </a:r>
            <a:r>
              <a:rPr lang="ru-RU" sz="5300" dirty="0">
                <a:latin typeface="Monotype Corsiva" panose="03010101010201010101" pitchFamily="66" charset="0"/>
              </a:rPr>
              <a:t>.</a:t>
            </a:r>
            <a:r>
              <a:rPr lang="ru-RU" sz="4400" dirty="0">
                <a:latin typeface="Monotype Corsiva" panose="03010101010201010101" pitchFamily="66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</a:rPr>
            </a:br>
            <a:r>
              <a:rPr lang="en-US" sz="4400" dirty="0" smtClean="0">
                <a:latin typeface="Monotype Corsiva" panose="03010101010201010101" pitchFamily="66" charset="0"/>
              </a:rPr>
              <a:t>3. </a:t>
            </a:r>
            <a:r>
              <a:rPr lang="ru-RU" sz="5300" dirty="0" err="1" smtClean="0">
                <a:latin typeface="Monotype Corsiva" panose="03010101010201010101" pitchFamily="66" charset="0"/>
              </a:rPr>
              <a:t>Ayollar</a:t>
            </a:r>
            <a:r>
              <a:rPr lang="ru-RU" sz="5300" dirty="0" smtClean="0">
                <a:latin typeface="Monotype Corsiva" panose="03010101010201010101" pitchFamily="66" charset="0"/>
              </a:rPr>
              <a:t> </a:t>
            </a:r>
            <a:r>
              <a:rPr lang="ru-RU" sz="5300" dirty="0" err="1">
                <a:latin typeface="Monotype Corsiva" panose="03010101010201010101" pitchFamily="66" charset="0"/>
              </a:rPr>
              <a:t>yubkasini</a:t>
            </a:r>
            <a:r>
              <a:rPr lang="ru-RU" sz="5300" dirty="0">
                <a:latin typeface="Monotype Corsiva" panose="03010101010201010101" pitchFamily="66" charset="0"/>
              </a:rPr>
              <a:t> </a:t>
            </a:r>
            <a:r>
              <a:rPr lang="ru-RU" sz="5300" dirty="0" err="1">
                <a:latin typeface="Monotype Corsiva" panose="03010101010201010101" pitchFamily="66" charset="0"/>
              </a:rPr>
              <a:t>tikish</a:t>
            </a:r>
            <a:r>
              <a:rPr lang="ru-RU" sz="5300" dirty="0" smtClean="0">
                <a:latin typeface="Monotype Corsiva" panose="03010101010201010101" pitchFamily="66" charset="0"/>
              </a:rPr>
              <a:t>.</a:t>
            </a:r>
            <a:r>
              <a:rPr lang="en-US" sz="5300" dirty="0" smtClean="0">
                <a:latin typeface="Monotype Corsiva" panose="03010101010201010101" pitchFamily="66" charset="0"/>
              </a:rPr>
              <a:t/>
            </a:r>
            <a:br>
              <a:rPr lang="en-US" sz="5300" dirty="0" smtClean="0">
                <a:latin typeface="Monotype Corsiva" panose="03010101010201010101" pitchFamily="66" charset="0"/>
              </a:rPr>
            </a:br>
            <a:r>
              <a:rPr lang="en-US" sz="4000" dirty="0" smtClean="0">
                <a:latin typeface="Monotype Corsiva" panose="03010101010201010101" pitchFamily="66" charset="0"/>
              </a:rPr>
              <a:t>4. </a:t>
            </a:r>
            <a:r>
              <a:rPr lang="en-US" sz="5300" dirty="0" err="1">
                <a:latin typeface="Monotype Corsiva" panose="03010101010201010101" pitchFamily="66" charset="0"/>
              </a:rPr>
              <a:t>Ayollar</a:t>
            </a:r>
            <a:r>
              <a:rPr lang="en-US" sz="5300" dirty="0">
                <a:latin typeface="Monotype Corsiva" panose="03010101010201010101" pitchFamily="66" charset="0"/>
              </a:rPr>
              <a:t> </a:t>
            </a:r>
            <a:r>
              <a:rPr lang="en-US" sz="5300" dirty="0" err="1">
                <a:latin typeface="Monotype Corsiva" panose="03010101010201010101" pitchFamily="66" charset="0"/>
              </a:rPr>
              <a:t>yubkasini</a:t>
            </a:r>
            <a:r>
              <a:rPr lang="en-US" sz="5300" dirty="0">
                <a:latin typeface="Monotype Corsiva" panose="03010101010201010101" pitchFamily="66" charset="0"/>
              </a:rPr>
              <a:t> </a:t>
            </a:r>
            <a:r>
              <a:rPr lang="en-US" sz="5300" dirty="0" err="1">
                <a:latin typeface="Monotype Corsiva" panose="03010101010201010101" pitchFamily="66" charset="0"/>
              </a:rPr>
              <a:t>tikish</a:t>
            </a:r>
            <a:r>
              <a:rPr lang="en-US" sz="5300" dirty="0">
                <a:latin typeface="Monotype Corsiva" panose="03010101010201010101" pitchFamily="66" charset="0"/>
              </a:rPr>
              <a:t> </a:t>
            </a:r>
            <a:r>
              <a:rPr lang="en-US" sz="5300" dirty="0" err="1">
                <a:latin typeface="Monotype Corsiva" panose="03010101010201010101" pitchFamily="66" charset="0"/>
              </a:rPr>
              <a:t>texnologiyasi</a:t>
            </a:r>
            <a:r>
              <a:rPr lang="ru-RU" sz="5300" dirty="0">
                <a:latin typeface="Monotype Corsiva" panose="03010101010201010101" pitchFamily="66" charset="0"/>
              </a:rPr>
              <a:t/>
            </a:r>
            <a:br>
              <a:rPr lang="ru-RU" sz="5300" dirty="0">
                <a:latin typeface="Monotype Corsiva" panose="03010101010201010101" pitchFamily="66" charset="0"/>
              </a:rPr>
            </a:br>
            <a:endParaRPr lang="ru-RU" sz="67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7011" y="6673372"/>
            <a:ext cx="10351752" cy="13681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45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88759"/>
            <a:ext cx="5791826" cy="4908884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Monotype Corsiva" panose="03010101010201010101" pitchFamily="66" charset="0"/>
              </a:rPr>
              <a:t>Aralash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matodan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klassik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uslubda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to‘g‘ri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bichimli</a:t>
            </a:r>
            <a:r>
              <a:rPr lang="en-US" sz="4400" dirty="0">
                <a:latin typeface="Monotype Corsiva" panose="03010101010201010101" pitchFamily="66" charset="0"/>
              </a:rPr>
              <a:t>, </a:t>
            </a:r>
            <a:r>
              <a:rPr lang="en-US" sz="4400" dirty="0" err="1">
                <a:latin typeface="Monotype Corsiva" panose="03010101010201010101" pitchFamily="66" charset="0"/>
              </a:rPr>
              <a:t>tizzadan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pastroq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uzunlikdagi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yubka</a:t>
            </a:r>
            <a:r>
              <a:rPr lang="en-US" sz="4400" dirty="0">
                <a:latin typeface="Monotype Corsiva" panose="03010101010201010101" pitchFamily="66" charset="0"/>
              </a:rPr>
              <a:t>. 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7106510"/>
            <a:ext cx="10351752" cy="13681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6442" y="828564"/>
            <a:ext cx="4860758" cy="419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30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57" y="659367"/>
            <a:ext cx="6384673" cy="1203157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Monotype Corsiva" panose="03010101010201010101" pitchFamily="66" charset="0"/>
              </a:rPr>
              <a:t>Yubkani</a:t>
            </a:r>
            <a:r>
              <a:rPr lang="en-US" sz="2400" dirty="0">
                <a:latin typeface="Monotype Corsiva" panose="03010101010201010101" pitchFamily="66" charset="0"/>
              </a:rPr>
              <a:t>ng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bo‘laklari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spetsifikatsiyasi</a:t>
            </a: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en-US" sz="2400" b="1" dirty="0">
                <a:latin typeface="Monotype Corsiva" panose="03010101010201010101" pitchFamily="66" charset="0"/>
              </a:rPr>
              <a:t> </a:t>
            </a: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767" y="6858000"/>
            <a:ext cx="10351752" cy="13681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88497" y="1013833"/>
            <a:ext cx="4577626" cy="420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16733"/>
              </p:ext>
            </p:extLst>
          </p:nvPr>
        </p:nvGraphicFramePr>
        <p:xfrm>
          <a:off x="5073357" y="1318635"/>
          <a:ext cx="6464566" cy="4087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624"/>
                <a:gridCol w="1397638"/>
                <a:gridCol w="1532152"/>
                <a:gridCol w="1532152"/>
              </a:tblGrid>
              <a:tr h="724751">
                <a:tc rowSpan="2"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Monotype Corsiva" panose="03010101010201010101" pitchFamily="66" charset="0"/>
                        </a:rPr>
                        <a:t>Bo‘lak</a:t>
                      </a: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otype Corsiva" panose="03010101010201010101" pitchFamily="66" charset="0"/>
                        </a:rPr>
                        <a:t>nomi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 rowSpan="2"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Monotype Corsiva" panose="03010101010201010101" pitchFamily="66" charset="0"/>
                        </a:rPr>
                        <a:t>Bo‘lak</a:t>
                      </a: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otype Corsiva" panose="03010101010201010101" pitchFamily="66" charset="0"/>
                        </a:rPr>
                        <a:t>belgisi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 gridSpan="2"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Soni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And</a:t>
                      </a:r>
                      <a:r>
                        <a:rPr lang="en-US" sz="2400">
                          <a:effectLst/>
                          <a:latin typeface="Monotype Corsiva" panose="03010101010201010101" pitchFamily="66" charset="0"/>
                        </a:rPr>
                        <a:t>a</a:t>
                      </a: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za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Bichiqda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1085769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Yubka old bo‘lagi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01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724751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Yubka ort bo‘lagi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02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  <a:tr h="724751"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Yubka belbog‘i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03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1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68625" y="3506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9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21" y="5994315"/>
            <a:ext cx="10351752" cy="27368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668109"/>
            <a:ext cx="10351752" cy="1368183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Eskizlar</a:t>
            </a:r>
            <a:r>
              <a:rPr lang="ru-RU" sz="4800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chizmalar</a:t>
            </a:r>
            <a:r>
              <a:rPr lang="ru-RU" sz="4800" dirty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r>
              <a:rPr lang="ru-RU" sz="48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rasmlar</a:t>
            </a:r>
            <a:endParaRPr lang="ru-RU" sz="48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1" y="504256"/>
            <a:ext cx="2785162" cy="355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618" y="760930"/>
            <a:ext cx="2454845" cy="288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0178" y="973364"/>
            <a:ext cx="1649344" cy="249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8015" y="760930"/>
            <a:ext cx="1707901" cy="271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19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33596"/>
              </p:ext>
            </p:extLst>
          </p:nvPr>
        </p:nvGraphicFramePr>
        <p:xfrm>
          <a:off x="1151839" y="802106"/>
          <a:ext cx="3997677" cy="548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799"/>
                <a:gridCol w="1598431"/>
                <a:gridCol w="1759447"/>
              </a:tblGrid>
              <a:tr h="1267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Monotype Corsiva" panose="03010101010201010101" pitchFamily="66" charset="0"/>
                          <a:ea typeface="+mn-ea"/>
                          <a:cs typeface="+mn-cs"/>
                        </a:rPr>
                        <a:t>1.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otype Corsiva" panose="03010101010201010101" pitchFamily="66" charset="0"/>
                        </a:rPr>
                        <a:t>Izmani</a:t>
                      </a: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Monotype Corsiva" panose="03010101010201010101" pitchFamily="66" charset="0"/>
                        </a:rPr>
                        <a:t>yo‘rmalash</a:t>
                      </a: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. 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ru-RU" sz="2400">
                          <a:effectLst/>
                          <a:latin typeface="Monotype Corsiva" panose="03010101010201010101" pitchFamily="66" charset="0"/>
                        </a:rPr>
                        <a:t>Maxsus mashina. 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</a:tr>
              <a:tr h="2550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Monotype Corsiva" panose="03010101010201010101" pitchFamily="66" charset="0"/>
                        </a:rPr>
                        <a:t>2</a:t>
                      </a:r>
                      <a:r>
                        <a:rPr lang="en-US" sz="2400" dirty="0" smtClean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US" sz="2400" dirty="0" err="1">
                          <a:effectLst/>
                          <a:latin typeface="Monotype Corsiva" panose="03010101010201010101" pitchFamily="66" charset="0"/>
                        </a:rPr>
                        <a:t>Yubkaga</a:t>
                      </a:r>
                      <a:r>
                        <a:rPr lang="en-US" sz="24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Monotype Corsiva" panose="03010101010201010101" pitchFamily="66" charset="0"/>
                        </a:rPr>
                        <a:t>namlab-isitib</a:t>
                      </a:r>
                      <a:r>
                        <a:rPr lang="en-US" sz="24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Monotype Corsiva" panose="03010101010201010101" pitchFamily="66" charset="0"/>
                        </a:rPr>
                        <a:t>ishlov</a:t>
                      </a:r>
                      <a:r>
                        <a:rPr lang="en-US" sz="24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Monotype Corsiva" panose="03010101010201010101" pitchFamily="66" charset="0"/>
                        </a:rPr>
                        <a:t>berish</a:t>
                      </a:r>
                      <a:r>
                        <a:rPr lang="en-US" sz="2400" dirty="0">
                          <a:effectLst/>
                          <a:latin typeface="Monotype Corsiva" panose="03010101010201010101" pitchFamily="66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Monotype Corsiva" panose="03010101010201010101" pitchFamily="66" charset="0"/>
                        </a:rPr>
                        <a:t>teskari</a:t>
                      </a:r>
                      <a:r>
                        <a:rPr lang="en-US" sz="24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Monotype Corsiva" panose="03010101010201010101" pitchFamily="66" charset="0"/>
                        </a:rPr>
                        <a:t>tomonidan</a:t>
                      </a:r>
                      <a:r>
                        <a:rPr lang="en-US" sz="24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Monotype Corsiva" panose="03010101010201010101" pitchFamily="66" charset="0"/>
                        </a:rPr>
                        <a:t>bajariladi</a:t>
                      </a:r>
                      <a:r>
                        <a:rPr lang="en-US" sz="2400" dirty="0">
                          <a:effectLst/>
                          <a:latin typeface="Monotype Corsiva" panose="03010101010201010101" pitchFamily="66" charset="0"/>
                        </a:rPr>
                        <a:t>). 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ru-RU" sz="2400" dirty="0" err="1">
                          <a:effectLst/>
                          <a:latin typeface="Monotype Corsiva" panose="03010101010201010101" pitchFamily="66" charset="0"/>
                        </a:rPr>
                        <a:t>Dazmol</a:t>
                      </a: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</a:tr>
              <a:tr h="1381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Monotype Corsiva" panose="03010101010201010101" pitchFamily="66" charset="0"/>
                        </a:rPr>
                        <a:t>3.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US" sz="2400">
                          <a:effectLst/>
                          <a:latin typeface="Monotype Corsiva" panose="03010101010201010101" pitchFamily="66" charset="0"/>
                        </a:rPr>
                        <a:t>Tugma va temir ilgaklarni chatish.</a:t>
                      </a:r>
                      <a:endParaRPr lang="ru-RU" sz="200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ru-RU" sz="2400" dirty="0" err="1">
                          <a:effectLst/>
                          <a:latin typeface="Monotype Corsiva" panose="03010101010201010101" pitchFamily="66" charset="0"/>
                        </a:rPr>
                        <a:t>Ip</a:t>
                      </a:r>
                      <a:r>
                        <a:rPr lang="ru-RU" sz="2400" dirty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20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73107"/>
              </p:ext>
            </p:extLst>
          </p:nvPr>
        </p:nvGraphicFramePr>
        <p:xfrm>
          <a:off x="7733697" y="780437"/>
          <a:ext cx="3531829" cy="5255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1829"/>
              </a:tblGrid>
              <a:tr h="1305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Izmalar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o‘rni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belgilangandan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so‘ng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maxsus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mashinada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asosiy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gazlama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rangiga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mos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ip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bilan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yo‘rmalanadi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</a:tr>
              <a:tr h="2197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Yubka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belbog‘idan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boshlab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dazmollanadi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belbog‘ni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teskarisiga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dazmol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mato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qo‘ymay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dazmollanadi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</a:tr>
              <a:tr h="1540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25"/>
                        </a:spcAft>
                      </a:pP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Ikki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teshikli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tugmalarni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30–40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raqamli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oddiy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ip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bilan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, 5–6 ta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qaviq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bilan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Monotype Corsiva" panose="03010101010201010101" pitchFamily="66" charset="0"/>
                        </a:rPr>
                        <a:t>chatiladi</a:t>
                      </a:r>
                      <a:r>
                        <a:rPr lang="en-US" sz="2000" dirty="0">
                          <a:effectLst/>
                          <a:latin typeface="Monotype Corsiva" panose="03010101010201010101" pitchFamily="66" charset="0"/>
                        </a:rPr>
                        <a:t>.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Temir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ilgaklar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40-raqamli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oddiy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ipda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4–5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ta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qaviq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bilan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Monotype Corsiva" panose="03010101010201010101" pitchFamily="66" charset="0"/>
                        </a:rPr>
                        <a:t>chatiladi</a:t>
                      </a:r>
                      <a:r>
                        <a:rPr lang="ru-RU" sz="2000" dirty="0">
                          <a:effectLst/>
                          <a:latin typeface="Monotype Corsiva" panose="03010101010201010101" pitchFamily="66" charset="0"/>
                        </a:rPr>
                        <a:t>.</a:t>
                      </a:r>
                      <a:endParaRPr lang="ru-RU" sz="1800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581" y="802106"/>
            <a:ext cx="2233411" cy="131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868" y="2394191"/>
            <a:ext cx="2471476" cy="184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813" y="4516084"/>
            <a:ext cx="2013586" cy="16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3774" y="-10272"/>
            <a:ext cx="1078092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Yubkaga</a:t>
            </a:r>
            <a:r>
              <a:rPr lang="en-US" sz="36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oxirgi</a:t>
            </a:r>
            <a:r>
              <a:rPr lang="en-US" sz="36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ishlov</a:t>
            </a:r>
            <a:r>
              <a:rPr lang="en-US" sz="36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berish</a:t>
            </a:r>
            <a:r>
              <a:rPr lang="en-US" sz="36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3600" b="1" dirty="0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NII </a:t>
            </a:r>
            <a:r>
              <a:rPr lang="en-US" sz="3600" b="1" dirty="0" err="1" smtClean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berish</a:t>
            </a:r>
            <a:endParaRPr lang="ru-RU" sz="32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4258" y="-1042736"/>
            <a:ext cx="5663489" cy="542223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Monotype Corsiva" panose="03010101010201010101" pitchFamily="66" charset="0"/>
              </a:rPr>
              <a:t>Tizzadan</a:t>
            </a:r>
            <a:r>
              <a:rPr lang="en-US" sz="5400" dirty="0" smtClean="0">
                <a:latin typeface="Monotype Corsiva" panose="03010101010201010101" pitchFamily="66" charset="0"/>
              </a:rPr>
              <a:t> past </a:t>
            </a:r>
            <a:r>
              <a:rPr lang="en-US" sz="5400" dirty="0" err="1" smtClean="0">
                <a:latin typeface="Monotype Corsiva" panose="03010101010201010101" pitchFamily="66" charset="0"/>
              </a:rPr>
              <a:t>va</a:t>
            </a:r>
            <a:r>
              <a:rPr lang="en-US" sz="5400" dirty="0" smtClean="0">
                <a:latin typeface="Monotype Corsiva" panose="03010101010201010101" pitchFamily="66" charset="0"/>
              </a:rPr>
              <a:t> </a:t>
            </a:r>
            <a:r>
              <a:rPr lang="en-US" sz="5400" dirty="0" err="1" smtClean="0">
                <a:latin typeface="Monotype Corsiva" panose="03010101010201010101" pitchFamily="66" charset="0"/>
              </a:rPr>
              <a:t>tizzagacha</a:t>
            </a:r>
            <a:r>
              <a:rPr lang="en-US" sz="5400" dirty="0" smtClean="0">
                <a:latin typeface="Monotype Corsiva" panose="03010101010201010101" pitchFamily="66" charset="0"/>
              </a:rPr>
              <a:t> </a:t>
            </a:r>
            <a:r>
              <a:rPr lang="en-US" sz="5400" dirty="0" err="1" smtClean="0">
                <a:latin typeface="Monotype Corsiva" panose="03010101010201010101" pitchFamily="66" charset="0"/>
              </a:rPr>
              <a:t>bo’lgan</a:t>
            </a:r>
            <a:r>
              <a:rPr lang="en-US" sz="5400" dirty="0" smtClean="0">
                <a:latin typeface="Monotype Corsiva" panose="03010101010201010101" pitchFamily="66" charset="0"/>
              </a:rPr>
              <a:t> </a:t>
            </a:r>
            <a:r>
              <a:rPr lang="en-US" sz="5400" dirty="0" err="1" smtClean="0">
                <a:latin typeface="Monotype Corsiva" panose="03010101010201010101" pitchFamily="66" charset="0"/>
              </a:rPr>
              <a:t>yubkalar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595" y="7844447"/>
            <a:ext cx="10351752" cy="13681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137" t="3009" r="60737" b="2781"/>
          <a:stretch/>
        </p:blipFill>
        <p:spPr bwMode="auto">
          <a:xfrm>
            <a:off x="9047747" y="320842"/>
            <a:ext cx="1892969" cy="5422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7793" r="13420"/>
          <a:stretch/>
        </p:blipFill>
        <p:spPr bwMode="auto">
          <a:xfrm>
            <a:off x="705227" y="465221"/>
            <a:ext cx="2919663" cy="52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38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353" y="3083787"/>
            <a:ext cx="10351752" cy="4480066"/>
          </a:xfrm>
        </p:spPr>
        <p:txBody>
          <a:bodyPr>
            <a:noAutofit/>
          </a:bodyPr>
          <a:lstStyle/>
          <a:p>
            <a:r>
              <a:rPr lang="ru-RU" sz="5400" b="1" dirty="0" err="1">
                <a:latin typeface="Monotype Corsiva" panose="03010101010201010101" pitchFamily="66" charset="0"/>
              </a:rPr>
              <a:t>Nazorat</a:t>
            </a:r>
            <a:r>
              <a:rPr lang="ru-RU" sz="5400" b="1" dirty="0"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latin typeface="Monotype Corsiva" panose="03010101010201010101" pitchFamily="66" charset="0"/>
              </a:rPr>
              <a:t>uchun</a:t>
            </a:r>
            <a:r>
              <a:rPr lang="ru-RU" sz="5400" b="1" dirty="0"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latin typeface="Monotype Corsiva" panose="03010101010201010101" pitchFamily="66" charset="0"/>
              </a:rPr>
              <a:t>savollar</a:t>
            </a:r>
            <a:r>
              <a:rPr lang="ru-RU" sz="5400" b="1" dirty="0" smtClean="0">
                <a:latin typeface="Monotype Corsiva" panose="03010101010201010101" pitchFamily="66" charset="0"/>
              </a:rPr>
              <a:t>:</a:t>
            </a:r>
            <a:r>
              <a:rPr lang="en-US" sz="4400" b="1" dirty="0" smtClean="0">
                <a:latin typeface="Monotype Corsiva" panose="03010101010201010101" pitchFamily="66" charset="0"/>
              </a:rPr>
              <a:t/>
            </a:r>
            <a:br>
              <a:rPr lang="en-US" sz="4400" b="1" dirty="0" smtClean="0">
                <a:latin typeface="Monotype Corsiva" panose="03010101010201010101" pitchFamily="66" charset="0"/>
              </a:rPr>
            </a:br>
            <a:r>
              <a:rPr lang="ru-RU" sz="4400" dirty="0">
                <a:latin typeface="Monotype Corsiva" panose="03010101010201010101" pitchFamily="66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</a:rPr>
            </a:br>
            <a:r>
              <a:rPr lang="en-US" sz="4400" dirty="0" smtClean="0">
                <a:latin typeface="Monotype Corsiva" panose="03010101010201010101" pitchFamily="66" charset="0"/>
              </a:rPr>
              <a:t>1. </a:t>
            </a:r>
            <a:r>
              <a:rPr lang="en-US" sz="4400" dirty="0" err="1" smtClean="0">
                <a:latin typeface="Monotype Corsiva" panose="03010101010201010101" pitchFamily="66" charset="0"/>
              </a:rPr>
              <a:t>Yubkani</a:t>
            </a:r>
            <a:r>
              <a:rPr lang="en-US" sz="4400" dirty="0" smtClean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bichish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uchun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gazlamani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tayyorlash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jarayonini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so‘zlang</a:t>
            </a:r>
            <a:r>
              <a:rPr lang="en-US" sz="4400" dirty="0">
                <a:latin typeface="Monotype Corsiva" panose="03010101010201010101" pitchFamily="66" charset="0"/>
              </a:rPr>
              <a:t>.</a:t>
            </a:r>
            <a:r>
              <a:rPr lang="ru-RU" sz="4400" dirty="0">
                <a:latin typeface="Monotype Corsiva" panose="03010101010201010101" pitchFamily="66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</a:rPr>
            </a:br>
            <a:r>
              <a:rPr lang="en-US" sz="4400" dirty="0" smtClean="0">
                <a:latin typeface="Monotype Corsiva" panose="03010101010201010101" pitchFamily="66" charset="0"/>
              </a:rPr>
              <a:t>2. </a:t>
            </a:r>
            <a:r>
              <a:rPr lang="ru-RU" sz="4400" dirty="0" err="1" smtClean="0">
                <a:latin typeface="Monotype Corsiva" panose="03010101010201010101" pitchFamily="66" charset="0"/>
              </a:rPr>
              <a:t>Gazlamaga</a:t>
            </a:r>
            <a:r>
              <a:rPr lang="ru-RU" sz="4400" dirty="0" smtClean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andaza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qanday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joylashtiriladi</a:t>
            </a:r>
            <a:r>
              <a:rPr lang="ru-RU" sz="4400" dirty="0">
                <a:latin typeface="Monotype Corsiva" panose="03010101010201010101" pitchFamily="66" charset="0"/>
              </a:rPr>
              <a:t>?</a:t>
            </a:r>
            <a:br>
              <a:rPr lang="ru-RU" sz="4400" dirty="0">
                <a:latin typeface="Monotype Corsiva" panose="03010101010201010101" pitchFamily="66" charset="0"/>
              </a:rPr>
            </a:br>
            <a:r>
              <a:rPr lang="en-US" sz="4400" dirty="0" smtClean="0">
                <a:latin typeface="Monotype Corsiva" panose="03010101010201010101" pitchFamily="66" charset="0"/>
              </a:rPr>
              <a:t>3. </a:t>
            </a:r>
            <a:r>
              <a:rPr lang="en-US" sz="4400" dirty="0" err="1" smtClean="0">
                <a:latin typeface="Monotype Corsiva" panose="03010101010201010101" pitchFamily="66" charset="0"/>
              </a:rPr>
              <a:t>Yubkaga</a:t>
            </a:r>
            <a:r>
              <a:rPr lang="en-US" sz="4400" dirty="0" smtClean="0">
                <a:latin typeface="Monotype Corsiva" panose="03010101010201010101" pitchFamily="66" charset="0"/>
              </a:rPr>
              <a:t> </a:t>
            </a:r>
            <a:r>
              <a:rPr lang="en-US" sz="4400" dirty="0">
                <a:latin typeface="Monotype Corsiva" panose="03010101010201010101" pitchFamily="66" charset="0"/>
              </a:rPr>
              <a:t>NII </a:t>
            </a:r>
            <a:r>
              <a:rPr lang="en-US" sz="4400" dirty="0" err="1">
                <a:latin typeface="Monotype Corsiva" panose="03010101010201010101" pitchFamily="66" charset="0"/>
              </a:rPr>
              <a:t>berish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usullarini</a:t>
            </a:r>
            <a:r>
              <a:rPr lang="en-US" sz="4400" dirty="0">
                <a:latin typeface="Monotype Corsiva" panose="03010101010201010101" pitchFamily="66" charset="0"/>
              </a:rPr>
              <a:t> </a:t>
            </a:r>
            <a:r>
              <a:rPr lang="en-US" sz="4400" dirty="0" err="1">
                <a:latin typeface="Monotype Corsiva" panose="03010101010201010101" pitchFamily="66" charset="0"/>
              </a:rPr>
              <a:t>ayting</a:t>
            </a:r>
            <a:r>
              <a:rPr lang="en-US" sz="4400" dirty="0">
                <a:latin typeface="Monotype Corsiva" panose="03010101010201010101" pitchFamily="66" charset="0"/>
              </a:rPr>
              <a:t>.</a:t>
            </a:r>
            <a:r>
              <a:rPr lang="ru-RU" sz="4400" dirty="0">
                <a:latin typeface="Monotype Corsiva" panose="03010101010201010101" pitchFamily="66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</a:rPr>
            </a:br>
            <a:r>
              <a:rPr lang="en-US" sz="4400" b="1" dirty="0">
                <a:latin typeface="Monotype Corsiva" panose="03010101010201010101" pitchFamily="66" charset="0"/>
              </a:rPr>
              <a:t> </a:t>
            </a:r>
            <a:r>
              <a:rPr lang="ru-RU" sz="4400" dirty="0">
                <a:latin typeface="Monotype Corsiva" panose="03010101010201010101" pitchFamily="66" charset="0"/>
              </a:rPr>
              <a:t/>
            </a:r>
            <a:br>
              <a:rPr lang="ru-RU" sz="4400" dirty="0">
                <a:latin typeface="Monotype Corsiva" panose="03010101010201010101" pitchFamily="66" charset="0"/>
              </a:rPr>
            </a:b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3353" y="7223266"/>
            <a:ext cx="10351752" cy="13681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32395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38</TotalTime>
  <Words>151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Tw Cen MT</vt:lpstr>
      <vt:lpstr>Капля</vt:lpstr>
      <vt:lpstr>Ayollar to’g’ri bichimli yubkasini tikish  Reja: 1. Ayollar yubkasini modellashtirish. 2. Ayollar yubkasini bichish. 3. Ayollar yubkasini tikish. 4. Ayollar yubkasini tikish texnologiyasi </vt:lpstr>
      <vt:lpstr>Aralash matodan klassik uslubda to‘g‘ri bichimli, tizzadan pastroq uzunlikdagi yubka. </vt:lpstr>
      <vt:lpstr>Yubkaning bo‘laklari spetsifikatsiyasi   </vt:lpstr>
      <vt:lpstr>Презентация PowerPoint</vt:lpstr>
      <vt:lpstr>Презентация PowerPoint</vt:lpstr>
      <vt:lpstr>Tizzadan past va tizzagacha bo’lgan yubkalar</vt:lpstr>
      <vt:lpstr>Nazorat uchun savollar:  1. Yubkani bichish uchun gazlamani tayyorlash jarayonini so‘zlang. 2. Gazlamaga andaza qanday joylashtiriladi? 3. Yubkaga NII berish usullarini ayting.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Ayollar to’g’ri bichimli yubkasini tikish  Reja: 1. Ayollar yubkasini modellashtirish. 2. Ayollar yubkasini bichish. 3. Ayollar yubkasini tikish. 4. Ayollar yubkasini tikish texnologiyasi </dc:title>
  <dc:creator>E-MaxUser</dc:creator>
  <cp:lastModifiedBy>E-MaxUser</cp:lastModifiedBy>
  <cp:revision>5</cp:revision>
  <dcterms:created xsi:type="dcterms:W3CDTF">2021-08-25T03:35:39Z</dcterms:created>
  <dcterms:modified xsi:type="dcterms:W3CDTF">2021-08-25T04:13:45Z</dcterms:modified>
</cp:coreProperties>
</file>