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  <p:sldMasterId id="2147483682" r:id="rId2"/>
  </p:sldMasterIdLst>
  <p:notesMasterIdLst>
    <p:notesMasterId r:id="rId16"/>
  </p:notesMasterIdLst>
  <p:sldIdLst>
    <p:sldId id="420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6" r:id="rId13"/>
    <p:sldId id="387" r:id="rId14"/>
    <p:sldId id="3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65" autoAdjust="0"/>
  </p:normalViewPr>
  <p:slideViewPr>
    <p:cSldViewPr snapToGrid="0">
      <p:cViewPr varScale="1">
        <p:scale>
          <a:sx n="97" d="100"/>
          <a:sy n="97" d="100"/>
        </p:scale>
        <p:origin x="10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B27C6-6FB3-445C-871E-9DF61E44F54E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EED65-1471-4B6E-80F2-4D22052B59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BEE-11A0-4F18-91FA-206B08D16A1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63360" y="6138528"/>
            <a:ext cx="183578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Samarqand 2021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79451" y="-16120"/>
            <a:ext cx="9586762" cy="102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O'ZBEKISTON RESPUBLIKASI BANDLIK VA MEHNAT MUNOSABATLARI VAZIRLIGI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SAMARQAND SHAHAR “ISHGA MARHAMAT” MONOMARKAZI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1127" y="1389210"/>
            <a:ext cx="404046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biznes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asoslari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36373" y="1957504"/>
            <a:ext cx="6469975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Mavzu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Tadbirkorlikda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raqobat</a:t>
            </a:r>
            <a:endParaRPr lang="en-US" sz="2400" dirty="0"/>
          </a:p>
        </p:txBody>
      </p:sp>
      <p:pic>
        <p:nvPicPr>
          <p:cNvPr id="12" name="Picture 5" descr="C:\Users\Supper Kompyuter\Desktop\photo_2021-06-14_15-20-15.jpgphoto_2021-06-14_15-20-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190" y="2635885"/>
            <a:ext cx="6470015" cy="313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68095" y="343968"/>
            <a:ext cx="8544070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 RAQOBATDOSHLIGINI OSHIRISH YO‘LLARI</a:t>
            </a:r>
            <a:endParaRPr lang="ru-RU" sz="24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5" name="Group 150568"/>
          <p:cNvGrpSpPr/>
          <p:nvPr/>
        </p:nvGrpSpPr>
        <p:grpSpPr>
          <a:xfrm>
            <a:off x="647270" y="1415743"/>
            <a:ext cx="10647114" cy="5074472"/>
            <a:chOff x="0" y="0"/>
            <a:chExt cx="5018291" cy="964013"/>
          </a:xfrm>
        </p:grpSpPr>
        <p:sp>
          <p:nvSpPr>
            <p:cNvPr id="6" name="Shape 156547"/>
            <p:cNvSpPr/>
            <p:nvPr/>
          </p:nvSpPr>
          <p:spPr>
            <a:xfrm>
              <a:off x="1229271" y="0"/>
              <a:ext cx="2574747" cy="311048"/>
            </a:xfrm>
            <a:custGeom>
              <a:avLst/>
              <a:gdLst/>
              <a:ahLst/>
              <a:cxnLst/>
              <a:rect l="0" t="0" r="0" b="0"/>
              <a:pathLst>
                <a:path w="2574747" h="311048">
                  <a:moveTo>
                    <a:pt x="0" y="0"/>
                  </a:moveTo>
                  <a:lnTo>
                    <a:pt x="2574747" y="0"/>
                  </a:lnTo>
                  <a:lnTo>
                    <a:pt x="2574747" y="311048"/>
                  </a:lnTo>
                  <a:lnTo>
                    <a:pt x="0" y="311048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56548"/>
            <p:cNvSpPr/>
            <p:nvPr/>
          </p:nvSpPr>
          <p:spPr>
            <a:xfrm>
              <a:off x="0" y="570205"/>
              <a:ext cx="1075703" cy="389141"/>
            </a:xfrm>
            <a:custGeom>
              <a:avLst/>
              <a:gdLst/>
              <a:ahLst/>
              <a:cxnLst/>
              <a:rect l="0" t="0" r="0" b="0"/>
              <a:pathLst>
                <a:path w="1075703" h="389141">
                  <a:moveTo>
                    <a:pt x="0" y="0"/>
                  </a:moveTo>
                  <a:lnTo>
                    <a:pt x="1075703" y="0"/>
                  </a:lnTo>
                  <a:lnTo>
                    <a:pt x="1075703" y="389141"/>
                  </a:lnTo>
                  <a:lnTo>
                    <a:pt x="0" y="389141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56549"/>
            <p:cNvSpPr/>
            <p:nvPr/>
          </p:nvSpPr>
          <p:spPr>
            <a:xfrm>
              <a:off x="1178992" y="564756"/>
              <a:ext cx="1188695" cy="394589"/>
            </a:xfrm>
            <a:custGeom>
              <a:avLst/>
              <a:gdLst/>
              <a:ahLst/>
              <a:cxnLst/>
              <a:rect l="0" t="0" r="0" b="0"/>
              <a:pathLst>
                <a:path w="1188695" h="394589">
                  <a:moveTo>
                    <a:pt x="0" y="0"/>
                  </a:moveTo>
                  <a:lnTo>
                    <a:pt x="1188695" y="0"/>
                  </a:lnTo>
                  <a:lnTo>
                    <a:pt x="1188695" y="394589"/>
                  </a:lnTo>
                  <a:lnTo>
                    <a:pt x="0" y="394589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56550"/>
            <p:cNvSpPr/>
            <p:nvPr/>
          </p:nvSpPr>
          <p:spPr>
            <a:xfrm>
              <a:off x="2476716" y="564744"/>
              <a:ext cx="1155573" cy="381991"/>
            </a:xfrm>
            <a:custGeom>
              <a:avLst/>
              <a:gdLst/>
              <a:ahLst/>
              <a:cxnLst/>
              <a:rect l="0" t="0" r="0" b="0"/>
              <a:pathLst>
                <a:path w="1155573" h="381991">
                  <a:moveTo>
                    <a:pt x="0" y="0"/>
                  </a:moveTo>
                  <a:lnTo>
                    <a:pt x="1155573" y="0"/>
                  </a:lnTo>
                  <a:lnTo>
                    <a:pt x="1155573" y="381991"/>
                  </a:lnTo>
                  <a:lnTo>
                    <a:pt x="0" y="381991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56551"/>
            <p:cNvSpPr/>
            <p:nvPr/>
          </p:nvSpPr>
          <p:spPr>
            <a:xfrm>
              <a:off x="3707994" y="564756"/>
              <a:ext cx="1310297" cy="376631"/>
            </a:xfrm>
            <a:custGeom>
              <a:avLst/>
              <a:gdLst/>
              <a:ahLst/>
              <a:cxnLst/>
              <a:rect l="0" t="0" r="0" b="0"/>
              <a:pathLst>
                <a:path w="1310297" h="376631">
                  <a:moveTo>
                    <a:pt x="0" y="0"/>
                  </a:moveTo>
                  <a:lnTo>
                    <a:pt x="1310297" y="0"/>
                  </a:lnTo>
                  <a:lnTo>
                    <a:pt x="1310297" y="376631"/>
                  </a:lnTo>
                  <a:lnTo>
                    <a:pt x="0" y="376631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Rectangle 13952"/>
            <p:cNvSpPr/>
            <p:nvPr/>
          </p:nvSpPr>
          <p:spPr>
            <a:xfrm>
              <a:off x="1436274" y="95000"/>
              <a:ext cx="1992422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Raqobatdoshlik</a:t>
              </a:r>
              <a:r>
                <a:rPr lang="ru-RU" sz="3200" dirty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32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darajasi</a:t>
              </a:r>
              <a:endParaRPr lang="ru-RU" sz="36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50051"/>
            <p:cNvSpPr/>
            <p:nvPr/>
          </p:nvSpPr>
          <p:spPr>
            <a:xfrm>
              <a:off x="48591" y="652202"/>
              <a:ext cx="1007615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To</a:t>
              </a:r>
              <a:r>
                <a:rPr lang="en-US" sz="2800" dirty="0" err="1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var</a:t>
              </a:r>
              <a:r>
                <a:rPr lang="en-US" sz="280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raqobatbardoshligi</a:t>
              </a:r>
              <a:endParaRPr lang="ru-RU" sz="32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50052"/>
            <p:cNvSpPr/>
            <p:nvPr/>
          </p:nvSpPr>
          <p:spPr>
            <a:xfrm>
              <a:off x="523431" y="615217"/>
              <a:ext cx="309253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50048"/>
            <p:cNvSpPr/>
            <p:nvPr/>
          </p:nvSpPr>
          <p:spPr>
            <a:xfrm>
              <a:off x="62349" y="782878"/>
              <a:ext cx="607367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150049"/>
            <p:cNvSpPr/>
            <p:nvPr/>
          </p:nvSpPr>
          <p:spPr>
            <a:xfrm>
              <a:off x="519015" y="782878"/>
              <a:ext cx="652732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3955"/>
            <p:cNvSpPr/>
            <p:nvPr/>
          </p:nvSpPr>
          <p:spPr>
            <a:xfrm>
              <a:off x="1261651" y="618884"/>
              <a:ext cx="1081241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Korxona</a:t>
              </a:r>
              <a:r>
                <a:rPr lang="ru-RU" sz="2800" dirty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(</a:t>
              </a:r>
              <a:r>
                <a:rPr lang="ru-RU" sz="28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firma</a:t>
              </a:r>
              <a:r>
                <a:rPr lang="ru-RU" sz="2800" dirty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 </a:t>
              </a:r>
              <a:r>
                <a:rPr lang="en-US" sz="2800" dirty="0" err="1">
                  <a:solidFill>
                    <a:srgbClr val="181717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raqobatbardoshligi</a:t>
              </a:r>
              <a:endPara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13956"/>
            <p:cNvSpPr/>
            <p:nvPr/>
          </p:nvSpPr>
          <p:spPr>
            <a:xfrm>
              <a:off x="1300024" y="786545"/>
              <a:ext cx="1260099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3957"/>
            <p:cNvSpPr/>
            <p:nvPr/>
          </p:nvSpPr>
          <p:spPr>
            <a:xfrm>
              <a:off x="2488719" y="652202"/>
              <a:ext cx="1143570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Tarmoq</a:t>
              </a:r>
              <a:r>
                <a:rPr lang="en-US" sz="280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181717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raqobatbardoshligi</a:t>
              </a:r>
              <a:endPara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15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13959"/>
            <p:cNvSpPr/>
            <p:nvPr/>
          </p:nvSpPr>
          <p:spPr>
            <a:xfrm>
              <a:off x="3741319" y="606269"/>
              <a:ext cx="1276972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Milliy</a:t>
              </a:r>
              <a:r>
                <a:rPr lang="ru-RU" sz="2800" dirty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800" dirty="0" err="1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iqtisodiyot</a:t>
              </a:r>
              <a:r>
                <a:rPr lang="en-US" sz="280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181717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raqobatbardoshligi</a:t>
              </a:r>
              <a:endPara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15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Shape 13961"/>
            <p:cNvSpPr/>
            <p:nvPr/>
          </p:nvSpPr>
          <p:spPr>
            <a:xfrm>
              <a:off x="558846" y="417656"/>
              <a:ext cx="3978796" cy="0"/>
            </a:xfrm>
            <a:custGeom>
              <a:avLst/>
              <a:gdLst/>
              <a:ahLst/>
              <a:cxnLst/>
              <a:rect l="0" t="0" r="0" b="0"/>
              <a:pathLst>
                <a:path w="3978796">
                  <a:moveTo>
                    <a:pt x="0" y="0"/>
                  </a:moveTo>
                  <a:lnTo>
                    <a:pt x="3978796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3962"/>
            <p:cNvSpPr/>
            <p:nvPr/>
          </p:nvSpPr>
          <p:spPr>
            <a:xfrm>
              <a:off x="2507296" y="308962"/>
              <a:ext cx="0" cy="105867"/>
            </a:xfrm>
            <a:custGeom>
              <a:avLst/>
              <a:gdLst/>
              <a:ahLst/>
              <a:cxnLst/>
              <a:rect l="0" t="0" r="0" b="0"/>
              <a:pathLst>
                <a:path h="105867">
                  <a:moveTo>
                    <a:pt x="0" y="0"/>
                  </a:moveTo>
                  <a:lnTo>
                    <a:pt x="0" y="105867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3963"/>
            <p:cNvSpPr/>
            <p:nvPr/>
          </p:nvSpPr>
          <p:spPr>
            <a:xfrm>
              <a:off x="565196" y="422170"/>
              <a:ext cx="0" cy="151105"/>
            </a:xfrm>
            <a:custGeom>
              <a:avLst/>
              <a:gdLst/>
              <a:ahLst/>
              <a:cxnLst/>
              <a:rect l="0" t="0" r="0" b="0"/>
              <a:pathLst>
                <a:path h="151105">
                  <a:moveTo>
                    <a:pt x="0" y="0"/>
                  </a:moveTo>
                  <a:lnTo>
                    <a:pt x="0" y="151105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3964"/>
            <p:cNvSpPr/>
            <p:nvPr/>
          </p:nvSpPr>
          <p:spPr>
            <a:xfrm>
              <a:off x="3043795" y="418499"/>
              <a:ext cx="0" cy="143967"/>
            </a:xfrm>
            <a:custGeom>
              <a:avLst/>
              <a:gdLst/>
              <a:ahLst/>
              <a:cxnLst/>
              <a:rect l="0" t="0" r="0" b="0"/>
              <a:pathLst>
                <a:path h="143967">
                  <a:moveTo>
                    <a:pt x="0" y="0"/>
                  </a:moveTo>
                  <a:lnTo>
                    <a:pt x="0" y="143967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3965"/>
            <p:cNvSpPr/>
            <p:nvPr/>
          </p:nvSpPr>
          <p:spPr>
            <a:xfrm>
              <a:off x="1834196" y="411356"/>
              <a:ext cx="0" cy="143967"/>
            </a:xfrm>
            <a:custGeom>
              <a:avLst/>
              <a:gdLst/>
              <a:ahLst/>
              <a:cxnLst/>
              <a:rect l="0" t="0" r="0" b="0"/>
              <a:pathLst>
                <a:path h="143967">
                  <a:moveTo>
                    <a:pt x="0" y="0"/>
                  </a:moveTo>
                  <a:lnTo>
                    <a:pt x="0" y="143967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3966"/>
            <p:cNvSpPr/>
            <p:nvPr/>
          </p:nvSpPr>
          <p:spPr>
            <a:xfrm>
              <a:off x="4532396" y="414927"/>
              <a:ext cx="0" cy="146444"/>
            </a:xfrm>
            <a:custGeom>
              <a:avLst/>
              <a:gdLst/>
              <a:ahLst/>
              <a:cxnLst/>
              <a:rect l="0" t="0" r="0" b="0"/>
              <a:pathLst>
                <a:path h="146444">
                  <a:moveTo>
                    <a:pt x="0" y="0"/>
                  </a:moveTo>
                  <a:lnTo>
                    <a:pt x="0" y="146444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47483" y="1818968"/>
            <a:ext cx="1406013" cy="34412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38513" y="1818968"/>
            <a:ext cx="1406013" cy="34412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Narx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52449" y="1818968"/>
            <a:ext cx="1406013" cy="34412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Reklama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66385" y="1818968"/>
            <a:ext cx="1406013" cy="34412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Assortiment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480321" y="1818968"/>
            <a:ext cx="1406013" cy="34412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Tadqiqot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rivojlanish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594257" y="1818968"/>
            <a:ext cx="1406013" cy="34412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ko`rsatish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27001" y="224982"/>
            <a:ext cx="7949386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RAQOBATDOSHLIKNING ASOSIY OMILLARI </a:t>
            </a:r>
            <a:endParaRPr lang="ru-RU" sz="2800" b="1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1573160" y="3175819"/>
            <a:ext cx="334297" cy="727587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3564190" y="3175819"/>
            <a:ext cx="334297" cy="727587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678126" y="3175819"/>
            <a:ext cx="334297" cy="727587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7792062" y="3175818"/>
            <a:ext cx="334297" cy="727587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9905998" y="3175817"/>
            <a:ext cx="334297" cy="727587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62168" y="865570"/>
            <a:ext cx="7502013" cy="563660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5"/>
              </a:spcAft>
            </a:pPr>
            <a:r>
              <a:rPr lang="en-US" sz="2400" b="1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</a:t>
            </a:r>
            <a:r>
              <a:rPr lang="en-US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raqobatdoshligini</a:t>
            </a: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ta’minlash</a:t>
            </a:r>
            <a:r>
              <a:rPr lang="en-US" sz="2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yo‘llari</a:t>
            </a:r>
            <a:endParaRPr lang="ru-RU" sz="24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muntazam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jarayoniga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yangiliklarni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joriy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etish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mahsulotning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takomillashgan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shakli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ustida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izlanish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sifatining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milliy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jahon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andozalariga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muvofiqligini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ta’minlash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sifatli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xomashyo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materiallardan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60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muntazam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ravishda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xodimlarning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malakasini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oshirib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borish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xodimlarning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moddiy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manfaatdorligini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sharoitlarini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yaxshilash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100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bozorda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chuqur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tadqiqotlarini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o‘tkazish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boshqalar</a:t>
            </a:r>
            <a:r>
              <a:rPr lang="en-US" sz="2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6813" y="137491"/>
            <a:ext cx="7717369" cy="39940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5"/>
              </a:spcAft>
            </a:pPr>
            <a:r>
              <a:rPr lang="en-US" sz="20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 RAQOBATDOSHLIGINI TA’MINLASH YO‘LLARI</a:t>
            </a:r>
            <a:endParaRPr lang="ru-RU" sz="20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-68826" y="861450"/>
            <a:ext cx="4630994" cy="5996550"/>
          </a:xfrm>
          <a:prstGeom prst="verticalScroll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Korxona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raqobatdoshligi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muayyan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mahsulotni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chiqaruvchi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korxonalarga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o‘zining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moliyaviy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faoliyati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samaradorligi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jihatidan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munosib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tura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qobiliyati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444" y="1637916"/>
            <a:ext cx="10825317" cy="29392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96240" marR="32385" lvl="0" indent="-457200" algn="just" fontAlgn="base">
              <a:spcAft>
                <a:spcPts val="1200"/>
              </a:spcAft>
              <a:buClr>
                <a:srgbClr val="181717"/>
              </a:buClr>
              <a:buSzPts val="1150"/>
              <a:buFont typeface="Wingdings" panose="05000000000000000000" pitchFamily="2" charset="2"/>
              <a:buChar char="Ø"/>
            </a:pPr>
            <a:r>
              <a:rPr lang="ru-RU" sz="3100" dirty="0" err="1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Raqobatning</a:t>
            </a:r>
            <a:r>
              <a:rPr lang="ru-RU" sz="31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ru-RU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vazifalari</a:t>
            </a:r>
            <a:r>
              <a:rPr lang="ru-RU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ru-RU" sz="31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100" dirty="0" smtClean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240" marR="32385" lvl="0" indent="-457200" algn="just" fontAlgn="base">
              <a:spcAft>
                <a:spcPts val="1200"/>
              </a:spcAft>
              <a:buClr>
                <a:srgbClr val="181717"/>
              </a:buClr>
              <a:buSzPts val="1150"/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Raqobatning</a:t>
            </a:r>
            <a:r>
              <a:rPr lang="ru-RU" sz="31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ru-RU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shakllarini</a:t>
            </a:r>
            <a:r>
              <a:rPr lang="ru-RU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bilasiz</a:t>
            </a:r>
            <a:r>
              <a:rPr lang="ru-RU" sz="31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100" dirty="0" smtClean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6240" marR="32385" lvl="0" indent="-457200" algn="just" fontAlgn="base">
              <a:spcAft>
                <a:spcPts val="1200"/>
              </a:spcAft>
              <a:buClr>
                <a:srgbClr val="181717"/>
              </a:buClr>
              <a:buSzPts val="1150"/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Erkin</a:t>
            </a:r>
            <a:r>
              <a:rPr lang="en-US" sz="31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raqobatning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xususiyatli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belgilarini</a:t>
            </a: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izohlang</a:t>
            </a:r>
            <a:r>
              <a:rPr lang="en-US" sz="31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96240" marR="32385" lvl="0" indent="-457200" algn="just" fontAlgn="base">
              <a:spcAft>
                <a:spcPts val="1200"/>
              </a:spcAft>
              <a:buClr>
                <a:srgbClr val="181717"/>
              </a:buClr>
              <a:buSzPts val="1150"/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Narx</a:t>
            </a:r>
            <a:r>
              <a:rPr lang="en-US" sz="31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vositasidagi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nima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usullari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1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31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31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45653" y="2025091"/>
            <a:ext cx="5291450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 VA UNING VAZIFALARI</a:t>
            </a:r>
            <a:endParaRPr lang="ru-RU" sz="24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459" y="-5762"/>
            <a:ext cx="3313928" cy="35394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23850" marR="33020" indent="-107950" algn="ctr">
              <a:spcAft>
                <a:spcPts val="25"/>
              </a:spcAft>
            </a:pP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mavqega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ishtirokchilari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o‘rtasidagi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iqtisodiy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kurashdir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47046" y="33958"/>
            <a:ext cx="2812024" cy="32316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mexanizmining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muhim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ajralmas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jihati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ctr"/>
            <a:endParaRPr lang="en-US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grpSp>
        <p:nvGrpSpPr>
          <p:cNvPr id="7" name="Group 151330"/>
          <p:cNvGrpSpPr/>
          <p:nvPr/>
        </p:nvGrpSpPr>
        <p:grpSpPr>
          <a:xfrm>
            <a:off x="348831" y="2739009"/>
            <a:ext cx="11513782" cy="3868267"/>
            <a:chOff x="-24015" y="0"/>
            <a:chExt cx="5093134" cy="937461"/>
          </a:xfrm>
        </p:grpSpPr>
        <p:sp>
          <p:nvSpPr>
            <p:cNvPr id="8" name="Shape 156499"/>
            <p:cNvSpPr/>
            <p:nvPr/>
          </p:nvSpPr>
          <p:spPr>
            <a:xfrm>
              <a:off x="1471562" y="0"/>
              <a:ext cx="2084197" cy="242189"/>
            </a:xfrm>
            <a:custGeom>
              <a:avLst/>
              <a:gdLst/>
              <a:ahLst/>
              <a:cxnLst/>
              <a:rect l="0" t="0" r="0" b="0"/>
              <a:pathLst>
                <a:path w="2084197" h="242189">
                  <a:moveTo>
                    <a:pt x="0" y="0"/>
                  </a:moveTo>
                  <a:lnTo>
                    <a:pt x="2084197" y="0"/>
                  </a:lnTo>
                  <a:lnTo>
                    <a:pt x="2084197" y="242189"/>
                  </a:lnTo>
                  <a:lnTo>
                    <a:pt x="0" y="242189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56500"/>
            <p:cNvSpPr/>
            <p:nvPr/>
          </p:nvSpPr>
          <p:spPr>
            <a:xfrm>
              <a:off x="0" y="524764"/>
              <a:ext cx="788302" cy="363639"/>
            </a:xfrm>
            <a:custGeom>
              <a:avLst/>
              <a:gdLst/>
              <a:ahLst/>
              <a:cxnLst/>
              <a:rect l="0" t="0" r="0" b="0"/>
              <a:pathLst>
                <a:path w="788302" h="363639">
                  <a:moveTo>
                    <a:pt x="0" y="0"/>
                  </a:moveTo>
                  <a:lnTo>
                    <a:pt x="788302" y="0"/>
                  </a:lnTo>
                  <a:lnTo>
                    <a:pt x="788302" y="363639"/>
                  </a:lnTo>
                  <a:lnTo>
                    <a:pt x="0" y="363639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56501"/>
            <p:cNvSpPr/>
            <p:nvPr/>
          </p:nvSpPr>
          <p:spPr>
            <a:xfrm>
              <a:off x="887159" y="524764"/>
              <a:ext cx="959295" cy="363639"/>
            </a:xfrm>
            <a:custGeom>
              <a:avLst/>
              <a:gdLst/>
              <a:ahLst/>
              <a:cxnLst/>
              <a:rect l="0" t="0" r="0" b="0"/>
              <a:pathLst>
                <a:path w="959295" h="363639">
                  <a:moveTo>
                    <a:pt x="0" y="0"/>
                  </a:moveTo>
                  <a:lnTo>
                    <a:pt x="959295" y="0"/>
                  </a:lnTo>
                  <a:lnTo>
                    <a:pt x="959295" y="363639"/>
                  </a:lnTo>
                  <a:lnTo>
                    <a:pt x="0" y="363639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56502"/>
            <p:cNvSpPr/>
            <p:nvPr/>
          </p:nvSpPr>
          <p:spPr>
            <a:xfrm>
              <a:off x="1943303" y="524764"/>
              <a:ext cx="1039203" cy="363639"/>
            </a:xfrm>
            <a:custGeom>
              <a:avLst/>
              <a:gdLst/>
              <a:ahLst/>
              <a:cxnLst/>
              <a:rect l="0" t="0" r="0" b="0"/>
              <a:pathLst>
                <a:path w="1039203" h="363639">
                  <a:moveTo>
                    <a:pt x="0" y="0"/>
                  </a:moveTo>
                  <a:lnTo>
                    <a:pt x="1039203" y="0"/>
                  </a:lnTo>
                  <a:lnTo>
                    <a:pt x="1039203" y="363639"/>
                  </a:lnTo>
                  <a:lnTo>
                    <a:pt x="0" y="363639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56503"/>
            <p:cNvSpPr/>
            <p:nvPr/>
          </p:nvSpPr>
          <p:spPr>
            <a:xfrm>
              <a:off x="3074403" y="524764"/>
              <a:ext cx="881952" cy="363639"/>
            </a:xfrm>
            <a:custGeom>
              <a:avLst/>
              <a:gdLst/>
              <a:ahLst/>
              <a:cxnLst/>
              <a:rect l="0" t="0" r="0" b="0"/>
              <a:pathLst>
                <a:path w="881952" h="363639">
                  <a:moveTo>
                    <a:pt x="0" y="0"/>
                  </a:moveTo>
                  <a:lnTo>
                    <a:pt x="881952" y="0"/>
                  </a:lnTo>
                  <a:lnTo>
                    <a:pt x="881952" y="363639"/>
                  </a:lnTo>
                  <a:lnTo>
                    <a:pt x="0" y="363639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56504"/>
            <p:cNvSpPr/>
            <p:nvPr/>
          </p:nvSpPr>
          <p:spPr>
            <a:xfrm>
              <a:off x="4059809" y="515848"/>
              <a:ext cx="959295" cy="357086"/>
            </a:xfrm>
            <a:custGeom>
              <a:avLst/>
              <a:gdLst/>
              <a:ahLst/>
              <a:cxnLst/>
              <a:rect l="0" t="0" r="0" b="0"/>
              <a:pathLst>
                <a:path w="959295" h="357086">
                  <a:moveTo>
                    <a:pt x="0" y="0"/>
                  </a:moveTo>
                  <a:lnTo>
                    <a:pt x="959295" y="0"/>
                  </a:lnTo>
                  <a:lnTo>
                    <a:pt x="959295" y="357086"/>
                  </a:lnTo>
                  <a:lnTo>
                    <a:pt x="0" y="357086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Rectangle 13759"/>
            <p:cNvSpPr/>
            <p:nvPr/>
          </p:nvSpPr>
          <p:spPr>
            <a:xfrm>
              <a:off x="1588434" y="48813"/>
              <a:ext cx="1850454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Raqobatning</a:t>
              </a:r>
              <a:r>
                <a:rPr lang="ru-RU" sz="3200" dirty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32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vazifalari</a:t>
              </a:r>
              <a:endParaRPr lang="ru-RU" sz="36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13760"/>
            <p:cNvSpPr/>
            <p:nvPr/>
          </p:nvSpPr>
          <p:spPr>
            <a:xfrm>
              <a:off x="-24015" y="566216"/>
              <a:ext cx="736779" cy="2563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Tartibga</a:t>
              </a:r>
              <a:r>
                <a:rPr lang="en-US" sz="280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800" dirty="0" err="1">
                  <a:solidFill>
                    <a:srgbClr val="181717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solish</a:t>
              </a:r>
              <a:endPara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3761"/>
            <p:cNvSpPr/>
            <p:nvPr/>
          </p:nvSpPr>
          <p:spPr>
            <a:xfrm>
              <a:off x="216461" y="745600"/>
              <a:ext cx="472689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13762"/>
            <p:cNvSpPr/>
            <p:nvPr/>
          </p:nvSpPr>
          <p:spPr>
            <a:xfrm>
              <a:off x="943297" y="559457"/>
              <a:ext cx="973123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Resurslarni</a:t>
              </a:r>
              <a:r>
                <a:rPr lang="en-US" sz="280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800" dirty="0" err="1">
                  <a:solidFill>
                    <a:srgbClr val="181717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joylashtirish</a:t>
              </a:r>
              <a:endPara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15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3763"/>
            <p:cNvSpPr/>
            <p:nvPr/>
          </p:nvSpPr>
          <p:spPr>
            <a:xfrm>
              <a:off x="987267" y="718170"/>
              <a:ext cx="1001477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13764"/>
            <p:cNvSpPr/>
            <p:nvPr/>
          </p:nvSpPr>
          <p:spPr>
            <a:xfrm>
              <a:off x="1983859" y="568995"/>
              <a:ext cx="1153166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Innovatsiyani</a:t>
              </a:r>
              <a:r>
                <a:rPr lang="en-US" sz="280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800" dirty="0" err="1" smtClean="0">
                  <a:solidFill>
                    <a:srgbClr val="181717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rag‘batlantirish</a:t>
              </a:r>
              <a:endParaRPr lang="ru-RU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15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13765"/>
            <p:cNvSpPr/>
            <p:nvPr/>
          </p:nvSpPr>
          <p:spPr>
            <a:xfrm>
              <a:off x="1994096" y="681111"/>
              <a:ext cx="1237416" cy="2563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150917"/>
            <p:cNvSpPr/>
            <p:nvPr/>
          </p:nvSpPr>
          <p:spPr>
            <a:xfrm>
              <a:off x="3092511" y="629436"/>
              <a:ext cx="880588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Taqsi</a:t>
              </a:r>
              <a:r>
                <a:rPr lang="ru-RU" sz="2800" dirty="0" err="1">
                  <a:solidFill>
                    <a:srgbClr val="181717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mlash</a:t>
              </a:r>
              <a:endPara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Rectangle 150919"/>
            <p:cNvSpPr/>
            <p:nvPr/>
          </p:nvSpPr>
          <p:spPr>
            <a:xfrm>
              <a:off x="3506015" y="622531"/>
              <a:ext cx="483828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13767"/>
            <p:cNvSpPr/>
            <p:nvPr/>
          </p:nvSpPr>
          <p:spPr>
            <a:xfrm>
              <a:off x="4009789" y="617850"/>
              <a:ext cx="1059330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Nazorat</a:t>
              </a:r>
              <a:r>
                <a:rPr lang="ru-RU" sz="2800" dirty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800" dirty="0" err="1">
                  <a:solidFill>
                    <a:srgbClr val="181717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qilish</a:t>
              </a:r>
              <a:endPara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13768"/>
            <p:cNvSpPr/>
            <p:nvPr/>
          </p:nvSpPr>
          <p:spPr>
            <a:xfrm>
              <a:off x="4362550" y="712743"/>
              <a:ext cx="450209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Shape 13769"/>
            <p:cNvSpPr/>
            <p:nvPr/>
          </p:nvSpPr>
          <p:spPr>
            <a:xfrm>
              <a:off x="364456" y="383830"/>
              <a:ext cx="4174998" cy="0"/>
            </a:xfrm>
            <a:custGeom>
              <a:avLst/>
              <a:gdLst/>
              <a:ahLst/>
              <a:cxnLst/>
              <a:rect l="0" t="0" r="0" b="0"/>
              <a:pathLst>
                <a:path w="4174998">
                  <a:moveTo>
                    <a:pt x="0" y="0"/>
                  </a:moveTo>
                  <a:lnTo>
                    <a:pt x="4174998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3770"/>
            <p:cNvSpPr/>
            <p:nvPr/>
          </p:nvSpPr>
          <p:spPr>
            <a:xfrm>
              <a:off x="2422956" y="239913"/>
              <a:ext cx="0" cy="275133"/>
            </a:xfrm>
            <a:custGeom>
              <a:avLst/>
              <a:gdLst/>
              <a:ahLst/>
              <a:cxnLst/>
              <a:rect l="0" t="0" r="0" b="0"/>
              <a:pathLst>
                <a:path h="275133">
                  <a:moveTo>
                    <a:pt x="0" y="0"/>
                  </a:moveTo>
                  <a:lnTo>
                    <a:pt x="0" y="275133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3771"/>
            <p:cNvSpPr/>
            <p:nvPr/>
          </p:nvSpPr>
          <p:spPr>
            <a:xfrm>
              <a:off x="370806" y="386559"/>
              <a:ext cx="0" cy="128486"/>
            </a:xfrm>
            <a:custGeom>
              <a:avLst/>
              <a:gdLst/>
              <a:ahLst/>
              <a:cxnLst/>
              <a:rect l="0" t="0" r="0" b="0"/>
              <a:pathLst>
                <a:path h="128486">
                  <a:moveTo>
                    <a:pt x="0" y="0"/>
                  </a:moveTo>
                  <a:lnTo>
                    <a:pt x="0" y="128486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13772"/>
            <p:cNvSpPr/>
            <p:nvPr/>
          </p:nvSpPr>
          <p:spPr>
            <a:xfrm>
              <a:off x="1373156" y="386559"/>
              <a:ext cx="0" cy="128486"/>
            </a:xfrm>
            <a:custGeom>
              <a:avLst/>
              <a:gdLst/>
              <a:ahLst/>
              <a:cxnLst/>
              <a:rect l="0" t="0" r="0" b="0"/>
              <a:pathLst>
                <a:path h="128486">
                  <a:moveTo>
                    <a:pt x="0" y="0"/>
                  </a:moveTo>
                  <a:lnTo>
                    <a:pt x="0" y="128486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13773"/>
            <p:cNvSpPr/>
            <p:nvPr/>
          </p:nvSpPr>
          <p:spPr>
            <a:xfrm>
              <a:off x="3486506" y="386559"/>
              <a:ext cx="0" cy="128486"/>
            </a:xfrm>
            <a:custGeom>
              <a:avLst/>
              <a:gdLst/>
              <a:ahLst/>
              <a:cxnLst/>
              <a:rect l="0" t="0" r="0" b="0"/>
              <a:pathLst>
                <a:path h="128486">
                  <a:moveTo>
                    <a:pt x="0" y="0"/>
                  </a:moveTo>
                  <a:lnTo>
                    <a:pt x="0" y="128486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13774"/>
            <p:cNvSpPr/>
            <p:nvPr/>
          </p:nvSpPr>
          <p:spPr>
            <a:xfrm>
              <a:off x="4533106" y="386559"/>
              <a:ext cx="0" cy="121247"/>
            </a:xfrm>
            <a:custGeom>
              <a:avLst/>
              <a:gdLst/>
              <a:ahLst/>
              <a:cxnLst/>
              <a:rect l="0" t="0" r="0" b="0"/>
              <a:pathLst>
                <a:path h="121247">
                  <a:moveTo>
                    <a:pt x="0" y="0"/>
                  </a:moveTo>
                  <a:lnTo>
                    <a:pt x="0" y="121247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66228" y="245646"/>
            <a:ext cx="4262898" cy="5222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ru-RU" sz="28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 SHAKLLARI</a:t>
            </a:r>
            <a:endParaRPr lang="ru-RU" sz="28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5" name="Group 151331"/>
          <p:cNvGrpSpPr/>
          <p:nvPr/>
        </p:nvGrpSpPr>
        <p:grpSpPr>
          <a:xfrm>
            <a:off x="340343" y="1435407"/>
            <a:ext cx="11282403" cy="4778579"/>
            <a:chOff x="-56037" y="0"/>
            <a:chExt cx="5088807" cy="963795"/>
          </a:xfrm>
        </p:grpSpPr>
        <p:sp>
          <p:nvSpPr>
            <p:cNvPr id="6" name="Shape 156511"/>
            <p:cNvSpPr/>
            <p:nvPr/>
          </p:nvSpPr>
          <p:spPr>
            <a:xfrm>
              <a:off x="1229284" y="0"/>
              <a:ext cx="2574747" cy="311048"/>
            </a:xfrm>
            <a:custGeom>
              <a:avLst/>
              <a:gdLst/>
              <a:ahLst/>
              <a:cxnLst/>
              <a:rect l="0" t="0" r="0" b="0"/>
              <a:pathLst>
                <a:path w="2574747" h="311048">
                  <a:moveTo>
                    <a:pt x="0" y="0"/>
                  </a:moveTo>
                  <a:lnTo>
                    <a:pt x="2574747" y="0"/>
                  </a:lnTo>
                  <a:lnTo>
                    <a:pt x="2574747" y="311048"/>
                  </a:lnTo>
                  <a:lnTo>
                    <a:pt x="0" y="311048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56512"/>
            <p:cNvSpPr/>
            <p:nvPr/>
          </p:nvSpPr>
          <p:spPr>
            <a:xfrm>
              <a:off x="0" y="570103"/>
              <a:ext cx="1166305" cy="389141"/>
            </a:xfrm>
            <a:custGeom>
              <a:avLst/>
              <a:gdLst/>
              <a:ahLst/>
              <a:cxnLst/>
              <a:rect l="0" t="0" r="0" b="0"/>
              <a:pathLst>
                <a:path w="1166305" h="389141">
                  <a:moveTo>
                    <a:pt x="0" y="0"/>
                  </a:moveTo>
                  <a:lnTo>
                    <a:pt x="1166305" y="0"/>
                  </a:lnTo>
                  <a:lnTo>
                    <a:pt x="1166305" y="389141"/>
                  </a:lnTo>
                  <a:lnTo>
                    <a:pt x="0" y="389141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56513"/>
            <p:cNvSpPr/>
            <p:nvPr/>
          </p:nvSpPr>
          <p:spPr>
            <a:xfrm>
              <a:off x="1480604" y="564655"/>
              <a:ext cx="959295" cy="394589"/>
            </a:xfrm>
            <a:custGeom>
              <a:avLst/>
              <a:gdLst/>
              <a:ahLst/>
              <a:cxnLst/>
              <a:rect l="0" t="0" r="0" b="0"/>
              <a:pathLst>
                <a:path w="959295" h="394589">
                  <a:moveTo>
                    <a:pt x="0" y="0"/>
                  </a:moveTo>
                  <a:lnTo>
                    <a:pt x="959295" y="0"/>
                  </a:lnTo>
                  <a:lnTo>
                    <a:pt x="959295" y="394589"/>
                  </a:lnTo>
                  <a:lnTo>
                    <a:pt x="0" y="394589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56514"/>
            <p:cNvSpPr/>
            <p:nvPr/>
          </p:nvSpPr>
          <p:spPr>
            <a:xfrm>
              <a:off x="2800731" y="564655"/>
              <a:ext cx="959295" cy="389230"/>
            </a:xfrm>
            <a:custGeom>
              <a:avLst/>
              <a:gdLst/>
              <a:ahLst/>
              <a:cxnLst/>
              <a:rect l="0" t="0" r="0" b="0"/>
              <a:pathLst>
                <a:path w="959295" h="389230">
                  <a:moveTo>
                    <a:pt x="0" y="0"/>
                  </a:moveTo>
                  <a:lnTo>
                    <a:pt x="959295" y="0"/>
                  </a:lnTo>
                  <a:lnTo>
                    <a:pt x="959295" y="389230"/>
                  </a:lnTo>
                  <a:lnTo>
                    <a:pt x="0" y="389230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56515"/>
            <p:cNvSpPr/>
            <p:nvPr/>
          </p:nvSpPr>
          <p:spPr>
            <a:xfrm>
              <a:off x="4050805" y="564655"/>
              <a:ext cx="959295" cy="376631"/>
            </a:xfrm>
            <a:custGeom>
              <a:avLst/>
              <a:gdLst/>
              <a:ahLst/>
              <a:cxnLst/>
              <a:rect l="0" t="0" r="0" b="0"/>
              <a:pathLst>
                <a:path w="959295" h="376631">
                  <a:moveTo>
                    <a:pt x="0" y="0"/>
                  </a:moveTo>
                  <a:lnTo>
                    <a:pt x="959295" y="0"/>
                  </a:lnTo>
                  <a:lnTo>
                    <a:pt x="959295" y="376631"/>
                  </a:lnTo>
                  <a:lnTo>
                    <a:pt x="0" y="376631"/>
                  </a:lnTo>
                  <a:lnTo>
                    <a:pt x="0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A098C1"/>
            </a:lnRef>
            <a:fillRef idx="1">
              <a:srgbClr val="CDC5D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Rectangle 13795"/>
            <p:cNvSpPr/>
            <p:nvPr/>
          </p:nvSpPr>
          <p:spPr>
            <a:xfrm>
              <a:off x="1771087" y="81292"/>
              <a:ext cx="1651415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36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Raqobat</a:t>
              </a:r>
              <a:r>
                <a:rPr lang="ru-RU" sz="3600" dirty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36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shakllari</a:t>
              </a:r>
              <a:endParaRPr lang="ru-RU" sz="40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3796"/>
            <p:cNvSpPr/>
            <p:nvPr/>
          </p:nvSpPr>
          <p:spPr>
            <a:xfrm>
              <a:off x="-56037" y="689358"/>
              <a:ext cx="1108004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Erkin</a:t>
              </a:r>
              <a:r>
                <a:rPr lang="ru-RU" sz="3200" dirty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32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raqobat</a:t>
              </a:r>
              <a:endParaRPr lang="ru-RU" sz="36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3797"/>
            <p:cNvSpPr/>
            <p:nvPr/>
          </p:nvSpPr>
          <p:spPr>
            <a:xfrm>
              <a:off x="1353413" y="673215"/>
              <a:ext cx="1142230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Monopolistik</a:t>
              </a:r>
              <a:r>
                <a:rPr lang="en-US" sz="280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800" dirty="0" err="1">
                  <a:solidFill>
                    <a:srgbClr val="181717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raqobat</a:t>
              </a:r>
              <a:endParaRPr lang="ru-RU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1150" dirty="0" smtClean="0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3798"/>
            <p:cNvSpPr/>
            <p:nvPr/>
          </p:nvSpPr>
          <p:spPr>
            <a:xfrm>
              <a:off x="1731334" y="786327"/>
              <a:ext cx="607367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149877"/>
            <p:cNvSpPr/>
            <p:nvPr/>
          </p:nvSpPr>
          <p:spPr>
            <a:xfrm>
              <a:off x="2911145" y="768285"/>
              <a:ext cx="461347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49878"/>
            <p:cNvSpPr/>
            <p:nvPr/>
          </p:nvSpPr>
          <p:spPr>
            <a:xfrm>
              <a:off x="3258023" y="768285"/>
              <a:ext cx="506308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endParaRPr lang="ru-RU" sz="125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13801"/>
            <p:cNvSpPr/>
            <p:nvPr/>
          </p:nvSpPr>
          <p:spPr>
            <a:xfrm>
              <a:off x="4065115" y="664236"/>
              <a:ext cx="967655" cy="17746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R="41275" indent="209550" algn="l">
                <a:lnSpc>
                  <a:spcPct val="107000"/>
                </a:lnSpc>
                <a:spcAft>
                  <a:spcPts val="800"/>
                </a:spcAft>
              </a:pPr>
              <a:r>
                <a:rPr lang="ru-RU" sz="2800" dirty="0" err="1">
                  <a:solidFill>
                    <a:srgbClr val="18171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Oligopoliya</a:t>
              </a:r>
              <a:endParaRPr lang="ru-RU" sz="2800" dirty="0">
                <a:solidFill>
                  <a:srgbClr val="1817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Shape 13802"/>
            <p:cNvSpPr/>
            <p:nvPr/>
          </p:nvSpPr>
          <p:spPr>
            <a:xfrm>
              <a:off x="558856" y="417561"/>
              <a:ext cx="3978796" cy="0"/>
            </a:xfrm>
            <a:custGeom>
              <a:avLst/>
              <a:gdLst/>
              <a:ahLst/>
              <a:cxnLst/>
              <a:rect l="0" t="0" r="0" b="0"/>
              <a:pathLst>
                <a:path w="3978796">
                  <a:moveTo>
                    <a:pt x="0" y="0"/>
                  </a:moveTo>
                  <a:lnTo>
                    <a:pt x="3978796" y="0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3803"/>
            <p:cNvSpPr/>
            <p:nvPr/>
          </p:nvSpPr>
          <p:spPr>
            <a:xfrm>
              <a:off x="2507305" y="308866"/>
              <a:ext cx="0" cy="105867"/>
            </a:xfrm>
            <a:custGeom>
              <a:avLst/>
              <a:gdLst/>
              <a:ahLst/>
              <a:cxnLst/>
              <a:rect l="0" t="0" r="0" b="0"/>
              <a:pathLst>
                <a:path h="105867">
                  <a:moveTo>
                    <a:pt x="0" y="0"/>
                  </a:moveTo>
                  <a:lnTo>
                    <a:pt x="0" y="105867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3804"/>
            <p:cNvSpPr/>
            <p:nvPr/>
          </p:nvSpPr>
          <p:spPr>
            <a:xfrm>
              <a:off x="565206" y="421975"/>
              <a:ext cx="0" cy="151105"/>
            </a:xfrm>
            <a:custGeom>
              <a:avLst/>
              <a:gdLst/>
              <a:ahLst/>
              <a:cxnLst/>
              <a:rect l="0" t="0" r="0" b="0"/>
              <a:pathLst>
                <a:path h="151105">
                  <a:moveTo>
                    <a:pt x="0" y="0"/>
                  </a:moveTo>
                  <a:lnTo>
                    <a:pt x="0" y="151105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3805"/>
            <p:cNvSpPr/>
            <p:nvPr/>
          </p:nvSpPr>
          <p:spPr>
            <a:xfrm>
              <a:off x="3304805" y="418404"/>
              <a:ext cx="0" cy="143967"/>
            </a:xfrm>
            <a:custGeom>
              <a:avLst/>
              <a:gdLst/>
              <a:ahLst/>
              <a:cxnLst/>
              <a:rect l="0" t="0" r="0" b="0"/>
              <a:pathLst>
                <a:path h="143967">
                  <a:moveTo>
                    <a:pt x="0" y="0"/>
                  </a:moveTo>
                  <a:lnTo>
                    <a:pt x="0" y="143967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3806"/>
            <p:cNvSpPr/>
            <p:nvPr/>
          </p:nvSpPr>
          <p:spPr>
            <a:xfrm>
              <a:off x="1924205" y="411260"/>
              <a:ext cx="0" cy="143967"/>
            </a:xfrm>
            <a:custGeom>
              <a:avLst/>
              <a:gdLst/>
              <a:ahLst/>
              <a:cxnLst/>
              <a:rect l="0" t="0" r="0" b="0"/>
              <a:pathLst>
                <a:path h="143967">
                  <a:moveTo>
                    <a:pt x="0" y="0"/>
                  </a:moveTo>
                  <a:lnTo>
                    <a:pt x="0" y="143967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3807"/>
            <p:cNvSpPr/>
            <p:nvPr/>
          </p:nvSpPr>
          <p:spPr>
            <a:xfrm>
              <a:off x="4532407" y="414831"/>
              <a:ext cx="0" cy="146444"/>
            </a:xfrm>
            <a:custGeom>
              <a:avLst/>
              <a:gdLst/>
              <a:ahLst/>
              <a:cxnLst/>
              <a:rect l="0" t="0" r="0" b="0"/>
              <a:pathLst>
                <a:path h="146444">
                  <a:moveTo>
                    <a:pt x="0" y="0"/>
                  </a:moveTo>
                  <a:lnTo>
                    <a:pt x="0" y="146444"/>
                  </a:lnTo>
                </a:path>
              </a:pathLst>
            </a:custGeom>
            <a:ln w="12700" cap="flat">
              <a:miter lim="100000"/>
            </a:ln>
          </p:spPr>
          <p:style>
            <a:lnRef idx="1">
              <a:srgbClr val="38418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6821215" y="4638787"/>
            <a:ext cx="1940914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1275" indent="209550"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Sof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monopoliya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91665" y="158960"/>
            <a:ext cx="287655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ERKIN RAQOBAT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91665" y="776679"/>
            <a:ext cx="7462684" cy="56843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2250" marR="32385" indent="-6350" algn="just">
              <a:lnSpc>
                <a:spcPct val="103000"/>
              </a:lnSpc>
              <a:spcAft>
                <a:spcPts val="55"/>
              </a:spcAft>
            </a:pPr>
            <a:r>
              <a:rPr lang="ru-RU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Erkin</a:t>
            </a:r>
            <a:r>
              <a:rPr lang="ru-RU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raqobatning</a:t>
            </a:r>
            <a:r>
              <a:rPr lang="ru-RU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xususiyatli</a:t>
            </a:r>
            <a:r>
              <a:rPr lang="ru-RU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belgilari</a:t>
            </a:r>
            <a:r>
              <a:rPr lang="ru-RU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160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alohida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korxona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chiqarilgan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mahsulotni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tarmoq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hajmidagi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ulushining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emasligi</a:t>
            </a:r>
            <a:r>
              <a:rPr lang="ru-RU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chiqaruvchining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narxi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ustidan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nazorat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o‘rnata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olmasligi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320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tarmoqqa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kirish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chiqishning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erkinligi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" marR="33020" indent="209550" algn="just">
              <a:lnSpc>
                <a:spcPct val="107000"/>
              </a:lnSpc>
              <a:spcAft>
                <a:spcPts val="1260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qishloq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xo‘jaligi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mahsulotlari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yetishtirish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shug‘ullansangiz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u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erkin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sharoitida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ko‘rsatishga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to‘g‘ri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-184355" y="776679"/>
            <a:ext cx="4776020" cy="5840431"/>
          </a:xfrm>
          <a:prstGeom prst="verticalScroll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Erkin</a:t>
            </a:r>
            <a:r>
              <a:rPr lang="ru-RU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</a:t>
            </a:r>
            <a:r>
              <a:rPr lang="ru-RU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turdagi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mahsulot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chiqaruvchi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tarmoqda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juda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ko‘p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sonli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korxonalar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mavjudligi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sharoitidagi</a:t>
            </a:r>
            <a:r>
              <a:rPr lang="ru-RU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raqobatdir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25351" y="98011"/>
            <a:ext cx="3084883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SOF MONOPOLIYA</a:t>
            </a:r>
            <a:r>
              <a:rPr lang="en-US" sz="24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668593"/>
            <a:ext cx="4060722" cy="6076335"/>
          </a:xfrm>
          <a:prstGeom prst="verticalScroll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Sof</a:t>
            </a: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monopoliya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tarmoqda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yagona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chiqaruvchi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mavjud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bo‘lib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u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yakkahukmronlik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mavqeyiga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bozor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holatidir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11329" y="668593"/>
            <a:ext cx="7413521" cy="59486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2250" marR="32385" indent="-6350" algn="just">
              <a:lnSpc>
                <a:spcPct val="103000"/>
              </a:lnSpc>
              <a:spcAft>
                <a:spcPts val="55"/>
              </a:spcAft>
            </a:pPr>
            <a:r>
              <a:rPr lang="ru-RU" sz="36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Sof</a:t>
            </a:r>
            <a:r>
              <a:rPr lang="ru-RU" sz="36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monopoliyaning</a:t>
            </a:r>
            <a:r>
              <a:rPr lang="ru-RU" sz="36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xususiyatli</a:t>
            </a:r>
            <a:r>
              <a:rPr lang="ru-RU" sz="36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belgilari</a:t>
            </a:r>
            <a:r>
              <a:rPr lang="ru-RU" sz="36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36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tarmoqdagi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mahsulotning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yagona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korxona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chiqarilishi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6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chiqaruvchining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narxi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ustidan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to‘liq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nazorat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o‘rnatishi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6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1210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tarmoqqa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kirish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chiqishning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o‘ta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qiyinligi</a:t>
            </a:r>
            <a:r>
              <a:rPr lang="en-US" sz="36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117988" y="884904"/>
            <a:ext cx="4630993" cy="5751872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Monopolistik</a:t>
            </a:r>
            <a:r>
              <a:rPr lang="en-US" sz="3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o‘zida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ham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monopoliya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xususiyatlariga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raqobatdir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35562" y="137341"/>
            <a:ext cx="4350486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MONOPOLISTIK RAQOBAT</a:t>
            </a:r>
            <a:r>
              <a:rPr lang="en-US" sz="24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83278" y="800700"/>
            <a:ext cx="6971070" cy="54825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2250" marR="32385" indent="-6350" algn="just">
              <a:lnSpc>
                <a:spcPct val="103000"/>
              </a:lnSpc>
              <a:spcAft>
                <a:spcPts val="55"/>
              </a:spcAft>
            </a:pPr>
            <a:r>
              <a:rPr lang="ru-RU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Monopolistik</a:t>
            </a:r>
            <a:r>
              <a:rPr lang="ru-RU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raqobatning</a:t>
            </a:r>
            <a:r>
              <a:rPr lang="ru-RU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xususiyatli</a:t>
            </a:r>
            <a:r>
              <a:rPr lang="ru-RU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belgilari</a:t>
            </a:r>
            <a:r>
              <a:rPr lang="ru-RU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tarmoqdagi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mahsulotlarning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o‘nlab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korxonalar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chiqarilishi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mahsulotini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mahsulotlarga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o‘ziga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xususiyatiga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ko‘ra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tabaqalashtirilishi</a:t>
            </a:r>
            <a:r>
              <a:rPr lang="en-US" sz="28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chiqaruvchining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mahsuloti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narxi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qisman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nazorat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o‘rnata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olishi</a:t>
            </a:r>
            <a:endParaRPr lang="en-US" sz="2800" dirty="0" smtClean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/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tarmoqqa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chiqishning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qiyinligi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98323" y="1030112"/>
            <a:ext cx="4041058" cy="5626327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oligopoliya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tarmoqda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qadar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bo‘lmagan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korxonalarning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bo‘lishi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hukmronlik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qilishi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sharoitidagi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raqobat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54013" y="1030112"/>
            <a:ext cx="7620000" cy="493724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15900" marR="33020" indent="-107950" algn="just">
              <a:lnSpc>
                <a:spcPct val="177000"/>
              </a:lnSpc>
              <a:spcAft>
                <a:spcPts val="25"/>
              </a:spcAft>
            </a:pPr>
            <a:r>
              <a:rPr lang="en-US" sz="34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oligopoliyaning</a:t>
            </a:r>
            <a:r>
              <a:rPr lang="en-US" sz="3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xususiyatli</a:t>
            </a:r>
            <a:r>
              <a:rPr lang="en-US" sz="3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belgilari</a:t>
            </a:r>
            <a:r>
              <a:rPr lang="en-US" sz="34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34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tarmoqdagi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mahsulotlarning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yirik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korxonalar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chiqarilishi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4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5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chiqaruvchining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narxi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ustidan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sezilarli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nazorat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o‘rnatishi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4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" lvl="0" indent="-342900" algn="just" fontAlgn="base">
              <a:lnSpc>
                <a:spcPct val="107000"/>
              </a:lnSpc>
              <a:spcAft>
                <a:spcPts val="2140"/>
              </a:spcAft>
              <a:buClr>
                <a:srgbClr val="181717"/>
              </a:buClr>
              <a:buSzPts val="1250"/>
              <a:buFont typeface="Arial" panose="020B0604020202020204" pitchFamily="34" charset="0"/>
              <a:buChar char="–"/>
            </a:pP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tarmoqqa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kirish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chiqishning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qiyinligi</a:t>
            </a:r>
            <a:r>
              <a:rPr lang="en-US" sz="34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4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61935" y="176670"/>
            <a:ext cx="2395784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OLIGOPOLIYA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48589" y="99287"/>
            <a:ext cx="5657575" cy="52225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RAQOBATLASHISH USULLARI </a:t>
            </a:r>
            <a:endParaRPr lang="ru-RU" sz="28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865239"/>
            <a:ext cx="6351639" cy="5879692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Narx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vositasida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raqobatlashuv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muayyan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mahsulotlar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narxini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chiqaruvchilarining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mahsulotlari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narxiga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pasaytirishga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asoslangan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raqobat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5766619" y="865239"/>
            <a:ext cx="6351639" cy="5879691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Narxsiz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raqobat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raqobat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kurashining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omili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tovarning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sifati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servis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ko‘rsatishi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chiqaruvchi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firmaning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obro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‘-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e’tibori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hisoblanuvchi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kurash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42623" y="294807"/>
            <a:ext cx="3782061" cy="52225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6350" marR="42545" indent="-6350" algn="ctr">
              <a:lnSpc>
                <a:spcPct val="107000"/>
              </a:lnSpc>
              <a:spcAft>
                <a:spcPts val="1240"/>
              </a:spcAft>
            </a:pPr>
            <a:r>
              <a:rPr lang="en-US" sz="28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INSOFSIZ RAQOBAT</a:t>
            </a:r>
            <a:endParaRPr lang="ru-RU" sz="28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67149" y="679415"/>
            <a:ext cx="11906864" cy="6178585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Raqobatlashuvning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noiqtisodiy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usullaridan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insofsiz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raqobat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deb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yuritiladi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jismoniy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majburlash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raqiblarning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obro‘siga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putur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yetkazish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iqtisodiy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resurslar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manbalaridan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mahrum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yetakchi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mutaxassislarni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og‘dirib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narxni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keskin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pasaytirish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kabilar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kiradi</a:t>
            </a:r>
            <a:r>
              <a:rPr lang="en-US" sz="40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40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562</Words>
  <Application>Microsoft Office PowerPoint</Application>
  <PresentationFormat>Широкоэкранный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Malgun Gothic</vt:lpstr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Легкий дым</vt:lpstr>
      <vt:lpstr>2_Легкий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TADBIRKORLIK</cp:lastModifiedBy>
  <cp:revision>145</cp:revision>
  <cp:lastPrinted>2019-05-23T04:47:00Z</cp:lastPrinted>
  <dcterms:created xsi:type="dcterms:W3CDTF">2019-05-23T03:58:00Z</dcterms:created>
  <dcterms:modified xsi:type="dcterms:W3CDTF">2021-12-06T13:25:39Z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1049-11.2.0.10152</vt:lpwstr>
  </property>
</Properties>
</file>