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3">
  <p:sldMasterIdLst>
    <p:sldMasterId id="2147483648" r:id="rId1"/>
  </p:sldMasterIdLst>
  <p:sldIdLst>
    <p:sldId id="349" r:id="rId2"/>
    <p:sldId id="329" r:id="rId3"/>
    <p:sldId id="330" r:id="rId4"/>
    <p:sldId id="331" r:id="rId5"/>
    <p:sldId id="334" r:id="rId6"/>
    <p:sldId id="333" r:id="rId7"/>
    <p:sldId id="355" r:id="rId8"/>
    <p:sldId id="335" r:id="rId9"/>
    <p:sldId id="336" r:id="rId10"/>
    <p:sldId id="337" r:id="rId11"/>
    <p:sldId id="352" r:id="rId12"/>
    <p:sldId id="350" r:id="rId13"/>
    <p:sldId id="353" r:id="rId14"/>
    <p:sldId id="354" r:id="rId15"/>
    <p:sldId id="33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404" autoAdjust="0"/>
  </p:normalViewPr>
  <p:slideViewPr>
    <p:cSldViewPr snapToGrid="0">
      <p:cViewPr varScale="1">
        <p:scale>
          <a:sx n="111" d="100"/>
          <a:sy n="111" d="100"/>
        </p:scale>
        <p:origin x="55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anose="020B0604020202020204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2EBEE-11A0-4F18-91FA-206B08D16A1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2EBEE-11A0-4F18-91FA-206B08D16A1A}" type="datetimeFigureOut">
              <a:rPr lang="en-US" smtClean="0"/>
              <a:t>12/25/2021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7FD9EA0-BDBB-42B4-9B7D-35DC34C966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panose="05040102010807070707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4363360" y="6138528"/>
            <a:ext cx="1835785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Samarqand 2021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79451" y="-16120"/>
            <a:ext cx="9586762" cy="1024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O'ZBEKISTON RESPUBLIKASI BANDLIK VA MEHNAT MUNOSABATLARI VAZIRLIGI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Black" panose="020B0A04020102020204" pitchFamily="34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SAMARQAND SHAHAR “ISHGA MARHAMAT” MONOMARKAZI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751127" y="1389210"/>
            <a:ext cx="4040465" cy="36933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Tadbirkorlik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va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biznes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asoslari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075210" y="1804888"/>
            <a:ext cx="9391973" cy="83099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Mavzu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: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Yakka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tartibdagi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tadbirkorlik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o’zini-o`zi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band </a:t>
            </a:r>
            <a:r>
              <a:rPr lang="en-US" sz="2400" b="1" dirty="0" err="1" smtClean="0">
                <a:solidFill>
                  <a:srgbClr val="002060"/>
                </a:solidFill>
                <a:latin typeface="Arial Black" panose="020B0A04020102020204" pitchFamily="34" charset="0"/>
                <a:ea typeface="Malgun Gothic" panose="020B0503020000020004" pitchFamily="34" charset="-127"/>
                <a:cs typeface="Times New Roman" panose="02020603050405020304" pitchFamily="18" charset="0"/>
              </a:rPr>
              <a:t>qilish</a:t>
            </a:r>
            <a:endParaRPr lang="en-US" sz="2400" dirty="0"/>
          </a:p>
        </p:txBody>
      </p:sp>
      <p:pic>
        <p:nvPicPr>
          <p:cNvPr id="12" name="Picture 5" descr="C:\Users\Supper Kompyuter\Desktop\photo_2021-06-14_15-20-15.jpgphoto_2021-06-14_15-20-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36190" y="2635885"/>
            <a:ext cx="6470015" cy="3139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997677" y="811528"/>
            <a:ext cx="6037007" cy="569386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Uyushmaning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maqsadi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O‘zbekiston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xalqining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boy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madaniy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merosi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tarixiy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an’analarini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to‘liq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saqlab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qolish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ko‘paytirish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milliy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hunarmandchilik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xalq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badiiy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san’atini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yanada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rivojlantirish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hunarmandchilik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shug‘ullanuvchi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fuqarolarni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tomonlama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qo‘llabquvvatlash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bo‘yicha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maqsadli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kompleks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chora-tadbirlarni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aholi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ayniqsa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yoshlar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ayollar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kam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ta’minlangan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oilalar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bandligini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ta’minlashdan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iborat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529137" y="98161"/>
            <a:ext cx="9392187" cy="4608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8890" marR="33020" indent="209550" algn="just">
              <a:lnSpc>
                <a:spcPct val="107000"/>
              </a:lnSpc>
              <a:spcAft>
                <a:spcPts val="920"/>
              </a:spcAft>
            </a:pPr>
            <a:r>
              <a:rPr lang="en-US" sz="2400" b="1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O‘ZBEKISTON RESPUBLIKASI «HUNARMAND» UYUSHMASI</a:t>
            </a:r>
            <a:endParaRPr lang="ru-RU" sz="24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9230" y="811528"/>
            <a:ext cx="5750460" cy="6001643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O‘zbekiston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Respublikasi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xalq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ustalari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hunarmandlari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musavvirlari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uyushmasi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O‘zbekiston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Respublikasi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Prezidentining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1997-yil 31-martdagi «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Xalq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badiiy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hunarmandchiliklari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amaliy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san’atini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rivojlantirishni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davlat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yo‘li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qo‘llab-quvvatlash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chora-tadbirlari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to‘g‘risida»gi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1741-sonli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Farmoni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asosida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tashkil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etilgan</a:t>
            </a:r>
            <a:r>
              <a:rPr lang="en-US" sz="32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O`zbekiston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Respublikasi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Prezidentining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Tadbirkorlik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faoliyati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o`zini-o`zi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band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qilishni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davlat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tomonidan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tartibga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solishni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soddalashtirish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chora-tadbirlari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to`g`risida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2020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yil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8-iyundagi PQ-4742-son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qarori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qabul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qilindi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217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4985238" y="54512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1503335" y="510277"/>
            <a:ext cx="10120393" cy="570337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Jismoniy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yuridik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shaxslarga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xizmatlar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ko`rsatish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ishlarni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bajarish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bo`yicha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mehnat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faoliyatini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mustaqil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oshiradigan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YATT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sifatida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ro`yxatga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olinmagan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yollanma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xodimlar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mehnatidan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foydalanmaydigan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jismoniy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shaxslar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o`zini-o`zi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band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fuqarolar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hisoblanadi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O`zbekiston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Respublikasi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Soliq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kodeksiga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muvofiq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o`zini-o`zi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band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shaxslarning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mehnat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faoliyati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natijasida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olingan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daromadlari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jismoniy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shaxslar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jami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daromadlari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tarkibiga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kiritilmaydi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54916" y="619432"/>
            <a:ext cx="9220198" cy="1651819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O`zini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o`zi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band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qilgan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shaxslar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tomonidan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belgilangan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miqdorda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to`langan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ijtimoiy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soliq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summalari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asosida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ularning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mehnat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staji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hisobga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olinadi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100" dirty="0"/>
              <a:t/>
            </a:r>
            <a:br>
              <a:rPr lang="en-US" sz="3100" dirty="0"/>
            </a:br>
            <a:endParaRPr lang="ru-RU" sz="31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54915" y="2546555"/>
            <a:ext cx="4313864" cy="377762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O‘zini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o‘zi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shaxslar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 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ishini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o‘zi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topib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o‘zi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bajarish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daromad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ko‘radigan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jismoniy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shaxslardir</a:t>
            </a:r>
            <a:r>
              <a:rPr lang="en-US" sz="2400" b="1" dirty="0"/>
              <a:t>.</a:t>
            </a:r>
            <a:r>
              <a:rPr lang="en-US" sz="2400" dirty="0"/>
              <a:t> </a:t>
            </a:r>
            <a:endParaRPr lang="ru-RU" sz="2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161250" y="2546555"/>
            <a:ext cx="4313864" cy="377762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Repetitorlar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enagalar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santexniklar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elektrchilar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sartaroshlar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kurerlar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avtomobil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yuvuvchilari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hunarmandlar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farroshlar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tikuvchilar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dasturchilar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yana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ko‘plab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kasb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egalari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o‘zini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o‘zi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qiluvchilar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bo‘lishlari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mumkin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33552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383587" cy="1126283"/>
          </a:xfrm>
        </p:spPr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2582364"/>
              </p:ext>
            </p:extLst>
          </p:nvPr>
        </p:nvGraphicFramePr>
        <p:xfrm>
          <a:off x="2062603" y="1200301"/>
          <a:ext cx="9255253" cy="47691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631495">
                  <a:extLst>
                    <a:ext uri="{9D8B030D-6E8A-4147-A177-3AD203B41FA5}">
                      <a16:colId xmlns:a16="http://schemas.microsoft.com/office/drawing/2014/main" val="2366134548"/>
                    </a:ext>
                  </a:extLst>
                </a:gridCol>
                <a:gridCol w="4623758">
                  <a:extLst>
                    <a:ext uri="{9D8B030D-6E8A-4147-A177-3AD203B41FA5}">
                      <a16:colId xmlns:a16="http://schemas.microsoft.com/office/drawing/2014/main" val="1856403358"/>
                    </a:ext>
                  </a:extLst>
                </a:gridCol>
              </a:tblGrid>
              <a:tr h="47691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O‘zini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o‘zi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band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qilganlar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quyidagilarni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qilishlari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mumkin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ro‘yxatdagi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yoki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nechta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faoliyat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turlari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shug‘ullanish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ishni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faqat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mustaqil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ravishda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bajarish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naqd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terminal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pul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o‘tkazmasi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orqali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to‘lovni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qabul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qilish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jismoniy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yuridik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shaxslar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faqat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martalik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yoki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xizmatlarni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bajarish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uchun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ishlash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mijoz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og‘zaki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yoki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yozma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shartnoma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tuzish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ellik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buyurtmachilar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shartnoma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tuzmasdan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ishlash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norezidentlardan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el 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valyutasida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ishlar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uchun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to‘lovni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qabul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qilish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6" marR="55156" marT="64349" marB="64349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Quyidagilar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o‘zini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o‘zi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band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qilganlarga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mumkin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emas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ruxsat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berilgan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faoliyat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turlari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ro‘yxatida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ko‘rsatilmagan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faoliyat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bilan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shug‘ullanish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yakka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tartibdagi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tadbirkor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bo‘lish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o‘z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faoliyat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bo‘yicha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kimningdir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qo‘lida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ishlash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xodimlar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yollash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Bef>
                          <a:spcPts val="750"/>
                        </a:spcBef>
                        <a:spcAft>
                          <a:spcPts val="750"/>
                        </a:spcAft>
                      </a:pP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jismoniy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yuridik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shaxslarga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katta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hajmli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yoki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xizmatni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uzoq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muddat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davomida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ko‘rsatish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156" marR="55156" marT="64349" marB="64349"/>
                </a:tc>
                <a:extLst>
                  <a:ext uri="{0D108BD9-81ED-4DB2-BD59-A6C34878D82A}">
                    <a16:rowId xmlns:a16="http://schemas.microsoft.com/office/drawing/2014/main" val="274011922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Grp="1" noChangeArrowheads="1"/>
          </p:cNvSpPr>
          <p:nvPr>
            <p:ph type="ctrTitle"/>
          </p:nvPr>
        </p:nvSpPr>
        <p:spPr bwMode="auto">
          <a:xfrm>
            <a:off x="2063492" y="369304"/>
            <a:ext cx="9255253" cy="830997"/>
          </a:xfrm>
          <a:prstGeom prst="rect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en-US" alt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O‘zini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o‘zi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band </a:t>
            </a:r>
            <a:r>
              <a:rPr kumimoji="0" lang="en-US" alt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qilganlarga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nima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mumkin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 </a:t>
            </a:r>
            <a:r>
              <a:rPr kumimoji="0" lang="en-US" alt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nima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mumkin</a:t>
            </a:r>
            <a:r>
              <a:rPr kumimoji="0" lang="en-US" altLang="ru-RU" sz="24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en-US" altLang="ru-RU" sz="24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emas</a:t>
            </a:r>
            <a:r>
              <a:rPr kumimoji="0" lang="en-US" altLang="ru-RU" sz="2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?</a:t>
            </a:r>
            <a:endParaRPr kumimoji="0" lang="en-US" alt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4017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5303" y="719947"/>
            <a:ext cx="11798709" cy="5885201"/>
          </a:xfrm>
          <a:prstGeom prst="rect">
            <a:avLst/>
          </a:prstGeom>
          <a:solidFill>
            <a:schemeClr val="bg2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342900" marR="32385" lvl="0" indent="-342900" algn="just" fontAlgn="base">
              <a:lnSpc>
                <a:spcPct val="103000"/>
              </a:lnSpc>
              <a:spcAft>
                <a:spcPts val="55"/>
              </a:spcAft>
              <a:buClr>
                <a:srgbClr val="181717"/>
              </a:buClr>
              <a:buSzPts val="1150"/>
              <a:buFont typeface="+mj-lt"/>
              <a:buAutoNum type="arabicPeriod"/>
            </a:pPr>
            <a:r>
              <a:rPr lang="ru-RU" sz="3000" dirty="0" err="1" smtClean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Yakka</a:t>
            </a:r>
            <a:r>
              <a:rPr lang="ru-RU" sz="3000" dirty="0" smtClean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tartibdagi</a:t>
            </a:r>
            <a:r>
              <a:rPr lang="ru-RU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tadbirkorlik</a:t>
            </a:r>
            <a:r>
              <a:rPr lang="ru-RU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nima</a:t>
            </a:r>
            <a:r>
              <a:rPr lang="ru-RU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marR="32385" lvl="0" indent="-342900" algn="just" fontAlgn="base">
              <a:lnSpc>
                <a:spcPct val="103000"/>
              </a:lnSpc>
              <a:spcAft>
                <a:spcPts val="285"/>
              </a:spcAft>
              <a:buClr>
                <a:srgbClr val="181717"/>
              </a:buClr>
              <a:buSzPts val="1150"/>
              <a:buFont typeface="+mj-lt"/>
              <a:buAutoNum type="arabicPeriod"/>
            </a:pP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Jismoniy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yuridik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shaxs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tushunchalari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qanday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farqlanadi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ru-RU" sz="30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2385" lvl="0" indent="-342900" algn="just" fontAlgn="base">
              <a:lnSpc>
                <a:spcPct val="103000"/>
              </a:lnSpc>
              <a:spcAft>
                <a:spcPts val="55"/>
              </a:spcAft>
              <a:buClr>
                <a:srgbClr val="181717"/>
              </a:buClr>
              <a:buSzPts val="1150"/>
              <a:buFont typeface="+mj-lt"/>
              <a:buAutoNum type="arabicPeriod"/>
            </a:pP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Yakka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tartibdagi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tadbirkorlikning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afzalliklari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kamchiliklari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nimalar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orqali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namoyon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bo‘ladi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0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2385" lvl="0" indent="-342900" algn="just" fontAlgn="base">
              <a:lnSpc>
                <a:spcPct val="103000"/>
              </a:lnSpc>
              <a:spcAft>
                <a:spcPts val="55"/>
              </a:spcAft>
              <a:buClr>
                <a:srgbClr val="181717"/>
              </a:buClr>
              <a:buSzPts val="1150"/>
              <a:buFont typeface="+mj-lt"/>
              <a:buAutoNum type="arabicPeriod"/>
            </a:pP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Yakka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tartibdagi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tadbirkorlikda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necha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faoliyat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turi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shug‘ullanish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mumkinmi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0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2385" lvl="0" indent="-342900" algn="just" fontAlgn="base">
              <a:lnSpc>
                <a:spcPct val="103000"/>
              </a:lnSpc>
              <a:spcAft>
                <a:spcPts val="55"/>
              </a:spcAft>
              <a:buClr>
                <a:srgbClr val="181717"/>
              </a:buClr>
              <a:buSzPts val="1150"/>
              <a:buFont typeface="+mj-lt"/>
              <a:buAutoNum type="arabicPeriod"/>
            </a:pP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haqi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tushunchasini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izohlab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bering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0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2385" lvl="0" indent="-342900" algn="just" fontAlgn="base">
              <a:lnSpc>
                <a:spcPct val="103000"/>
              </a:lnSpc>
              <a:spcAft>
                <a:spcPts val="55"/>
              </a:spcAft>
              <a:buClr>
                <a:srgbClr val="181717"/>
              </a:buClr>
              <a:buSzPts val="1150"/>
              <a:buFont typeface="+mj-lt"/>
              <a:buAutoNum type="arabicPeriod"/>
            </a:pP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Qat’iy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belgilangan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soliq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to‘lovlari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deganda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nimani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tushunasiz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0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2385" lvl="0" indent="-342900" algn="just" fontAlgn="base">
              <a:lnSpc>
                <a:spcPct val="103000"/>
              </a:lnSpc>
              <a:spcAft>
                <a:spcPts val="55"/>
              </a:spcAft>
              <a:buClr>
                <a:srgbClr val="181717"/>
              </a:buClr>
              <a:buSzPts val="1150"/>
              <a:buFont typeface="+mj-lt"/>
              <a:buAutoNum type="arabicPeriod"/>
            </a:pP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Yakka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tartibdagi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tadbirkorlikda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xodimlarni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yollash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qaysi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qonun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hujjatlariga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asosan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tartibga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solinadi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000" dirty="0">
              <a:solidFill>
                <a:srgbClr val="181717"/>
              </a:solidFill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32385" lvl="0" indent="-342900" algn="just" fontAlgn="base">
              <a:lnSpc>
                <a:spcPct val="103000"/>
              </a:lnSpc>
              <a:spcAft>
                <a:spcPts val="55"/>
              </a:spcAft>
              <a:buClr>
                <a:srgbClr val="181717"/>
              </a:buClr>
              <a:buSzPts val="1150"/>
              <a:buFont typeface="+mj-lt"/>
              <a:buAutoNum type="arabicPeriod"/>
            </a:pP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Yakka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tartibdagi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tadbirkorlikni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soliqqa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tortilish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tartibini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tushuntirib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err="1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bering</a:t>
            </a:r>
            <a:r>
              <a:rPr lang="en-US" sz="3000" dirty="0">
                <a:solidFill>
                  <a:srgbClr val="181717"/>
                </a:solidFill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000" u="none" strike="noStrike" dirty="0">
              <a:solidFill>
                <a:srgbClr val="181717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918879" y="148911"/>
            <a:ext cx="5213287" cy="4608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R="41275" indent="209550" algn="ctr">
              <a:lnSpc>
                <a:spcPct val="107000"/>
              </a:lnSpc>
              <a:spcAft>
                <a:spcPts val="365"/>
              </a:spcAft>
              <a:tabLst>
                <a:tab pos="1463040" algn="ctr"/>
              </a:tabLst>
            </a:pPr>
            <a:r>
              <a:rPr lang="ru-RU" sz="2400" b="1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BILIMINGIZNI SINAB KO‘RING!</a:t>
            </a:r>
            <a:endParaRPr lang="ru-RU" sz="36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37121" y="90869"/>
            <a:ext cx="4738477" cy="830997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YAKKA TARTIBDAGI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TADBIRKORLIK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2400" y="1076027"/>
            <a:ext cx="6096000" cy="28584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8890" marR="33020" indent="209550" algn="just">
              <a:lnSpc>
                <a:spcPct val="107000"/>
              </a:lnSpc>
              <a:spcAft>
                <a:spcPts val="25"/>
              </a:spcAft>
            </a:pP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Siz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boshlashdan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avval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qanday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shaklda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oshirishingizni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aniqlab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olishingiz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lozim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dastlab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oddiy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shaklni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tanlash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maqsadga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muvofiqdir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Bu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esa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yakka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tartibdagi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hisoblanadi</a:t>
            </a:r>
            <a:r>
              <a:rPr lang="en-US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390967" y="1076027"/>
            <a:ext cx="5673214" cy="331949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8890" marR="33020" indent="209550" algn="just">
              <a:lnSpc>
                <a:spcPct val="107000"/>
              </a:lnSpc>
              <a:spcAft>
                <a:spcPts val="995"/>
              </a:spcAft>
            </a:pP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Yakka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tartibdagi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yuridik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shaxs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tashkil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etmasdan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xususiy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faoliyatini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shaklidir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Bunday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yakka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tartibdagi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sifatida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davlat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ro‘yxatidan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o‘tish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kifoya</a:t>
            </a:r>
            <a:r>
              <a:rPr lang="en-US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2400" y="4077274"/>
            <a:ext cx="6096000" cy="236635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marL="80010" marR="41275" indent="209550" algn="just">
              <a:lnSpc>
                <a:spcPct val="107000"/>
              </a:lnSpc>
              <a:spcAft>
                <a:spcPts val="450"/>
              </a:spcAft>
            </a:pP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Yakka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tartibdagi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jismoniy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shaxs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yakka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tartibdagi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tomonidan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faoliyatini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yuridik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shaxs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tashkil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etmagan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oshirishdir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03300" y="157156"/>
            <a:ext cx="5418022" cy="487506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 marL="10795" marR="47625" indent="-6350" algn="ctr">
              <a:lnSpc>
                <a:spcPct val="107000"/>
              </a:lnSpc>
              <a:spcAft>
                <a:spcPts val="1165"/>
              </a:spcAft>
            </a:pPr>
            <a:r>
              <a:rPr lang="en-US" sz="2400" b="1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JISMONIY VA YURIDIK SHAXSLAR</a:t>
            </a:r>
            <a:endParaRPr lang="ru-RU" sz="2400" b="1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Вертикальный свиток 4"/>
          <p:cNvSpPr/>
          <p:nvPr/>
        </p:nvSpPr>
        <p:spPr>
          <a:xfrm>
            <a:off x="-98321" y="752168"/>
            <a:ext cx="6410631" cy="6027174"/>
          </a:xfrm>
          <a:prstGeom prst="verticalScroll">
            <a:avLst/>
          </a:prstGeom>
          <a:solidFill>
            <a:schemeClr val="bg2">
              <a:lumMod val="9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Fuqorolik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kodeksiga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muvofiq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O`zbekiston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Respublikasi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fuqarolari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chet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el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fuqarolari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fuqoroligi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bo`lmagan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shaxslar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jismoniy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shaxslar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deyiladi</a:t>
            </a:r>
            <a:r>
              <a:rPr lang="en-US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jamoaviy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tuzilma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bo‘lgan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yuridik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shaxsdan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farq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qiladi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jismoniy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shaxs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bevosita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nomidan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yuritadi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faoliyat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yurgizishi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uchun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jamoaviy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tuzilma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tegishli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firma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korxonani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qonunda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belgilangan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tartibda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ro‘yxatdan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o‘tkazishi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Вертикальный свиток 7"/>
          <p:cNvSpPr/>
          <p:nvPr/>
        </p:nvSpPr>
        <p:spPr>
          <a:xfrm>
            <a:off x="5687962" y="752168"/>
            <a:ext cx="6410631" cy="6027174"/>
          </a:xfrm>
          <a:prstGeom prst="verticalScroll">
            <a:avLst/>
          </a:prstGeom>
          <a:solidFill>
            <a:schemeClr val="bg2">
              <a:lumMod val="9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O‘zbekiston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Respublikasi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qonunchiligiga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ko‘ra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yuridik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shaxs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mulkida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xo‘jalik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yuritishda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operativ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boshqaruvda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alohida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mol-mulkka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bo‘lgan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hamda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majburiyatlari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yuzasidan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ushbu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mol-mulk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javob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beradigan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o‘z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nomidan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mulkiy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shaxsiy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nomulkiy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huquqlarga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bo‘lib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ularni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amalga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oshira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oladigan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majburiyatlarni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bajara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oladigan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sudda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da’vogar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javobgar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bo‘la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oladigan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tashkilotdir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Yuridik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shaxslar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mustaqil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balans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smetaga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bo‘lishlari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kerak</a:t>
            </a:r>
            <a:r>
              <a:rPr lang="en-US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7785" y="71271"/>
          <a:ext cx="11890395" cy="6457950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6115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4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R="36195" indent="209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YAKKA TARTIBDAGI TADBIRKORLIKNING</a:t>
                      </a:r>
                      <a:endParaRPr lang="ru-RU" sz="220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4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36195" indent="209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Afzalliklari</a:t>
                      </a:r>
                      <a:endParaRPr lang="ru-RU" sz="220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4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indent="209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KAMCHILIKLARI</a:t>
                      </a:r>
                      <a:endParaRPr lang="ru-RU" sz="2200" b="1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4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1651">
                <a:tc>
                  <a:txBody>
                    <a:bodyPr/>
                    <a:lstStyle/>
                    <a:p>
                      <a:pPr marR="35560" indent="209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O‘z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faoliyatini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mustaqil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boshqarish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huquqiga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egaligi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Yakka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tartibdagi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tadbirkorlik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murakkab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boshqaruv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tuzilmasiga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ega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emas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Ya’ni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unda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korxonadagi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singari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direktor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buxgalter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kabi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lavozimlarni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tashkil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etish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shart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emas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Ushbu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vazifalarning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barchasini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yakka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tartibdagi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tadbirkorning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o‘zi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bajaradi</a:t>
                      </a:r>
                      <a:endParaRPr lang="ru-RU" sz="2200" b="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4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5560" indent="209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O‘z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faoliyati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natijalari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uchun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cheklanmagan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shaxsiy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javobgarlikka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egaligi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Deylik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siz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yakka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tartibdagi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tadbirkor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sifatida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zararga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kirib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qoldingiz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Bu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qanday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holda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ro‘y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berganidan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qat’i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nazar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siz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ushbu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faoliyatga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sarflangan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mablag‘larni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o‘z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mol-mulkingiz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bilan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qoplashga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majbursiz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20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4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839">
                <a:tc>
                  <a:txBody>
                    <a:bodyPr/>
                    <a:lstStyle/>
                    <a:p>
                      <a:pPr marR="35560" indent="209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Faoliyat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yuritishning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nisbatan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yengilligi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Masalan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yuridik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shaxs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ko‘rinishidagi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korxonalar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zarur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hollarda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o‘z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faoliyatini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vaqtincha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to‘xtatib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turish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imkoniga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ega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emas</a:t>
                      </a:r>
                      <a:r>
                        <a:rPr lang="en-US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Yakka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tartibdagi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tadbirkor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uchun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esa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tegishli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soliq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idorasiga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murojaat</a:t>
                      </a:r>
                      <a:endParaRPr lang="ru-RU" sz="2200" b="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4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5560" indent="209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Faoliyatni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kengaytirishda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yollanma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mehnatdan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foydalanishning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cheklanganligi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Ya’ni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qonunchilikka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ko‘ra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faoliyat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turiga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qarab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bir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nafardan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uch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nafargacha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xodimni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yollashga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ruxsat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etiladi</a:t>
                      </a:r>
                      <a:r>
                        <a:rPr lang="en-US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</a:t>
                      </a: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esa</a:t>
                      </a: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yakka</a:t>
                      </a: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tartibdagi</a:t>
                      </a: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tadbir</a:t>
                      </a: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220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4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2028">
                <a:tc>
                  <a:txBody>
                    <a:bodyPr/>
                    <a:lstStyle/>
                    <a:p>
                      <a:pPr marR="35560" indent="209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qilish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orqali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o‘z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faoliyatini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muayyan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muddatga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to‘xtatib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turish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davr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uchun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soliq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hamda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boshqa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majburiy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to‘lovlarni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amalga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oshirmasligi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ruxsat</a:t>
                      </a:r>
                      <a:r>
                        <a:rPr lang="ru-RU" sz="22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etiladi</a:t>
                      </a:r>
                      <a:endParaRPr lang="ru-RU" sz="2200" b="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837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5560" indent="209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korga</a:t>
                      </a: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o‘z</a:t>
                      </a: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faoliyatida</a:t>
                      </a: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ko‘p</a:t>
                      </a: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ishchilarni</a:t>
                      </a: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talab</a:t>
                      </a: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qiluvchi</a:t>
                      </a: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texnologiyani</a:t>
                      </a: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joriy</a:t>
                      </a: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qilishga</a:t>
                      </a: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imkon</a:t>
                      </a: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bermasligi</a:t>
                      </a:r>
                      <a:r>
                        <a:rPr lang="ru-RU" sz="2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mumkin</a:t>
                      </a:r>
                      <a:endParaRPr lang="ru-RU" sz="220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837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17785" y="71271"/>
          <a:ext cx="11890395" cy="6771704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61154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74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R="36195" indent="209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YAKKA TARTIBDAGI TADBIRKORLIKNING</a:t>
                      </a:r>
                      <a:endParaRPr lang="ru-RU" sz="230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4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36195" indent="209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Afzalliklari</a:t>
                      </a:r>
                      <a:endParaRPr lang="ru-RU" sz="230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4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6195" indent="20955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3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KAMCHILIKLARI</a:t>
                      </a:r>
                      <a:endParaRPr lang="ru-RU" sz="2300" b="1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524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7191">
                <a:tc>
                  <a:txBody>
                    <a:bodyPr/>
                    <a:lstStyle/>
                    <a:p>
                      <a:pPr marR="35560" indent="209550" algn="just">
                        <a:lnSpc>
                          <a:spcPct val="109000"/>
                        </a:lnSpc>
                        <a:spcAft>
                          <a:spcPts val="0"/>
                        </a:spcAft>
                      </a:pP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Ustav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fondini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shakllantirishning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talab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etilmasligi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Ya’ni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siz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hech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qanday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mablag‘ni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alohida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jamg‘armasdan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endParaRPr lang="ru-RU" sz="2300" b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R="41275" indent="209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to‘g‘ridan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to‘g‘ri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faoliyatingizni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boshlashingiz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mumkin</a:t>
                      </a:r>
                      <a:endParaRPr lang="ru-RU" sz="2300" b="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837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35560" indent="209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Shug‘ullanish mumkin bo‘lgan faoliyat turlarining cheklanganligi. Siz yakka tartibdagi tadbirkor sifatida faqat ruxsat etilgan faoliyat turlari bilan shug‘ullanishingiz mumkin </a:t>
                      </a:r>
                      <a:endParaRPr lang="ru-RU" sz="230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837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028">
                <a:tc>
                  <a:txBody>
                    <a:bodyPr/>
                    <a:lstStyle/>
                    <a:p>
                      <a:pPr marR="35560" indent="209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Alohida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yuridik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manzilning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talab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etilmasligi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Siz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o‘zingizning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doimiy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yashash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manzilingizni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ko‘rsatgan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hol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da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yakka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tartibdagi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tadbirkorlikni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ro‘yxat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o‘tkazishingiz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mumkin</a:t>
                      </a:r>
                      <a:endParaRPr lang="ru-RU" sz="2300" b="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837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R="35560" indent="209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Mablag‘larning</a:t>
                      </a:r>
                      <a:r>
                        <a:rPr lang="en-US" sz="2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 </a:t>
                      </a:r>
                      <a:r>
                        <a:rPr lang="en-US" sz="2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qadar</a:t>
                      </a:r>
                      <a:r>
                        <a:rPr lang="en-US" sz="2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katta</a:t>
                      </a:r>
                      <a:r>
                        <a:rPr lang="en-US" sz="2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bo‘lmasligi</a:t>
                      </a:r>
                      <a:r>
                        <a:rPr lang="en-US" sz="2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yirik</a:t>
                      </a:r>
                      <a:r>
                        <a:rPr lang="en-US" sz="2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loyihalarni</a:t>
                      </a:r>
                      <a:r>
                        <a:rPr lang="en-US" sz="2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amalga</a:t>
                      </a:r>
                      <a:r>
                        <a:rPr lang="en-US" sz="2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oshirishga</a:t>
                      </a:r>
                      <a:r>
                        <a:rPr lang="en-US" sz="2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to‘sqinlik</a:t>
                      </a:r>
                      <a:r>
                        <a:rPr lang="en-US" sz="2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qilishi</a:t>
                      </a:r>
                      <a:r>
                        <a:rPr lang="en-US" sz="2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Siz</a:t>
                      </a:r>
                      <a:r>
                        <a:rPr lang="en-US" sz="2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aksiyadorlik</a:t>
                      </a:r>
                      <a:r>
                        <a:rPr lang="en-US" sz="2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kompaniyasi</a:t>
                      </a:r>
                      <a:r>
                        <a:rPr lang="en-US" sz="2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singari</a:t>
                      </a:r>
                      <a:r>
                        <a:rPr lang="en-US" sz="2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qo‘shimcha</a:t>
                      </a:r>
                      <a:r>
                        <a:rPr lang="en-US" sz="2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en-US" sz="2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aksiya</a:t>
                      </a:r>
                      <a:r>
                        <a:rPr lang="en-US" sz="2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chiqara</a:t>
                      </a:r>
                      <a:r>
                        <a:rPr lang="en-US" sz="2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olmaysiz</a:t>
                      </a:r>
                      <a:r>
                        <a:rPr lang="en-US" sz="2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yirik</a:t>
                      </a:r>
                      <a:r>
                        <a:rPr lang="en-US" sz="2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hamkorlar</a:t>
                      </a:r>
                      <a:r>
                        <a:rPr lang="en-US" sz="2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qo‘shimcha</a:t>
                      </a:r>
                      <a:r>
                        <a:rPr lang="en-US" sz="2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mablag‘larini</a:t>
                      </a:r>
                      <a:r>
                        <a:rPr lang="en-US" sz="2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jalb</a:t>
                      </a:r>
                      <a:r>
                        <a:rPr lang="en-US" sz="2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eta </a:t>
                      </a:r>
                      <a:r>
                        <a:rPr lang="en-US" sz="23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olmaysiz</a:t>
                      </a:r>
                      <a:r>
                        <a:rPr lang="en-US" sz="2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30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837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1651">
                <a:tc>
                  <a:txBody>
                    <a:bodyPr/>
                    <a:lstStyle/>
                    <a:p>
                      <a:pPr marR="35560" indent="20955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Hisobotlar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topshirishning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yengillashtirilgan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tartibi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qo‘llanilishi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Masalan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qonunchilikka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ko‘ra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kichik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tadbirkorlik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subyektlari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faqat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davlat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statistika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organlari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davlat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soliq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xizmati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organlariga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yakka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tartibdagi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tadbirkorlar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esa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davlat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soliq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xizmati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organlariga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belgilangan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shakllarda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hisobot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taqdim</a:t>
                      </a:r>
                      <a:r>
                        <a:rPr lang="en-US" sz="23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300" b="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etadi</a:t>
                      </a:r>
                      <a:endParaRPr lang="ru-RU" sz="2300" b="0" dirty="0">
                        <a:solidFill>
                          <a:srgbClr val="181717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837" marR="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038168" y="108492"/>
            <a:ext cx="6096000" cy="66300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>
            <a:spAutoFit/>
          </a:bodyPr>
          <a:lstStyle/>
          <a:p>
            <a:pPr marL="1832610" marR="32385" indent="-1459865" algn="ctr">
              <a:lnSpc>
                <a:spcPct val="103000"/>
              </a:lnSpc>
              <a:spcAft>
                <a:spcPts val="845"/>
              </a:spcAft>
            </a:pPr>
            <a:r>
              <a:rPr lang="en-US" b="1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YAKKA TARTIBDAGI TADBIRKORLIKNING ASOSIY XUSUSIYATLARI</a:t>
            </a:r>
            <a:endParaRPr lang="ru-RU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3961" y="1207361"/>
            <a:ext cx="6096000" cy="22467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Yakka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tartibdagi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yuritish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joyiga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qarab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kam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haqiga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karrali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miqdorlarda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qat’iy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belgilangan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soliq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to‘lovlarini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oshiradilar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3961" y="3665425"/>
            <a:ext cx="6096000" cy="224676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just"/>
            <a:r>
              <a:rPr lang="en-US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Eng</a:t>
            </a:r>
            <a:r>
              <a:rPr lang="en-US" sz="28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kam</a:t>
            </a:r>
            <a:r>
              <a:rPr lang="en-US" sz="28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</a:t>
            </a:r>
            <a:r>
              <a:rPr lang="en-US" sz="28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haqi</a:t>
            </a:r>
            <a:r>
              <a:rPr lang="en-US" sz="2800" b="1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davlat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tomonidan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mamlakatda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muayyan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vaqt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davri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masalan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soat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kun,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hafta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oy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yoki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yil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mehnatga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haq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to‘lashning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belgilangan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kam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miqdori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735097" y="1207361"/>
            <a:ext cx="5338916" cy="1815882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Yakka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tartibdagi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O‘zbekiston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Respublikasi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Vazirlar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Mahkamasi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tomonidan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belgilangan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tartibda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xodimlarni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yollashga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haqli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28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735097" y="3279960"/>
            <a:ext cx="5338916" cy="3288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8890" marR="33020" indent="209550" algn="just">
              <a:lnSpc>
                <a:spcPct val="107000"/>
              </a:lnSpc>
              <a:spcAft>
                <a:spcPts val="1330"/>
              </a:spcAft>
            </a:pP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Xodimlar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yollangan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taqdirda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xodim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yakka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tartibdagi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tomonidan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oshiriladigan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bo‘yicha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nazarda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tutilgan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stavkaning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30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foizi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miqdorida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qat’iy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belgilangan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soliq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to‘lash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majburiyati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yuklatiladi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6170" y="447038"/>
            <a:ext cx="9444625" cy="71275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</a:t>
            </a:r>
            <a:r>
              <a:rPr lang="en-US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YaTT</a:t>
            </a:r>
            <a:r>
              <a:rPr lang="en-US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soliq</a:t>
            </a:r>
            <a:r>
              <a:rPr lang="en-US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stavkalari</a:t>
            </a:r>
            <a:endParaRPr lang="ru-RU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62665" y="4537944"/>
            <a:ext cx="6206803" cy="1126283"/>
          </a:xfrm>
        </p:spPr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66170" y="1309952"/>
            <a:ext cx="9444625" cy="4727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7855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548284" y="4519021"/>
            <a:ext cx="5515896" cy="20681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80010" marR="41275" indent="180340" algn="just">
              <a:lnSpc>
                <a:spcPct val="107000"/>
              </a:lnSpc>
              <a:spcAft>
                <a:spcPts val="190"/>
              </a:spcAft>
            </a:pP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Hunarmandchilik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faoliyatini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oshirayotgan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yakka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tartibdagi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tadbirkorlar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ko‘pi</a:t>
            </a:r>
            <a:r>
              <a:rPr lang="en-US" sz="24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besh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nafar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shogirdni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ularga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tegishlicha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haq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to‘lagan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jalb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etishga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haqlidir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6478" y="254481"/>
            <a:ext cx="6096000" cy="138499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just"/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Yakka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tartibdagi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vaqtda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necha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shug‘ullanishi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548284" y="254481"/>
            <a:ext cx="5515896" cy="3970318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O‘zbekiston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Respublikasi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Soliq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kodeksining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375-moddasiga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muvofiq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necha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shug‘ullanuvchi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soliq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to‘lovchilar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qat’iy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belgilangan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soliqni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mazkur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turdagi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nisbatan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belgilangan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stavkalar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bo‘yicha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alohida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alohida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to‘laydilar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6478" y="1755124"/>
            <a:ext cx="6096000" cy="4832092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>
            <a:spAutoFit/>
          </a:bodyPr>
          <a:lstStyle/>
          <a:p>
            <a:pPr algn="just"/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O‘zbekiston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Respublikasi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Vazirlar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Mahkamasi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tomonidan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belgilangan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tartibda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xodimlarni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yollashga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haqli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O‘zbekiston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Respublikasi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Vazirlar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Mahkamasining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2015-yil 31-iyuldagi 219-sonli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qarori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bilan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tasdiqlangan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Xususiy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tomonidan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xodimlarni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yollagan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holda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faoliyatini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oshirish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Unga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ko`ra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kishigacha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yo`llanma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ishchi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ishlatish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mumkin</a:t>
            </a:r>
            <a:r>
              <a:rPr lang="en-US" sz="28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  </a:t>
            </a:r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5471" y="616171"/>
            <a:ext cx="4401062" cy="569386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O‘zbekiston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Respublikasi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Savdo-sanoat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palatasi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O‘zbekiston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Respublikasi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Prezidentining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2004-yil 7-iyuldagi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farmoniga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muvofiq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tashkil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etilgan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Savdo-sanoat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palatasining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maqsadi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xususiy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yanada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rivojlantirish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qulay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sharoitlar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yaratish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hamda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ishbilarmonlik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muhitini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takomillashtirish</a:t>
            </a:r>
            <a:r>
              <a:rPr lang="en-US" sz="28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hisoblanadi</a:t>
            </a:r>
            <a:endParaRPr lang="ru-RU" sz="2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788309" y="616171"/>
            <a:ext cx="7275871" cy="246336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8890" marR="33020" indent="209550" algn="just">
              <a:lnSpc>
                <a:spcPct val="107000"/>
              </a:lnSpc>
              <a:spcAft>
                <a:spcPts val="275"/>
              </a:spcAft>
            </a:pPr>
            <a:r>
              <a:rPr lang="en-US" sz="24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Shunga</a:t>
            </a:r>
            <a:r>
              <a:rPr lang="en-US" sz="24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ko‘ra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Palataning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asosiy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vazifalaridan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biri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respublikada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tadbirkorlik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faoliyati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avvalo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kichik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xususiy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biznesni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rivojlantirish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real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mulkdorlarning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keng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sinfini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shakllantirish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mamlakatning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iqtisodiy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hayotida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xususiy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sektor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roli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ahamiyatini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oshirishga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ko‘mak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berishdan</a:t>
            </a:r>
            <a:r>
              <a:rPr lang="en-US" sz="24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iborat</a:t>
            </a:r>
            <a:r>
              <a:rPr lang="en-US" sz="2400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dirty="0">
              <a:solidFill>
                <a:srgbClr val="181717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66533" y="83561"/>
            <a:ext cx="4225516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SAVDO-SANOAT PALATASI </a:t>
            </a:r>
            <a:endParaRPr lang="ru-RU" sz="2400" b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788308" y="3150483"/>
            <a:ext cx="7275871" cy="341632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Palataga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a’zo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bo‘lgan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tadbirkorlar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uchun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qator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afzallik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imkoniyatlar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yaratilgan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Jumladan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ular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tadbirkorlarning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huquqiy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himoyasini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ta’minlash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tovarlar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xizmatlar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eksportini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qo‘llab-quvvatlash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chet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el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investitsiyalari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minitexnologiyalarini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jalb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etish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kadrlarni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o‘qitish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qayta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tayyorlash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hamda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boshqa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ko‘plab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yo‘nalishlarda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amaliy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ko‘mak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va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xizmatlar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olish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imkoniga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ega</a:t>
            </a:r>
            <a:r>
              <a:rPr lang="en-US" sz="2700" dirty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700" dirty="0" err="1" smtClean="0">
                <a:solidFill>
                  <a:srgbClr val="181717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bo‘ladilar</a:t>
            </a:r>
            <a:endParaRPr lang="ru-RU" sz="27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192</TotalTime>
  <Words>1187</Words>
  <Application>Microsoft Office PowerPoint</Application>
  <PresentationFormat>Широкоэкранный</PresentationFormat>
  <Paragraphs>76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5" baseType="lpstr">
      <vt:lpstr>Malgun Gothic</vt:lpstr>
      <vt:lpstr>Arial</vt:lpstr>
      <vt:lpstr>Arial Black</vt:lpstr>
      <vt:lpstr>Calibri</vt:lpstr>
      <vt:lpstr>Century Gothic</vt:lpstr>
      <vt:lpstr>Symbol</vt:lpstr>
      <vt:lpstr>Tahoma</vt:lpstr>
      <vt:lpstr>Times New Roman</vt:lpstr>
      <vt:lpstr>Wingdings 3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 YaTT soliq stavkalari</vt:lpstr>
      <vt:lpstr>Презентация PowerPoint</vt:lpstr>
      <vt:lpstr>Презентация PowerPoint</vt:lpstr>
      <vt:lpstr>Презентация PowerPoint</vt:lpstr>
      <vt:lpstr>O`zbekiston Respublikasi Prezidentining «Tadbirkorlik faoliyati va o`zini-o`zi band qilishni davlat tomonidan tartibga solishni soddalashtirish chora-tadbirlari to`g`risida» 2020 yil 8-iyundagi PQ-4742-son qarori qabul qilindi.</vt:lpstr>
      <vt:lpstr>Презентация PowerPoint</vt:lpstr>
      <vt:lpstr>    O`zini o`zi band qilgan shaxslar tomonidan belgilangan miqdorda to`langan ijtimoiy soliq summalari asosida ularning mehnat staji hisobga olinadi. </vt:lpstr>
      <vt:lpstr>O‘zini o‘zi band qilganlarga nima mumkin,  nima mumkin emas?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Windows User</dc:creator>
  <cp:lastModifiedBy>TADBIRKORLIK</cp:lastModifiedBy>
  <cp:revision>113</cp:revision>
  <cp:lastPrinted>2019-05-23T04:47:00Z</cp:lastPrinted>
  <dcterms:created xsi:type="dcterms:W3CDTF">2019-05-23T03:58:00Z</dcterms:created>
  <dcterms:modified xsi:type="dcterms:W3CDTF">2021-12-25T10:18:03Z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1049-11.2.0.10223</vt:lpwstr>
  </property>
</Properties>
</file>