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58" r:id="rId4"/>
    <p:sldId id="261" r:id="rId5"/>
    <p:sldId id="259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4363360" y="6138528"/>
            <a:ext cx="183578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Samarqand 2021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79451" y="-16120"/>
            <a:ext cx="9586762" cy="1024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O'ZBEKISTON RESPUBLIKASI BANDLIK VA MEHNAT MUNOSABATLARI VAZIRLIGI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SAMARQAND SHAHAR “ISHGA MARHAMAT” MONOMARKAZI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751127" y="1389210"/>
            <a:ext cx="4040465" cy="3693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Tadbirkorlik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biznes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asoslari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87355" y="1908149"/>
            <a:ext cx="8770954" cy="83099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Mavzu:Yuridik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va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jismoniy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shaxslarni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soliqqa</a:t>
            </a:r>
            <a:r>
              <a:rPr lang="en-US" sz="2400" b="1" dirty="0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 Black" panose="020B0A0402010202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tortish</a:t>
            </a:r>
            <a:endParaRPr lang="en-US" sz="2400" dirty="0"/>
          </a:p>
        </p:txBody>
      </p:sp>
      <p:pic>
        <p:nvPicPr>
          <p:cNvPr id="12" name="Picture 5" descr="C:\Users\Supper Kompyuter\Desktop\photo_2021-06-14_15-20-15.jpgphoto_2021-06-14_15-20-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36190" y="2635885"/>
            <a:ext cx="6470015" cy="3139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5036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45424" y="1778753"/>
            <a:ext cx="9094124" cy="286232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 err="1">
                <a:latin typeface="TimesNewRomanPSMT"/>
              </a:rPr>
              <a:t>S</a:t>
            </a:r>
            <a:r>
              <a:rPr lang="en-US" sz="3600" dirty="0" err="1" smtClean="0">
                <a:latin typeface="TimesNewRomanPSMT"/>
              </a:rPr>
              <a:t>oliq</a:t>
            </a:r>
            <a:r>
              <a:rPr lang="en-US" sz="3600" dirty="0" smtClean="0">
                <a:latin typeface="TimesNewRomanPSMT"/>
              </a:rPr>
              <a:t> </a:t>
            </a:r>
            <a:r>
              <a:rPr lang="en-US" sz="3600" dirty="0">
                <a:latin typeface="TimesNewRomanPSMT"/>
              </a:rPr>
              <a:t>– </a:t>
            </a:r>
            <a:r>
              <a:rPr lang="en-US" sz="3600" dirty="0" err="1">
                <a:latin typeface="TimesNewRomanPSMT"/>
              </a:rPr>
              <a:t>bu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davlatning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o‘z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vazifalarini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amalga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oshirishi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 smtClean="0">
                <a:latin typeface="TimesNewRomanPSMT"/>
              </a:rPr>
              <a:t>uchun</a:t>
            </a:r>
            <a:r>
              <a:rPr lang="en-US" sz="3600" dirty="0" smtClean="0">
                <a:latin typeface="TimesNewRomanPSMT"/>
              </a:rPr>
              <a:t> </a:t>
            </a:r>
            <a:r>
              <a:rPr lang="en-US" sz="3600" dirty="0" err="1" smtClean="0">
                <a:latin typeface="TimesNewRomanPSMT"/>
              </a:rPr>
              <a:t>zarur</a:t>
            </a:r>
            <a:r>
              <a:rPr lang="en-US" sz="3600" dirty="0" smtClean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bo‘lgan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moliyaviy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mablag‘larni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shakllantirish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maqsadida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jismoniy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 smtClean="0">
                <a:latin typeface="TimesNewRomanPSMT"/>
              </a:rPr>
              <a:t>va</a:t>
            </a:r>
            <a:r>
              <a:rPr lang="en-US" sz="3600" dirty="0" smtClean="0">
                <a:latin typeface="TimesNewRomanPSMT"/>
              </a:rPr>
              <a:t> </a:t>
            </a:r>
            <a:r>
              <a:rPr lang="en-US" sz="3600" dirty="0" err="1" smtClean="0">
                <a:latin typeface="TimesNewRomanPSMT"/>
              </a:rPr>
              <a:t>huquqiy</a:t>
            </a:r>
            <a:r>
              <a:rPr lang="en-US" sz="3600" dirty="0" smtClean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shaxslardan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budjetga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majburiy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to‘lovlarni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undirish</a:t>
            </a:r>
            <a:r>
              <a:rPr lang="en-US" sz="3600" dirty="0">
                <a:latin typeface="TimesNewRomanPSMT"/>
              </a:rPr>
              <a:t> </a:t>
            </a:r>
            <a:r>
              <a:rPr lang="en-US" sz="3600" dirty="0" err="1">
                <a:latin typeface="TimesNewRomanPSMT"/>
              </a:rPr>
              <a:t>shakli</a:t>
            </a:r>
            <a:r>
              <a:rPr lang="en-US" sz="3600" dirty="0">
                <a:latin typeface="TimesNewRomanPSMT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7231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4" t="13538" r="11465" b="14805"/>
          <a:stretch/>
        </p:blipFill>
        <p:spPr>
          <a:xfrm>
            <a:off x="1878676" y="1238596"/>
            <a:ext cx="8196348" cy="40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5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11186" y="912654"/>
            <a:ext cx="8354291" cy="409342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 err="1" smtClean="0">
                <a:latin typeface="TimesNewRomanPSMT"/>
              </a:rPr>
              <a:t>Tadbirkorlik</a:t>
            </a:r>
            <a:r>
              <a:rPr lang="en-US" sz="2000" dirty="0" smtClean="0">
                <a:latin typeface="TimesNewRomanPSMT"/>
              </a:rPr>
              <a:t> </a:t>
            </a:r>
            <a:r>
              <a:rPr lang="en-US" sz="2000" dirty="0" err="1" smtClean="0">
                <a:latin typeface="TimesNewRomanPSMT"/>
              </a:rPr>
              <a:t>subyektlari</a:t>
            </a:r>
            <a:r>
              <a:rPr lang="en-US" sz="2000" dirty="0" smtClean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ikki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xil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ko‘rinishda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soliqqa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tortilishi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mumkin</a:t>
            </a:r>
            <a:r>
              <a:rPr lang="en-US" sz="2000" dirty="0">
                <a:latin typeface="TimesNewRomanPSMT"/>
              </a:rPr>
              <a:t>:</a:t>
            </a:r>
          </a:p>
          <a:p>
            <a:r>
              <a:rPr lang="en-US" sz="2000" dirty="0" smtClean="0">
                <a:latin typeface="TimesNewRomanPSMT"/>
              </a:rPr>
              <a:t>           1</a:t>
            </a:r>
            <a:r>
              <a:rPr lang="en-US" sz="2000" dirty="0">
                <a:latin typeface="TimesNewRomanPSMT"/>
              </a:rPr>
              <a:t>) </a:t>
            </a:r>
            <a:r>
              <a:rPr lang="en-US" sz="2000" dirty="0" err="1">
                <a:latin typeface="TimesNewRomanPSMT"/>
              </a:rPr>
              <a:t>umumbelgilangan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tartibda</a:t>
            </a:r>
            <a:r>
              <a:rPr lang="en-US" sz="2000" dirty="0">
                <a:latin typeface="TimesNewRomanPSMT"/>
              </a:rPr>
              <a:t>;</a:t>
            </a:r>
          </a:p>
          <a:p>
            <a:r>
              <a:rPr lang="en-US" sz="2000" dirty="0" smtClean="0">
                <a:latin typeface="TimesNewRomanPSMT"/>
              </a:rPr>
              <a:t>           2</a:t>
            </a:r>
            <a:r>
              <a:rPr lang="en-US" sz="2000" dirty="0">
                <a:latin typeface="TimesNewRomanPSMT"/>
              </a:rPr>
              <a:t>) </a:t>
            </a:r>
            <a:r>
              <a:rPr lang="en-US" sz="2000" dirty="0" err="1">
                <a:latin typeface="TimesNewRomanPSMT"/>
              </a:rPr>
              <a:t>soddalashtirilgan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tartibda</a:t>
            </a:r>
            <a:r>
              <a:rPr lang="en-US" sz="2000" dirty="0">
                <a:latin typeface="TimesNewRomanPSMT"/>
              </a:rPr>
              <a:t>.</a:t>
            </a:r>
          </a:p>
          <a:p>
            <a:r>
              <a:rPr lang="en-US" sz="2000" dirty="0" smtClean="0">
                <a:latin typeface="TimesNewRomanPSMT"/>
              </a:rPr>
              <a:t>   </a:t>
            </a:r>
            <a:r>
              <a:rPr lang="en-US" sz="2000" dirty="0" err="1" smtClean="0">
                <a:latin typeface="TimesNewRomanPSMT"/>
              </a:rPr>
              <a:t>Birinchi</a:t>
            </a:r>
            <a:r>
              <a:rPr lang="en-US" sz="2000" dirty="0" smtClean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tartib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barcha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umumbelgilangan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soliqlarni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hisoblab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chiqarish</a:t>
            </a:r>
            <a:endParaRPr lang="en-US" sz="2000" dirty="0">
              <a:latin typeface="TimesNewRomanPSMT"/>
            </a:endParaRPr>
          </a:p>
          <a:p>
            <a:r>
              <a:rPr lang="en-US" sz="2000" dirty="0" err="1">
                <a:latin typeface="TimesNewRomanPSMT"/>
              </a:rPr>
              <a:t>va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to‘lashda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qo‘llaniladi</a:t>
            </a:r>
            <a:r>
              <a:rPr lang="en-US" sz="2000" dirty="0">
                <a:latin typeface="TimesNewRomanPSMT"/>
              </a:rPr>
              <a:t>. </a:t>
            </a:r>
            <a:r>
              <a:rPr lang="en-US" sz="2000" dirty="0" err="1">
                <a:latin typeface="TimesNewRomanPSMT"/>
              </a:rPr>
              <a:t>Bunda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har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bir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soliq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turi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bo‘yicha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alohida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 smtClean="0">
                <a:latin typeface="TimesNewRomanPSMT"/>
              </a:rPr>
              <a:t>hisob</a:t>
            </a:r>
            <a:r>
              <a:rPr lang="en-US" sz="2000" dirty="0" smtClean="0">
                <a:latin typeface="TimesNewRomanPSMT"/>
              </a:rPr>
              <a:t> </a:t>
            </a:r>
            <a:r>
              <a:rPr lang="en-US" sz="2000" dirty="0" err="1" smtClean="0">
                <a:latin typeface="TimesNewRomanPSMT"/>
              </a:rPr>
              <a:t>kitob</a:t>
            </a:r>
            <a:r>
              <a:rPr lang="en-US" sz="2000" dirty="0" smtClean="0">
                <a:latin typeface="TimesNewRomanPSMT"/>
              </a:rPr>
              <a:t> </a:t>
            </a:r>
            <a:r>
              <a:rPr lang="en-US" sz="2000" dirty="0" err="1" smtClean="0">
                <a:latin typeface="TimesNewRomanPSMT"/>
              </a:rPr>
              <a:t>ishlari</a:t>
            </a:r>
            <a:r>
              <a:rPr lang="en-US" sz="2000" dirty="0" smtClean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amalga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oshiriladi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va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belgilangan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muddatda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soliq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summasi</a:t>
            </a:r>
            <a:endParaRPr lang="en-US" sz="2000" dirty="0">
              <a:latin typeface="TimesNewRomanPSMT"/>
            </a:endParaRPr>
          </a:p>
          <a:p>
            <a:r>
              <a:rPr lang="en-US" sz="2000" dirty="0" err="1">
                <a:latin typeface="TimesNewRomanPSMT"/>
              </a:rPr>
              <a:t>to‘lab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boriladi</a:t>
            </a:r>
            <a:r>
              <a:rPr lang="en-US" sz="2000" dirty="0">
                <a:latin typeface="TimesNewRomanPSMT"/>
              </a:rPr>
              <a:t>.</a:t>
            </a:r>
          </a:p>
          <a:p>
            <a:r>
              <a:rPr lang="en-US" sz="2000" dirty="0" smtClean="0">
                <a:latin typeface="TimesNewRomanPSMT"/>
              </a:rPr>
              <a:t>   </a:t>
            </a:r>
            <a:r>
              <a:rPr lang="en-US" sz="2000" dirty="0" err="1" smtClean="0">
                <a:latin typeface="TimesNewRomanPSMT"/>
              </a:rPr>
              <a:t>Ikkinchi</a:t>
            </a:r>
            <a:r>
              <a:rPr lang="en-US" sz="2000" dirty="0" smtClean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tartib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ayrim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soliq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to‘lovchilarni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qo‘llab-quvvatlash</a:t>
            </a:r>
            <a:r>
              <a:rPr lang="en-US" sz="2000" dirty="0">
                <a:latin typeface="TimesNewRomanPSMT"/>
              </a:rPr>
              <a:t>, </a:t>
            </a:r>
            <a:r>
              <a:rPr lang="en-US" sz="2000" dirty="0" err="1" smtClean="0">
                <a:latin typeface="TimesNewRomanPSMT"/>
              </a:rPr>
              <a:t>rag‘batlantirish,ularga</a:t>
            </a:r>
            <a:r>
              <a:rPr lang="en-US" sz="2000" dirty="0" smtClean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muayyan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shart-sharoit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va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imtiyozlar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yaratish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 smtClean="0">
                <a:latin typeface="TimesNewRomanPSMT"/>
              </a:rPr>
              <a:t>maqsadida</a:t>
            </a:r>
            <a:r>
              <a:rPr lang="en-US" sz="2000" dirty="0" smtClean="0">
                <a:latin typeface="TimesNewRomanPSMT"/>
              </a:rPr>
              <a:t> </a:t>
            </a:r>
            <a:r>
              <a:rPr lang="en-US" sz="2000" dirty="0" err="1" smtClean="0">
                <a:latin typeface="TimesNewRomanPSMT"/>
              </a:rPr>
              <a:t>qo‘llaniladi</a:t>
            </a:r>
            <a:r>
              <a:rPr lang="en-US" sz="2000" dirty="0">
                <a:latin typeface="TimesNewRomanPSMT"/>
              </a:rPr>
              <a:t>. </a:t>
            </a:r>
            <a:r>
              <a:rPr lang="en-US" sz="2000" dirty="0" err="1">
                <a:latin typeface="TimesNewRomanPSMT"/>
              </a:rPr>
              <a:t>Bunda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umumbelgilangan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soliqlarning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barchasi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yoki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 smtClean="0">
                <a:latin typeface="TimesNewRomanPSMT"/>
              </a:rPr>
              <a:t>bir</a:t>
            </a:r>
            <a:r>
              <a:rPr lang="en-US" sz="2000" dirty="0" smtClean="0">
                <a:latin typeface="TimesNewRomanPSMT"/>
              </a:rPr>
              <a:t> </a:t>
            </a:r>
            <a:r>
              <a:rPr lang="en-US" sz="2000" dirty="0" err="1" smtClean="0">
                <a:latin typeface="TimesNewRomanPSMT"/>
              </a:rPr>
              <a:t>nechtasi</a:t>
            </a:r>
            <a:r>
              <a:rPr lang="en-US" sz="2000" dirty="0" smtClean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o‘rniga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boshqa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umumlashtirilgan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soliq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turi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joriy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etilishi</a:t>
            </a:r>
            <a:r>
              <a:rPr lang="en-US" sz="2000" dirty="0">
                <a:latin typeface="TimesNewRomanPSMT"/>
              </a:rPr>
              <a:t> </a:t>
            </a:r>
            <a:r>
              <a:rPr lang="en-US" sz="2000" dirty="0" err="1">
                <a:latin typeface="TimesNewRomanPSMT"/>
              </a:rPr>
              <a:t>mumkin</a:t>
            </a:r>
            <a:r>
              <a:rPr lang="en-US" sz="2000" dirty="0">
                <a:latin typeface="TimesNewRomanPSMT"/>
              </a:rPr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6891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7979" y="2418144"/>
            <a:ext cx="8915399" cy="2262781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2" t="16308" r="11900" b="17576"/>
          <a:stretch/>
        </p:blipFill>
        <p:spPr>
          <a:xfrm>
            <a:off x="2078182" y="1679171"/>
            <a:ext cx="8005156" cy="374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0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51609" y="1696450"/>
            <a:ext cx="8911687" cy="317480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Davlat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tomonidan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undirilgan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soliqlar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byudjet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vositasida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qayta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taqsimlanib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soliq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to`lovchilarga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sog`liqni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saqlash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ilm-fanni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rivojlantirish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mudofaa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huquqni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muhofaza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ijtimoiy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zarur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davlat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xizmatlari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bilvosita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yo`llar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qaytadi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49206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63</TotalTime>
  <Words>169</Words>
  <Application>Microsoft Office PowerPoint</Application>
  <PresentationFormat>Широкоэкранный</PresentationFormat>
  <Paragraphs>14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Malgun Gothic</vt:lpstr>
      <vt:lpstr>Arial</vt:lpstr>
      <vt:lpstr>Arial Black</vt:lpstr>
      <vt:lpstr>Century Gothic</vt:lpstr>
      <vt:lpstr>Times New Roman</vt:lpstr>
      <vt:lpstr>TimesNewRomanPSMT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Davlat tomonidan undirilgan soliqlar byudjet vositasida qayta taqsimlanib, soliq to`lovchilarga sog`liqni saqlash, ilm-fanni rivojlantirish, mudofaa, huquqni muhofaza qilish kabi ijtimoiy zarur davlat xizmatlari orqali bilvosita yo`llar bilan qaytadi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TADBIRKORLIK</dc:creator>
  <cp:lastModifiedBy>TADBIRKORLIK</cp:lastModifiedBy>
  <cp:revision>9</cp:revision>
  <dcterms:created xsi:type="dcterms:W3CDTF">2021-12-22T07:24:29Z</dcterms:created>
  <dcterms:modified xsi:type="dcterms:W3CDTF">2021-12-30T08:29:08Z</dcterms:modified>
</cp:coreProperties>
</file>