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53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381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366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480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982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521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67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20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36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16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6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840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77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27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05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3689D-2D28-434D-8038-E704A622B529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E35304-E845-4968-8531-3191469BE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15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04799"/>
            <a:ext cx="9144000" cy="5627077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en-US" dirty="0" err="1" smtClean="0">
                <a:latin typeface="Bad Script" panose="02000000000000000000" pitchFamily="2" charset="0"/>
              </a:rPr>
              <a:t>Turli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yoqalarni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hisoblash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chizish</a:t>
            </a:r>
            <a:endParaRPr lang="en-US" dirty="0" smtClean="0">
              <a:latin typeface="Bad Script" panose="02000000000000000000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en-US" dirty="0" err="1" smtClean="0">
                <a:latin typeface="Bad Script" panose="02000000000000000000" pitchFamily="2" charset="0"/>
              </a:rPr>
              <a:t>Reja</a:t>
            </a:r>
            <a:r>
              <a:rPr lang="en-US" dirty="0" smtClean="0">
                <a:latin typeface="Bad Script" panose="02000000000000000000" pitchFamily="2" charset="0"/>
              </a:rPr>
              <a:t>:</a:t>
            </a:r>
          </a:p>
          <a:p>
            <a:pPr algn="l">
              <a:lnSpc>
                <a:spcPct val="200000"/>
              </a:lnSpc>
            </a:pPr>
            <a:endParaRPr lang="en-US" dirty="0" smtClean="0">
              <a:latin typeface="Bad Script" panose="02000000000000000000" pitchFamily="2" charset="0"/>
            </a:endParaRPr>
          </a:p>
          <a:p>
            <a:pPr algn="l"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1.	</a:t>
            </a:r>
            <a:r>
              <a:rPr lang="en-US" dirty="0" err="1" smtClean="0">
                <a:latin typeface="Bad Script" panose="02000000000000000000" pitchFamily="2" charset="0"/>
              </a:rPr>
              <a:t>Bo‘yinga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yopishib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turadigan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tik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hisoblash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chizish</a:t>
            </a:r>
            <a:r>
              <a:rPr lang="en-US" dirty="0" smtClean="0">
                <a:latin typeface="Bad Script" panose="02000000000000000000" pitchFamily="2" charset="0"/>
              </a:rPr>
              <a:t>.</a:t>
            </a:r>
          </a:p>
          <a:p>
            <a:pPr algn="l"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2.	</a:t>
            </a:r>
            <a:r>
              <a:rPr lang="en-US" dirty="0" err="1" smtClean="0">
                <a:latin typeface="Bad Script" panose="02000000000000000000" pitchFamily="2" charset="0"/>
              </a:rPr>
              <a:t>Bo‘yinga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yopishib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turadigan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qaytarma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hisoblash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chizish</a:t>
            </a:r>
            <a:r>
              <a:rPr lang="en-US" dirty="0" smtClean="0">
                <a:latin typeface="Bad Script" panose="02000000000000000000" pitchFamily="2" charset="0"/>
              </a:rPr>
              <a:t>.</a:t>
            </a:r>
          </a:p>
          <a:p>
            <a:pPr algn="l"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3.	</a:t>
            </a:r>
            <a:r>
              <a:rPr lang="en-US" dirty="0" err="1" smtClean="0">
                <a:latin typeface="Bad Script" panose="02000000000000000000" pitchFamily="2" charset="0"/>
              </a:rPr>
              <a:t>Qirqma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ko‘tarmali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sorochkabop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hisoblash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chizish</a:t>
            </a:r>
            <a:r>
              <a:rPr lang="en-US" dirty="0" smtClean="0">
                <a:latin typeface="Bad Script" panose="02000000000000000000" pitchFamily="2" charset="0"/>
              </a:rPr>
              <a:t>.</a:t>
            </a:r>
          </a:p>
          <a:p>
            <a:pPr algn="l"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4.	</a:t>
            </a:r>
            <a:r>
              <a:rPr lang="en-US" dirty="0" err="1" smtClean="0">
                <a:latin typeface="Bad Script" panose="02000000000000000000" pitchFamily="2" charset="0"/>
              </a:rPr>
              <a:t>Yassi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yoqalarni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hisoblash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chizish</a:t>
            </a:r>
            <a:r>
              <a:rPr lang="en-US" dirty="0" smtClean="0">
                <a:latin typeface="Bad Script" panose="02000000000000000000" pitchFamily="2" charset="0"/>
              </a:rPr>
              <a:t>.</a:t>
            </a:r>
          </a:p>
          <a:p>
            <a:pPr algn="l"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5.	</a:t>
            </a:r>
            <a:r>
              <a:rPr lang="en-US" dirty="0" err="1" smtClean="0">
                <a:latin typeface="Bad Script" panose="02000000000000000000" pitchFamily="2" charset="0"/>
              </a:rPr>
              <a:t>Buklangan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qaytarmali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yoqalarni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hisoblash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chizish</a:t>
            </a:r>
            <a:r>
              <a:rPr lang="en-US" dirty="0" smtClean="0">
                <a:latin typeface="Bad Script" panose="02000000000000000000" pitchFamily="2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25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pPr>
              <a:lnSpc>
                <a:spcPct val="250000"/>
              </a:lnSpc>
            </a:pPr>
            <a:endParaRPr lang="en-US" dirty="0" smtClean="0">
              <a:latin typeface="Bad Script" panose="02000000000000000000" pitchFamily="2" charset="0"/>
            </a:endParaRPr>
          </a:p>
          <a:p>
            <a:pPr>
              <a:lnSpc>
                <a:spcPct val="250000"/>
              </a:lnSpc>
            </a:pPr>
            <a:r>
              <a:rPr lang="en-US" dirty="0" err="1" smtClean="0">
                <a:latin typeface="Bad Script" panose="02000000000000000000" pitchFamily="2" charset="0"/>
              </a:rPr>
              <a:t>Yoqalarning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konstruktiv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xususiyati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ularning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asosiy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chizmadan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ayrim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qurilishidadir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uzunligi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uzunligiga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bog‘liq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Yopiq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taqilmali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buyumlar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yoqalari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tik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yoqalariga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qaytarma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yoqalarga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ko‘tarmali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qaytarma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yoqalarga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farqlanadi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Ular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quyidagi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sxema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bo‘yicha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quriladi</a:t>
            </a:r>
            <a:r>
              <a:rPr lang="en-US" dirty="0" smtClean="0">
                <a:latin typeface="Bad Script" panose="02000000000000000000" pitchFamily="2" charset="0"/>
              </a:rPr>
              <a:t>: O </a:t>
            </a:r>
            <a:r>
              <a:rPr lang="en-US" dirty="0" err="1" smtClean="0">
                <a:latin typeface="Bad Script" panose="02000000000000000000" pitchFamily="2" charset="0"/>
              </a:rPr>
              <a:t>nuqtada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to‘g‘ri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burchak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quriladi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250000"/>
              </a:lnSpc>
            </a:pPr>
            <a:r>
              <a:rPr lang="en-US" dirty="0" err="1" smtClean="0">
                <a:latin typeface="Bad Script" panose="02000000000000000000" pitchFamily="2" charset="0"/>
              </a:rPr>
              <a:t>Bo‘yinga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yopishib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turadigan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tik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62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9321"/>
            <a:ext cx="9028526" cy="60262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1. </a:t>
            </a:r>
            <a:r>
              <a:rPr lang="en-US" sz="1600" dirty="0" err="1" smtClean="0">
                <a:latin typeface="Bad Script" panose="02000000000000000000" pitchFamily="2" charset="0"/>
              </a:rPr>
              <a:t>To‘g‘ri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burchak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uchi</a:t>
            </a:r>
            <a:r>
              <a:rPr lang="en-US" sz="1600" dirty="0" smtClean="0">
                <a:latin typeface="Bad Script" panose="02000000000000000000" pitchFamily="2" charset="0"/>
              </a:rPr>
              <a:t> O(●) </a:t>
            </a:r>
            <a:r>
              <a:rPr lang="en-US" sz="1600" dirty="0" err="1" smtClean="0">
                <a:latin typeface="Bad Script" panose="02000000000000000000" pitchFamily="2" charset="0"/>
              </a:rPr>
              <a:t>dan</a:t>
            </a:r>
            <a:r>
              <a:rPr lang="en-US" sz="1600" dirty="0" smtClean="0">
                <a:latin typeface="Bad Script" panose="02000000000000000000" pitchFamily="2" charset="0"/>
              </a:rPr>
              <a:t> ↑ </a:t>
            </a:r>
            <a:r>
              <a:rPr lang="en-US" sz="1600" dirty="0" err="1" smtClean="0">
                <a:latin typeface="Bad Script" panose="02000000000000000000" pitchFamily="2" charset="0"/>
              </a:rPr>
              <a:t>ko‘tarma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balandligi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o‘lchab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qo‘yiladi</a:t>
            </a:r>
            <a:r>
              <a:rPr lang="en-US" sz="1600" dirty="0" smtClean="0">
                <a:latin typeface="Bad Script" panose="02000000000000000000" pitchFamily="2" charset="0"/>
              </a:rPr>
              <a:t> (3–5 </a:t>
            </a:r>
            <a:r>
              <a:rPr lang="en-US" sz="1600" dirty="0" err="1" smtClean="0">
                <a:latin typeface="Bad Script" panose="02000000000000000000" pitchFamily="2" charset="0"/>
              </a:rPr>
              <a:t>sm</a:t>
            </a:r>
            <a:r>
              <a:rPr lang="en-US" sz="1600" dirty="0" smtClean="0">
                <a:latin typeface="Bad Script" panose="02000000000000000000" pitchFamily="2" charset="0"/>
              </a:rPr>
              <a:t>) – (●)V.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2. (●) O </a:t>
            </a:r>
            <a:r>
              <a:rPr lang="en-US" sz="1600" dirty="0" err="1" smtClean="0">
                <a:latin typeface="Bad Script" panose="02000000000000000000" pitchFamily="2" charset="0"/>
              </a:rPr>
              <a:t>dan</a:t>
            </a:r>
            <a:r>
              <a:rPr lang="en-US" sz="1600" dirty="0" smtClean="0">
                <a:latin typeface="Bad Script" panose="02000000000000000000" pitchFamily="2" charset="0"/>
              </a:rPr>
              <a:t> → </a:t>
            </a:r>
            <a:r>
              <a:rPr lang="en-US" sz="1600" dirty="0" err="1" smtClean="0">
                <a:latin typeface="Bad Script" panose="02000000000000000000" pitchFamily="2" charset="0"/>
              </a:rPr>
              <a:t>gorizontal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bo‘ylab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yoqa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o‘mizi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belgilanadi</a:t>
            </a:r>
            <a:r>
              <a:rPr lang="en-US" sz="1600" dirty="0" smtClean="0">
                <a:latin typeface="Bad Script" panose="02000000000000000000" pitchFamily="2" charset="0"/>
              </a:rPr>
              <a:t> – (●)A.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3. A (●) </a:t>
            </a:r>
            <a:r>
              <a:rPr lang="en-US" sz="1600" dirty="0" err="1" smtClean="0">
                <a:latin typeface="Bad Script" panose="02000000000000000000" pitchFamily="2" charset="0"/>
              </a:rPr>
              <a:t>dan</a:t>
            </a:r>
            <a:r>
              <a:rPr lang="en-US" sz="1600" dirty="0" smtClean="0">
                <a:latin typeface="Bad Script" panose="02000000000000000000" pitchFamily="2" charset="0"/>
              </a:rPr>
              <a:t> → </a:t>
            </a:r>
            <a:r>
              <a:rPr lang="en-US" sz="1600" dirty="0" err="1" smtClean="0">
                <a:latin typeface="Bad Script" panose="02000000000000000000" pitchFamily="2" charset="0"/>
              </a:rPr>
              <a:t>bort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kengligi</a:t>
            </a:r>
            <a:r>
              <a:rPr lang="en-US" sz="1600" dirty="0" smtClean="0">
                <a:latin typeface="Bad Script" panose="02000000000000000000" pitchFamily="2" charset="0"/>
              </a:rPr>
              <a:t> – (●)A1.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4. O(●) </a:t>
            </a:r>
            <a:r>
              <a:rPr lang="en-US" sz="1600" dirty="0" err="1" smtClean="0">
                <a:latin typeface="Bad Script" panose="02000000000000000000" pitchFamily="2" charset="0"/>
              </a:rPr>
              <a:t>dan</a:t>
            </a:r>
            <a:r>
              <a:rPr lang="en-US" sz="1600" dirty="0" smtClean="0">
                <a:latin typeface="Bad Script" panose="02000000000000000000" pitchFamily="2" charset="0"/>
              </a:rPr>
              <a:t> → (●) O1, OO1=OA1/3.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5. O(●) </a:t>
            </a:r>
            <a:r>
              <a:rPr lang="en-US" sz="1600" dirty="0" err="1" smtClean="0">
                <a:latin typeface="Bad Script" panose="02000000000000000000" pitchFamily="2" charset="0"/>
              </a:rPr>
              <a:t>dan</a:t>
            </a:r>
            <a:r>
              <a:rPr lang="en-US" sz="1600" dirty="0" smtClean="0">
                <a:latin typeface="Bad Script" panose="02000000000000000000" pitchFamily="2" charset="0"/>
              </a:rPr>
              <a:t> (●)A1 </a:t>
            </a:r>
            <a:r>
              <a:rPr lang="en-US" sz="1600" dirty="0" err="1" smtClean="0">
                <a:latin typeface="Bad Script" panose="02000000000000000000" pitchFamily="2" charset="0"/>
              </a:rPr>
              <a:t>orqali</a:t>
            </a:r>
            <a:r>
              <a:rPr lang="en-US" sz="1600" dirty="0" smtClean="0">
                <a:latin typeface="Bad Script" panose="02000000000000000000" pitchFamily="2" charset="0"/>
              </a:rPr>
              <a:t> ↑ </a:t>
            </a:r>
            <a:r>
              <a:rPr lang="en-US" sz="1600" dirty="0" err="1" smtClean="0">
                <a:latin typeface="Bad Script" panose="02000000000000000000" pitchFamily="2" charset="0"/>
              </a:rPr>
              <a:t>yoy</a:t>
            </a:r>
            <a:r>
              <a:rPr lang="en-US" sz="1600" dirty="0" smtClean="0">
                <a:latin typeface="Bad Script" panose="02000000000000000000" pitchFamily="2" charset="0"/>
              </a:rPr>
              <a:t> R=OB–1 </a:t>
            </a:r>
            <a:r>
              <a:rPr lang="en-US" sz="1600" dirty="0" err="1" smtClean="0">
                <a:latin typeface="Bad Script" panose="02000000000000000000" pitchFamily="2" charset="0"/>
              </a:rPr>
              <a:t>sm</a:t>
            </a:r>
            <a:r>
              <a:rPr lang="en-US" sz="1600" dirty="0" smtClean="0">
                <a:latin typeface="Bad Script" panose="02000000000000000000" pitchFamily="2" charset="0"/>
              </a:rPr>
              <a:t> – (●) A2.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6. (●)O, O1, A2 </a:t>
            </a:r>
            <a:r>
              <a:rPr lang="en-US" sz="1600" dirty="0" err="1" smtClean="0">
                <a:latin typeface="Bad Script" panose="02000000000000000000" pitchFamily="2" charset="0"/>
              </a:rPr>
              <a:t>ravon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birlashtiriladi</a:t>
            </a:r>
            <a:r>
              <a:rPr lang="en-US" sz="1600" dirty="0" smtClean="0">
                <a:latin typeface="Bad Script" panose="02000000000000000000" pitchFamily="2" charset="0"/>
              </a:rPr>
              <a:t> – </a:t>
            </a:r>
            <a:r>
              <a:rPr lang="en-US" sz="1600" dirty="0" err="1" smtClean="0">
                <a:latin typeface="Bad Script" panose="02000000000000000000" pitchFamily="2" charset="0"/>
              </a:rPr>
              <a:t>yoqa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o‘mizga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ulanish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chizig‘i</a:t>
            </a:r>
            <a:r>
              <a:rPr lang="en-US" sz="1600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7. O1 (●) </a:t>
            </a:r>
            <a:r>
              <a:rPr lang="en-US" sz="1600" dirty="0" err="1" smtClean="0">
                <a:latin typeface="Bad Script" panose="02000000000000000000" pitchFamily="2" charset="0"/>
              </a:rPr>
              <a:t>dan</a:t>
            </a:r>
            <a:r>
              <a:rPr lang="en-US" sz="1600" dirty="0" smtClean="0">
                <a:latin typeface="Bad Script" panose="02000000000000000000" pitchFamily="2" charset="0"/>
              </a:rPr>
              <a:t> ↑ ┴ OA1 </a:t>
            </a:r>
            <a:r>
              <a:rPr lang="en-US" sz="1600" dirty="0" err="1" smtClean="0">
                <a:latin typeface="Bad Script" panose="02000000000000000000" pitchFamily="2" charset="0"/>
              </a:rPr>
              <a:t>kesmaga</a:t>
            </a:r>
            <a:r>
              <a:rPr lang="en-US" sz="1600" dirty="0" smtClean="0">
                <a:latin typeface="Bad Script" panose="02000000000000000000" pitchFamily="2" charset="0"/>
              </a:rPr>
              <a:t> q OV1 – (●) O2.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8. A (●) </a:t>
            </a:r>
            <a:r>
              <a:rPr lang="en-US" sz="1600" dirty="0" err="1" smtClean="0">
                <a:latin typeface="Bad Script" panose="02000000000000000000" pitchFamily="2" charset="0"/>
              </a:rPr>
              <a:t>dan</a:t>
            </a:r>
            <a:r>
              <a:rPr lang="en-US" sz="1600" dirty="0" smtClean="0">
                <a:latin typeface="Bad Script" panose="02000000000000000000" pitchFamily="2" charset="0"/>
              </a:rPr>
              <a:t> ┴ ↑ O1A2 </a:t>
            </a:r>
            <a:r>
              <a:rPr lang="en-US" sz="1600" dirty="0" err="1" smtClean="0">
                <a:latin typeface="Bad Script" panose="02000000000000000000" pitchFamily="2" charset="0"/>
              </a:rPr>
              <a:t>bilan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kesishgan</a:t>
            </a:r>
            <a:r>
              <a:rPr lang="en-US" sz="1600" dirty="0" smtClean="0">
                <a:latin typeface="Bad Script" panose="02000000000000000000" pitchFamily="2" charset="0"/>
              </a:rPr>
              <a:t> (●) – (●)A4–old </a:t>
            </a:r>
            <a:r>
              <a:rPr lang="en-US" sz="1600" dirty="0" err="1" smtClean="0">
                <a:latin typeface="Bad Script" panose="02000000000000000000" pitchFamily="2" charset="0"/>
              </a:rPr>
              <a:t>o‘rta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chizig‘i</a:t>
            </a:r>
            <a:r>
              <a:rPr lang="en-US" sz="1600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9. A4 (●) </a:t>
            </a:r>
            <a:r>
              <a:rPr lang="en-US" sz="1600" dirty="0" err="1" smtClean="0">
                <a:latin typeface="Bad Script" panose="02000000000000000000" pitchFamily="2" charset="0"/>
              </a:rPr>
              <a:t>dan</a:t>
            </a:r>
            <a:r>
              <a:rPr lang="en-US" sz="1600" dirty="0" smtClean="0">
                <a:latin typeface="Bad Script" panose="02000000000000000000" pitchFamily="2" charset="0"/>
              </a:rPr>
              <a:t> O1A2 </a:t>
            </a:r>
            <a:r>
              <a:rPr lang="en-US" sz="1600" dirty="0" err="1" smtClean="0">
                <a:latin typeface="Bad Script" panose="02000000000000000000" pitchFamily="2" charset="0"/>
              </a:rPr>
              <a:t>chiziqqa</a:t>
            </a:r>
            <a:r>
              <a:rPr lang="en-US" sz="1600" dirty="0" smtClean="0">
                <a:latin typeface="Bad Script" panose="02000000000000000000" pitchFamily="2" charset="0"/>
              </a:rPr>
              <a:t> ┴↑q </a:t>
            </a:r>
            <a:r>
              <a:rPr lang="en-US" sz="1600" dirty="0" err="1" smtClean="0">
                <a:latin typeface="Bad Script" panose="02000000000000000000" pitchFamily="2" charset="0"/>
              </a:rPr>
              <a:t>ko‘tarma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balandligiga</a:t>
            </a:r>
            <a:r>
              <a:rPr lang="en-US" sz="1600" dirty="0" smtClean="0">
                <a:latin typeface="Bad Script" panose="02000000000000000000" pitchFamily="2" charset="0"/>
              </a:rPr>
              <a:t> – (●) A5. 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d Script" panose="02000000000000000000" pitchFamily="2" charset="0"/>
              </a:rPr>
              <a:t>10. (●)V, O2, A5, A2 – </a:t>
            </a:r>
            <a:r>
              <a:rPr lang="en-US" sz="1600" dirty="0" err="1" smtClean="0">
                <a:latin typeface="Bad Script" panose="02000000000000000000" pitchFamily="2" charset="0"/>
              </a:rPr>
              <a:t>ravon</a:t>
            </a:r>
            <a:r>
              <a:rPr lang="en-US" sz="1600" dirty="0" smtClean="0">
                <a:latin typeface="Bad Script" panose="02000000000000000000" pitchFamily="2" charset="0"/>
              </a:rPr>
              <a:t>, </a:t>
            </a:r>
            <a:r>
              <a:rPr lang="en-US" sz="1600" dirty="0" err="1" smtClean="0">
                <a:latin typeface="Bad Script" panose="02000000000000000000" pitchFamily="2" charset="0"/>
              </a:rPr>
              <a:t>ulanish</a:t>
            </a:r>
            <a:r>
              <a:rPr lang="en-US" sz="1600" dirty="0" smtClean="0">
                <a:latin typeface="Bad Script" panose="02000000000000000000" pitchFamily="2" charset="0"/>
              </a:rPr>
              <a:t> </a:t>
            </a:r>
            <a:r>
              <a:rPr lang="en-US" sz="1600" dirty="0" err="1" smtClean="0">
                <a:latin typeface="Bad Script" panose="02000000000000000000" pitchFamily="2" charset="0"/>
              </a:rPr>
              <a:t>chizig‘iga</a:t>
            </a:r>
            <a:r>
              <a:rPr lang="en-US" sz="1600" dirty="0" smtClean="0">
                <a:latin typeface="Bad Script" panose="02000000000000000000" pitchFamily="2" charset="0"/>
              </a:rPr>
              <a:t> parallel – </a:t>
            </a:r>
            <a:r>
              <a:rPr lang="en-US" sz="1600" dirty="0" err="1" smtClean="0">
                <a:latin typeface="Bad Script" panose="02000000000000000000" pitchFamily="2" charset="0"/>
              </a:rPr>
              <a:t>yoqaning</a:t>
            </a:r>
            <a:r>
              <a:rPr lang="en-US" sz="1600" dirty="0" smtClean="0">
                <a:latin typeface="Bad Script" panose="02000000000000000000" pitchFamily="2" charset="0"/>
              </a:rPr>
              <a:t> tepa </a:t>
            </a:r>
            <a:r>
              <a:rPr lang="en-US" sz="1600" dirty="0" err="1" smtClean="0">
                <a:latin typeface="Bad Script" panose="02000000000000000000" pitchFamily="2" charset="0"/>
              </a:rPr>
              <a:t>chizig‘i</a:t>
            </a:r>
            <a:r>
              <a:rPr lang="en-US" sz="1600" dirty="0" smtClean="0">
                <a:latin typeface="Bad Script" panose="02000000000000000000" pitchFamily="2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309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24554" y="468313"/>
            <a:ext cx="8405885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786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5759"/>
            <a:ext cx="8596668" cy="5860974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1-rasm. </a:t>
            </a:r>
            <a:r>
              <a:rPr lang="en-US" dirty="0" err="1" smtClean="0">
                <a:latin typeface="Bad Script" panose="02000000000000000000" pitchFamily="2" charset="0"/>
              </a:rPr>
              <a:t>Bo‘yinga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yopishib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turadigan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tik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.</a:t>
            </a:r>
          </a:p>
          <a:p>
            <a:pPr>
              <a:lnSpc>
                <a:spcPct val="200000"/>
              </a:lnSpc>
            </a:pPr>
            <a:endParaRPr lang="en-US" dirty="0" smtClean="0">
              <a:latin typeface="Bad Script" panose="020000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Bad Script" panose="02000000000000000000" pitchFamily="2" charset="0"/>
              </a:rPr>
              <a:t>Bo‘yinga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yopishib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turadigan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qaytarma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 (2-rasm). </a:t>
            </a:r>
          </a:p>
          <a:p>
            <a:pPr>
              <a:lnSpc>
                <a:spcPct val="200000"/>
              </a:lnSpc>
            </a:pP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o‘ziga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xos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konstruktiv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xususiyatga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ega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Yoqaning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ko‘tarmasi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uchlariga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borib</a:t>
            </a:r>
            <a:r>
              <a:rPr lang="en-US" dirty="0" smtClean="0">
                <a:latin typeface="Bad Script" panose="02000000000000000000" pitchFamily="2" charset="0"/>
              </a:rPr>
              <a:t> 0 </a:t>
            </a:r>
            <a:r>
              <a:rPr lang="en-US" dirty="0" err="1" smtClean="0">
                <a:latin typeface="Bad Script" panose="02000000000000000000" pitchFamily="2" charset="0"/>
              </a:rPr>
              <a:t>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tenglashadi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1. </a:t>
            </a:r>
            <a:r>
              <a:rPr lang="en-US" dirty="0" err="1" smtClean="0">
                <a:latin typeface="Bad Script" panose="02000000000000000000" pitchFamily="2" charset="0"/>
              </a:rPr>
              <a:t>To‘g‘ri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burchak</a:t>
            </a:r>
            <a:r>
              <a:rPr lang="en-US" dirty="0" smtClean="0">
                <a:latin typeface="Bad Script" panose="02000000000000000000" pitchFamily="2" charset="0"/>
              </a:rPr>
              <a:t> (●) O </a:t>
            </a:r>
            <a:r>
              <a:rPr lang="en-US" dirty="0" err="1" smtClean="0">
                <a:latin typeface="Bad Script" panose="02000000000000000000" pitchFamily="2" charset="0"/>
              </a:rPr>
              <a:t>uchidan</a:t>
            </a:r>
            <a:r>
              <a:rPr lang="en-US" dirty="0" smtClean="0">
                <a:latin typeface="Bad Script" panose="02000000000000000000" pitchFamily="2" charset="0"/>
              </a:rPr>
              <a:t> ↑ 3–12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– (●) V (</a:t>
            </a:r>
            <a:r>
              <a:rPr lang="en-US" dirty="0" err="1" smtClean="0">
                <a:latin typeface="Bad Script" panose="02000000000000000000" pitchFamily="2" charset="0"/>
              </a:rPr>
              <a:t>yoqaning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o‘rtasi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qancha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kam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ko‘tarilsa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ko‘tarma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shuncha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balandlashadi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ko‘proq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bo‘yinga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yopishib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turadi</a:t>
            </a:r>
            <a:r>
              <a:rPr lang="en-US" dirty="0" smtClean="0">
                <a:latin typeface="Bad Script" panose="02000000000000000000" pitchFamily="2" charset="0"/>
              </a:rPr>
              <a:t>).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2. V(●) </a:t>
            </a:r>
            <a:r>
              <a:rPr lang="en-US" dirty="0" err="1" smtClean="0">
                <a:latin typeface="Bad Script" panose="02000000000000000000" pitchFamily="2" charset="0"/>
              </a:rPr>
              <a:t>dan</a:t>
            </a:r>
            <a:r>
              <a:rPr lang="en-US" dirty="0" smtClean="0">
                <a:latin typeface="Bad Script" panose="02000000000000000000" pitchFamily="2" charset="0"/>
              </a:rPr>
              <a:t> R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uzunligiga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yoy</a:t>
            </a:r>
            <a:r>
              <a:rPr lang="en-US" dirty="0" smtClean="0">
                <a:latin typeface="Bad Script" panose="02000000000000000000" pitchFamily="2" charset="0"/>
              </a:rPr>
              <a:t> O(●) </a:t>
            </a:r>
            <a:r>
              <a:rPr lang="en-US" dirty="0" err="1" smtClean="0">
                <a:latin typeface="Bad Script" panose="02000000000000000000" pitchFamily="2" charset="0"/>
              </a:rPr>
              <a:t>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o‘tgan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gorizontal</a:t>
            </a:r>
            <a:r>
              <a:rPr lang="en-US" dirty="0" smtClean="0">
                <a:latin typeface="Bad Script" panose="02000000000000000000" pitchFamily="2" charset="0"/>
              </a:rPr>
              <a:t> – (●) A.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3. V, A </a:t>
            </a:r>
            <a:r>
              <a:rPr lang="en-US" dirty="0" err="1" smtClean="0">
                <a:latin typeface="Bad Script" panose="02000000000000000000" pitchFamily="2" charset="0"/>
              </a:rPr>
              <a:t>nuqtalar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birlashtiriladi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4. VA </a:t>
            </a:r>
            <a:r>
              <a:rPr lang="en-US" dirty="0" err="1" smtClean="0">
                <a:latin typeface="Bad Script" panose="02000000000000000000" pitchFamily="2" charset="0"/>
              </a:rPr>
              <a:t>kesma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o‘rtasidan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bo‘linadi</a:t>
            </a:r>
            <a:r>
              <a:rPr lang="en-US" dirty="0" smtClean="0">
                <a:latin typeface="Bad Script" panose="02000000000000000000" pitchFamily="2" charset="0"/>
              </a:rPr>
              <a:t> – (●)1.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20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39827"/>
            <a:ext cx="8596668" cy="550153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5. (●) </a:t>
            </a:r>
            <a:r>
              <a:rPr lang="en-US" dirty="0" err="1" smtClean="0">
                <a:latin typeface="Bad Script" panose="02000000000000000000" pitchFamily="2" charset="0"/>
              </a:rPr>
              <a:t>dan</a:t>
            </a:r>
            <a:r>
              <a:rPr lang="en-US" dirty="0" smtClean="0">
                <a:latin typeface="Bad Script" panose="02000000000000000000" pitchFamily="2" charset="0"/>
              </a:rPr>
              <a:t> 1 </a:t>
            </a:r>
            <a:r>
              <a:rPr lang="en-US" dirty="0" err="1" smtClean="0">
                <a:latin typeface="Bad Script" panose="02000000000000000000" pitchFamily="2" charset="0"/>
              </a:rPr>
              <a:t>dan</a:t>
            </a:r>
            <a:r>
              <a:rPr lang="en-US" dirty="0" smtClean="0">
                <a:latin typeface="Bad Script" panose="02000000000000000000" pitchFamily="2" charset="0"/>
              </a:rPr>
              <a:t> ↑┴ </a:t>
            </a:r>
            <a:r>
              <a:rPr lang="en-US" dirty="0" err="1" smtClean="0">
                <a:latin typeface="Bad Script" panose="02000000000000000000" pitchFamily="2" charset="0"/>
              </a:rPr>
              <a:t>bo‘ylab</a:t>
            </a:r>
            <a:r>
              <a:rPr lang="en-US" dirty="0" smtClean="0">
                <a:latin typeface="Bad Script" panose="02000000000000000000" pitchFamily="2" charset="0"/>
              </a:rPr>
              <a:t> 1–3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– (●) 2. </a:t>
            </a:r>
            <a:r>
              <a:rPr lang="en-US" dirty="0" err="1" smtClean="0">
                <a:latin typeface="Bad Script" panose="02000000000000000000" pitchFamily="2" charset="0"/>
              </a:rPr>
              <a:t>Kesma</a:t>
            </a:r>
            <a:r>
              <a:rPr lang="en-US" dirty="0" smtClean="0">
                <a:latin typeface="Bad Script" panose="02000000000000000000" pitchFamily="2" charset="0"/>
              </a:rPr>
              <a:t> 1–2 </a:t>
            </a:r>
            <a:r>
              <a:rPr lang="en-US" dirty="0" err="1" smtClean="0">
                <a:latin typeface="Bad Script" panose="02000000000000000000" pitchFamily="2" charset="0"/>
              </a:rPr>
              <a:t>qanchalik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kichik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bo‘lsa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bo‘yinga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shunchalik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zichroq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yopishadi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6. V, 2, A </a:t>
            </a:r>
            <a:r>
              <a:rPr lang="en-US" dirty="0" err="1" smtClean="0">
                <a:latin typeface="Bad Script" panose="02000000000000000000" pitchFamily="2" charset="0"/>
              </a:rPr>
              <a:t>nuqtalardan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ulanish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chizig‘i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ravon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o‘tkaziladi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7. V(●) </a:t>
            </a:r>
            <a:r>
              <a:rPr lang="en-US" dirty="0" err="1" smtClean="0">
                <a:latin typeface="Bad Script" panose="02000000000000000000" pitchFamily="2" charset="0"/>
              </a:rPr>
              <a:t>dan</a:t>
            </a:r>
            <a:r>
              <a:rPr lang="en-US" dirty="0" smtClean="0">
                <a:latin typeface="Bad Script" panose="02000000000000000000" pitchFamily="2" charset="0"/>
              </a:rPr>
              <a:t> ↑ 2–4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(</a:t>
            </a:r>
            <a:r>
              <a:rPr lang="en-US" dirty="0" err="1" smtClean="0">
                <a:latin typeface="Bad Script" panose="02000000000000000000" pitchFamily="2" charset="0"/>
              </a:rPr>
              <a:t>ko‘tarmaning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eni</a:t>
            </a:r>
            <a:r>
              <a:rPr lang="en-US" dirty="0" smtClean="0">
                <a:latin typeface="Bad Script" panose="02000000000000000000" pitchFamily="2" charset="0"/>
              </a:rPr>
              <a:t>) – (●)V1. </a:t>
            </a:r>
          </a:p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8. V1(●) </a:t>
            </a:r>
            <a:r>
              <a:rPr lang="en-US" dirty="0" err="1" smtClean="0">
                <a:latin typeface="Bad Script" panose="02000000000000000000" pitchFamily="2" charset="0"/>
              </a:rPr>
              <a:t>dan</a:t>
            </a:r>
            <a:r>
              <a:rPr lang="en-US" dirty="0" smtClean="0">
                <a:latin typeface="Bad Script" panose="02000000000000000000" pitchFamily="2" charset="0"/>
              </a:rPr>
              <a:t> ↑ 7–14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(</a:t>
            </a:r>
            <a:r>
              <a:rPr lang="en-US" dirty="0" err="1" smtClean="0">
                <a:latin typeface="Bad Script" panose="02000000000000000000" pitchFamily="2" charset="0"/>
              </a:rPr>
              <a:t>modelga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mos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qaytarma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kengligi</a:t>
            </a:r>
            <a:r>
              <a:rPr lang="en-US" dirty="0" smtClean="0">
                <a:latin typeface="Bad Script" panose="02000000000000000000" pitchFamily="2" charset="0"/>
              </a:rPr>
              <a:t>) – (●)V2.</a:t>
            </a:r>
          </a:p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9. A(●) </a:t>
            </a:r>
            <a:r>
              <a:rPr lang="en-US" dirty="0" err="1" smtClean="0">
                <a:latin typeface="Bad Script" panose="02000000000000000000" pitchFamily="2" charset="0"/>
              </a:rPr>
              <a:t>dan</a:t>
            </a:r>
            <a:r>
              <a:rPr lang="en-US" dirty="0" smtClean="0">
                <a:latin typeface="Bad Script" panose="02000000000000000000" pitchFamily="2" charset="0"/>
              </a:rPr>
              <a:t> ┴ VA </a:t>
            </a:r>
            <a:r>
              <a:rPr lang="en-US" dirty="0" err="1" smtClean="0">
                <a:latin typeface="Bad Script" panose="02000000000000000000" pitchFamily="2" charset="0"/>
              </a:rPr>
              <a:t>ga</a:t>
            </a:r>
            <a:r>
              <a:rPr lang="en-US" dirty="0" smtClean="0">
                <a:latin typeface="Bad Script" panose="02000000000000000000" pitchFamily="2" charset="0"/>
              </a:rPr>
              <a:t> =(VV2+1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), – (●)A1 (</a:t>
            </a:r>
            <a:r>
              <a:rPr lang="en-US" dirty="0" err="1" smtClean="0">
                <a:latin typeface="Bad Script" panose="02000000000000000000" pitchFamily="2" charset="0"/>
              </a:rPr>
              <a:t>modelga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mos</a:t>
            </a:r>
            <a:r>
              <a:rPr lang="en-US" dirty="0" smtClean="0">
                <a:latin typeface="Bad Script" panose="02000000000000000000" pitchFamily="2" charset="0"/>
              </a:rPr>
              <a:t>). </a:t>
            </a:r>
          </a:p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10.(●) V2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A1 </a:t>
            </a:r>
            <a:r>
              <a:rPr lang="en-US" dirty="0" err="1" smtClean="0">
                <a:latin typeface="Bad Script" panose="02000000000000000000" pitchFamily="2" charset="0"/>
              </a:rPr>
              <a:t>ravon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birlashtiriladi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uzaytirib</a:t>
            </a:r>
            <a:r>
              <a:rPr lang="en-US" dirty="0" smtClean="0">
                <a:latin typeface="Bad Script" panose="02000000000000000000" pitchFamily="2" charset="0"/>
              </a:rPr>
              <a:t> → 1–5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, – (●) A2. </a:t>
            </a:r>
            <a:r>
              <a:rPr lang="en-US" dirty="0" err="1" smtClean="0">
                <a:latin typeface="Bad Script" panose="02000000000000000000" pitchFamily="2" charset="0"/>
              </a:rPr>
              <a:t>Yoqaning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uchi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qaytarmasi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modelga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mos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chiziladi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435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05080" y="341524"/>
            <a:ext cx="7719127" cy="570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342056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505</Words>
  <Application>Microsoft Office PowerPoint</Application>
  <PresentationFormat>Широкоэкранный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Bad Script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2021-12-23T12:20:07Z</dcterms:created>
  <dcterms:modified xsi:type="dcterms:W3CDTF">2021-12-23T12:26:03Z</dcterms:modified>
</cp:coreProperties>
</file>