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BF459-9469-4948-BA4D-4D9A5458D117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854A-D7EB-4266-AEE1-B8FBD4812F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931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BF459-9469-4948-BA4D-4D9A5458D117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854A-D7EB-4266-AEE1-B8FBD4812F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1472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BF459-9469-4948-BA4D-4D9A5458D117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854A-D7EB-4266-AEE1-B8FBD4812F41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031595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BF459-9469-4948-BA4D-4D9A5458D117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854A-D7EB-4266-AEE1-B8FBD4812F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01068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BF459-9469-4948-BA4D-4D9A5458D117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854A-D7EB-4266-AEE1-B8FBD4812F41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185173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BF459-9469-4948-BA4D-4D9A5458D117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854A-D7EB-4266-AEE1-B8FBD4812F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33454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BF459-9469-4948-BA4D-4D9A5458D117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854A-D7EB-4266-AEE1-B8FBD4812F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99812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BF459-9469-4948-BA4D-4D9A5458D117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854A-D7EB-4266-AEE1-B8FBD4812F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9051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BF459-9469-4948-BA4D-4D9A5458D117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854A-D7EB-4266-AEE1-B8FBD4812F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9966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BF459-9469-4948-BA4D-4D9A5458D117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854A-D7EB-4266-AEE1-B8FBD4812F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5367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BF459-9469-4948-BA4D-4D9A5458D117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854A-D7EB-4266-AEE1-B8FBD4812F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739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BF459-9469-4948-BA4D-4D9A5458D117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854A-D7EB-4266-AEE1-B8FBD4812F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8830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BF459-9469-4948-BA4D-4D9A5458D117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854A-D7EB-4266-AEE1-B8FBD4812F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3607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BF459-9469-4948-BA4D-4D9A5458D117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854A-D7EB-4266-AEE1-B8FBD4812F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8036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BF459-9469-4948-BA4D-4D9A5458D117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854A-D7EB-4266-AEE1-B8FBD4812F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1304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BF459-9469-4948-BA4D-4D9A5458D117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854A-D7EB-4266-AEE1-B8FBD4812F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7682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BF459-9469-4948-BA4D-4D9A5458D117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DE3854A-D7EB-4266-AEE1-B8FBD4812F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7914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633045"/>
            <a:ext cx="9144000" cy="5884985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en-US" b="1" dirty="0" err="1" smtClean="0">
                <a:latin typeface="Miama Nueva" panose="02000603000000000000" pitchFamily="2" charset="-52"/>
              </a:rPr>
              <a:t>Mavzu</a:t>
            </a:r>
            <a:r>
              <a:rPr lang="en-US" b="1" dirty="0" smtClean="0">
                <a:latin typeface="Miama Nueva" panose="02000603000000000000" pitchFamily="2" charset="-52"/>
              </a:rPr>
              <a:t>: </a:t>
            </a:r>
            <a:r>
              <a:rPr lang="en-US" b="1" dirty="0" err="1" smtClean="0">
                <a:latin typeface="Miama Nueva" panose="02000603000000000000" pitchFamily="2" charset="-52"/>
              </a:rPr>
              <a:t>To‘qimachilik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tolalarining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turlari</a:t>
            </a:r>
            <a:endParaRPr lang="en-US" b="1" dirty="0" smtClean="0">
              <a:latin typeface="Miama Nueva" panose="02000603000000000000" pitchFamily="2" charset="-52"/>
            </a:endParaRPr>
          </a:p>
          <a:p>
            <a:pPr algn="ctr"/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Reja</a:t>
            </a:r>
            <a:r>
              <a:rPr lang="en-US" b="1" dirty="0" smtClean="0">
                <a:latin typeface="Miama Nueva" panose="02000603000000000000" pitchFamily="2" charset="-52"/>
              </a:rPr>
              <a:t>:</a:t>
            </a:r>
          </a:p>
          <a:p>
            <a:pPr algn="l"/>
            <a:r>
              <a:rPr lang="en-US" b="1" dirty="0" smtClean="0">
                <a:latin typeface="Miama Nueva" panose="02000603000000000000" pitchFamily="2" charset="-52"/>
              </a:rPr>
              <a:t>1.	</a:t>
            </a:r>
            <a:r>
              <a:rPr lang="en-US" b="1" dirty="0" err="1" smtClean="0">
                <a:latin typeface="Miama Nueva" panose="02000603000000000000" pitchFamily="2" charset="-52"/>
              </a:rPr>
              <a:t>Tolalar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haqida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ma’lumot</a:t>
            </a:r>
            <a:r>
              <a:rPr lang="en-US" b="1" dirty="0" smtClean="0">
                <a:latin typeface="Miama Nueva" panose="02000603000000000000" pitchFamily="2" charset="-52"/>
              </a:rPr>
              <a:t>.</a:t>
            </a:r>
          </a:p>
          <a:p>
            <a:pPr algn="l"/>
            <a:r>
              <a:rPr lang="en-US" b="1" dirty="0" smtClean="0">
                <a:latin typeface="Miama Nueva" panose="02000603000000000000" pitchFamily="2" charset="-52"/>
              </a:rPr>
              <a:t>2.	</a:t>
            </a:r>
            <a:r>
              <a:rPr lang="en-US" b="1" dirty="0" err="1" smtClean="0">
                <a:latin typeface="Miama Nueva" panose="02000603000000000000" pitchFamily="2" charset="-52"/>
              </a:rPr>
              <a:t>Tabiiy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tolalar</a:t>
            </a:r>
            <a:r>
              <a:rPr lang="en-US" b="1" dirty="0" smtClean="0">
                <a:latin typeface="Miama Nueva" panose="02000603000000000000" pitchFamily="2" charset="-52"/>
              </a:rPr>
              <a:t>.</a:t>
            </a:r>
          </a:p>
          <a:p>
            <a:pPr algn="l"/>
            <a:r>
              <a:rPr lang="en-US" b="1" dirty="0" smtClean="0">
                <a:latin typeface="Miama Nueva" panose="02000603000000000000" pitchFamily="2" charset="-52"/>
              </a:rPr>
              <a:t>3.	</a:t>
            </a:r>
            <a:r>
              <a:rPr lang="en-US" b="1" dirty="0" err="1" smtClean="0">
                <a:latin typeface="Miama Nueva" panose="02000603000000000000" pitchFamily="2" charset="-52"/>
              </a:rPr>
              <a:t>Kimyoviy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tolalar</a:t>
            </a:r>
            <a:r>
              <a:rPr lang="en-US" b="1" dirty="0" smtClean="0">
                <a:latin typeface="Miama Nueva" panose="02000603000000000000" pitchFamily="2" charset="-52"/>
              </a:rPr>
              <a:t>.</a:t>
            </a:r>
          </a:p>
          <a:p>
            <a:pPr algn="l"/>
            <a:r>
              <a:rPr lang="en-US" b="1" dirty="0" smtClean="0">
                <a:latin typeface="Miama Nueva" panose="02000603000000000000" pitchFamily="2" charset="-52"/>
              </a:rPr>
              <a:t>  </a:t>
            </a:r>
            <a:r>
              <a:rPr lang="en-US" b="1" dirty="0" err="1" smtClean="0">
                <a:latin typeface="Miama Nueva" panose="02000603000000000000" pitchFamily="2" charset="-52"/>
              </a:rPr>
              <a:t>Tola</a:t>
            </a:r>
            <a:r>
              <a:rPr lang="en-US" b="1" dirty="0" smtClean="0">
                <a:latin typeface="Miama Nueva" panose="02000603000000000000" pitchFamily="2" charset="-52"/>
              </a:rPr>
              <a:t> deb, </a:t>
            </a:r>
            <a:r>
              <a:rPr lang="en-US" b="1" dirty="0" err="1" smtClean="0">
                <a:latin typeface="Miama Nueva" panose="02000603000000000000" pitchFamily="2" charset="-52"/>
              </a:rPr>
              <a:t>uzunligi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ko‘ndalang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kesimi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o‘lchamidan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katta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bo‘lgan</a:t>
            </a:r>
            <a:r>
              <a:rPr lang="en-US" b="1" dirty="0" smtClean="0">
                <a:latin typeface="Miama Nueva" panose="02000603000000000000" pitchFamily="2" charset="-52"/>
              </a:rPr>
              <a:t>, </a:t>
            </a:r>
            <a:r>
              <a:rPr lang="en-US" b="1" dirty="0" err="1" smtClean="0">
                <a:latin typeface="Miama Nueva" panose="02000603000000000000" pitchFamily="2" charset="-52"/>
              </a:rPr>
              <a:t>ma’lum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darajada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egiluvchan</a:t>
            </a:r>
            <a:r>
              <a:rPr lang="en-US" b="1" dirty="0" smtClean="0">
                <a:latin typeface="Miama Nueva" panose="02000603000000000000" pitchFamily="2" charset="-52"/>
              </a:rPr>
              <a:t>, </a:t>
            </a:r>
            <a:r>
              <a:rPr lang="en-US" b="1" dirty="0" err="1" smtClean="0">
                <a:latin typeface="Miama Nueva" panose="02000603000000000000" pitchFamily="2" charset="-52"/>
              </a:rPr>
              <a:t>cho‘zilish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va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pishiqlik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xossasiga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hamda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ingichkalikka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ega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bo‘lgan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jism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tushuniladi</a:t>
            </a:r>
            <a:r>
              <a:rPr lang="en-US" b="1" dirty="0" smtClean="0">
                <a:latin typeface="Miama Nueva" panose="02000603000000000000" pitchFamily="2" charset="-52"/>
              </a:rPr>
              <a:t>. </a:t>
            </a:r>
            <a:r>
              <a:rPr lang="en-US" b="1" dirty="0" err="1" smtClean="0">
                <a:latin typeface="Miama Nueva" panose="02000603000000000000" pitchFamily="2" charset="-52"/>
              </a:rPr>
              <a:t>Tolalar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to‘qimachilik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tarmog‘ining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xomashyosi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bo‘lgani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uchun</a:t>
            </a:r>
            <a:r>
              <a:rPr lang="en-US" b="1" dirty="0" smtClean="0">
                <a:latin typeface="Miama Nueva" panose="02000603000000000000" pitchFamily="2" charset="-52"/>
              </a:rPr>
              <a:t>, </a:t>
            </a:r>
            <a:r>
              <a:rPr lang="en-US" b="1" dirty="0" err="1" smtClean="0">
                <a:latin typeface="Miama Nueva" panose="02000603000000000000" pitchFamily="2" charset="-52"/>
              </a:rPr>
              <a:t>ko‘p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hollarda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to‘qimachilik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tolalari</a:t>
            </a:r>
            <a:r>
              <a:rPr lang="en-US" b="1" dirty="0" smtClean="0">
                <a:latin typeface="Miama Nueva" panose="02000603000000000000" pitchFamily="2" charset="-52"/>
              </a:rPr>
              <a:t> deb </a:t>
            </a:r>
            <a:r>
              <a:rPr lang="en-US" b="1" dirty="0" err="1" smtClean="0">
                <a:latin typeface="Miama Nueva" panose="02000603000000000000" pitchFamily="2" charset="-52"/>
              </a:rPr>
              <a:t>yuritiladi</a:t>
            </a:r>
            <a:r>
              <a:rPr lang="en-US" b="1" dirty="0" smtClean="0">
                <a:latin typeface="Miama Nueva" panose="02000603000000000000" pitchFamily="2" charset="-52"/>
              </a:rPr>
              <a:t>. </a:t>
            </a:r>
            <a:r>
              <a:rPr lang="en-US" b="1" dirty="0" err="1" smtClean="0">
                <a:latin typeface="Miama Nueva" panose="02000603000000000000" pitchFamily="2" charset="-52"/>
              </a:rPr>
              <a:t>Aytilganlarni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inobatga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olib</a:t>
            </a:r>
            <a:r>
              <a:rPr lang="en-US" b="1" dirty="0" smtClean="0">
                <a:latin typeface="Miama Nueva" panose="02000603000000000000" pitchFamily="2" charset="-52"/>
              </a:rPr>
              <a:t>, </a:t>
            </a:r>
            <a:r>
              <a:rPr lang="en-US" b="1" dirty="0" err="1" smtClean="0">
                <a:latin typeface="Miama Nueva" panose="02000603000000000000" pitchFamily="2" charset="-52"/>
              </a:rPr>
              <a:t>tolaga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quyidagicha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ta’rif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beriladi</a:t>
            </a:r>
            <a:r>
              <a:rPr lang="en-US" b="1" dirty="0" smtClean="0">
                <a:latin typeface="Miama Nueva" panose="02000603000000000000" pitchFamily="2" charset="-52"/>
              </a:rPr>
              <a:t>: </a:t>
            </a:r>
            <a:r>
              <a:rPr lang="en-US" b="1" dirty="0" err="1" smtClean="0">
                <a:latin typeface="Miama Nueva" panose="02000603000000000000" pitchFamily="2" charset="-52"/>
              </a:rPr>
              <a:t>to‘qimachilik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mahsulotlari</a:t>
            </a:r>
            <a:r>
              <a:rPr lang="en-US" b="1" dirty="0" smtClean="0">
                <a:latin typeface="Miama Nueva" panose="02000603000000000000" pitchFamily="2" charset="-52"/>
              </a:rPr>
              <a:t> deb </a:t>
            </a:r>
            <a:r>
              <a:rPr lang="en-US" b="1" dirty="0" err="1" smtClean="0">
                <a:latin typeface="Miama Nueva" panose="02000603000000000000" pitchFamily="2" charset="-52"/>
              </a:rPr>
              <a:t>ishlab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chiqarishga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yaroqli</a:t>
            </a:r>
            <a:r>
              <a:rPr lang="en-US" b="1" dirty="0" smtClean="0">
                <a:latin typeface="Miama Nueva" panose="02000603000000000000" pitchFamily="2" charset="-52"/>
              </a:rPr>
              <a:t>, </a:t>
            </a:r>
            <a:r>
              <a:rPr lang="en-US" b="1" dirty="0" err="1" smtClean="0">
                <a:latin typeface="Miama Nueva" panose="02000603000000000000" pitchFamily="2" charset="-52"/>
              </a:rPr>
              <a:t>chegaralangan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uzunlikdagi</a:t>
            </a:r>
            <a:r>
              <a:rPr lang="en-US" b="1" dirty="0" smtClean="0">
                <a:latin typeface="Miama Nueva" panose="02000603000000000000" pitchFamily="2" charset="-52"/>
              </a:rPr>
              <a:t>, </a:t>
            </a:r>
            <a:r>
              <a:rPr lang="en-US" b="1" dirty="0" err="1" smtClean="0">
                <a:latin typeface="Miama Nueva" panose="02000603000000000000" pitchFamily="2" charset="-52"/>
              </a:rPr>
              <a:t>yumshoq</a:t>
            </a:r>
            <a:r>
              <a:rPr lang="en-US" b="1" dirty="0" smtClean="0">
                <a:latin typeface="Miama Nueva" panose="02000603000000000000" pitchFamily="2" charset="-52"/>
              </a:rPr>
              <a:t>, </a:t>
            </a:r>
            <a:r>
              <a:rPr lang="en-US" b="1" dirty="0" err="1" smtClean="0">
                <a:latin typeface="Miama Nueva" panose="02000603000000000000" pitchFamily="2" charset="-52"/>
              </a:rPr>
              <a:t>ingichka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va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ma’lum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qayishqoqlik</a:t>
            </a:r>
            <a:r>
              <a:rPr lang="en-US" b="1" dirty="0" smtClean="0">
                <a:latin typeface="Miama Nueva" panose="02000603000000000000" pitchFamily="2" charset="-52"/>
              </a:rPr>
              <a:t>, </a:t>
            </a:r>
            <a:r>
              <a:rPr lang="en-US" b="1" dirty="0" err="1" smtClean="0">
                <a:latin typeface="Miama Nueva" panose="02000603000000000000" pitchFamily="2" charset="-52"/>
              </a:rPr>
              <a:t>pishiqlik</a:t>
            </a:r>
            <a:r>
              <a:rPr lang="en-US" b="1" dirty="0" smtClean="0">
                <a:latin typeface="Miama Nueva" panose="02000603000000000000" pitchFamily="2" charset="-52"/>
              </a:rPr>
              <a:t>, </a:t>
            </a:r>
            <a:r>
              <a:rPr lang="en-US" b="1" dirty="0" err="1" smtClean="0">
                <a:latin typeface="Miama Nueva" panose="02000603000000000000" pitchFamily="2" charset="-52"/>
              </a:rPr>
              <a:t>cho‘ziluvchanlik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xususiyatlariga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ega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bo‘lgan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jismga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aytiladi</a:t>
            </a:r>
            <a:r>
              <a:rPr lang="en-US" b="1" dirty="0" smtClean="0">
                <a:latin typeface="Miama Nueva" panose="02000603000000000000" pitchFamily="2" charset="-52"/>
              </a:rPr>
              <a:t>. </a:t>
            </a:r>
            <a:r>
              <a:rPr lang="en-US" b="1" dirty="0" err="1" smtClean="0">
                <a:latin typeface="Miama Nueva" panose="02000603000000000000" pitchFamily="2" charset="-52"/>
              </a:rPr>
              <a:t>Tolalar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tashqi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tuzilishiga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ko‘ra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elementar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va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kompleks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tolalarga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bo‘linadi</a:t>
            </a:r>
            <a:r>
              <a:rPr lang="en-US" b="1" dirty="0" smtClean="0">
                <a:latin typeface="Miama Nueva" panose="02000603000000000000" pitchFamily="2" charset="-52"/>
              </a:rPr>
              <a:t>. </a:t>
            </a:r>
            <a:r>
              <a:rPr lang="en-US" b="1" dirty="0" err="1" smtClean="0">
                <a:latin typeface="Miama Nueva" panose="02000603000000000000" pitchFamily="2" charset="-52"/>
              </a:rPr>
              <a:t>Uzunligi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bo‘yicha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bo‘linmaydigan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yakka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tolalar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elementar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tolalar</a:t>
            </a:r>
            <a:r>
              <a:rPr lang="en-US" b="1" dirty="0" smtClean="0">
                <a:latin typeface="Miama Nueva" panose="02000603000000000000" pitchFamily="2" charset="-52"/>
              </a:rPr>
              <a:t> deb </a:t>
            </a:r>
            <a:r>
              <a:rPr lang="en-US" b="1" dirty="0" err="1" smtClean="0">
                <a:latin typeface="Miama Nueva" panose="02000603000000000000" pitchFamily="2" charset="-52"/>
              </a:rPr>
              <a:t>ataladi</a:t>
            </a:r>
            <a:r>
              <a:rPr lang="en-US" b="1" dirty="0" smtClean="0">
                <a:latin typeface="Miama Nueva" panose="02000603000000000000" pitchFamily="2" charset="-52"/>
              </a:rPr>
              <a:t>. </a:t>
            </a:r>
            <a:r>
              <a:rPr lang="en-US" b="1" dirty="0" err="1" smtClean="0">
                <a:latin typeface="Miama Nueva" panose="02000603000000000000" pitchFamily="2" charset="-52"/>
              </a:rPr>
              <a:t>Uzunligi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bo‘yicha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bir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qancha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elementar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tolalarning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birikmasiga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kompleks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tola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deyiladi</a:t>
            </a:r>
            <a:r>
              <a:rPr lang="en-US" b="1" dirty="0" smtClean="0">
                <a:latin typeface="Miama Nueva" panose="02000603000000000000" pitchFamily="2" charset="-52"/>
              </a:rPr>
              <a:t>. </a:t>
            </a:r>
            <a:r>
              <a:rPr lang="en-US" b="1" dirty="0" err="1" smtClean="0">
                <a:latin typeface="Miama Nueva" panose="02000603000000000000" pitchFamily="2" charset="-52"/>
              </a:rPr>
              <a:t>Tolalar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kelib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chiqishiga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qarab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tabiiy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va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kimyoviy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tolalarga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bo‘linadi</a:t>
            </a:r>
            <a:r>
              <a:rPr lang="en-US" b="1" dirty="0" smtClean="0">
                <a:latin typeface="Miama Nueva" panose="02000603000000000000" pitchFamily="2" charset="-52"/>
              </a:rPr>
              <a:t>. </a:t>
            </a:r>
            <a:r>
              <a:rPr lang="en-US" b="1" dirty="0" err="1" smtClean="0">
                <a:latin typeface="Miama Nueva" panose="02000603000000000000" pitchFamily="2" charset="-52"/>
              </a:rPr>
              <a:t>Tabiatdagi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o‘simliklardan</a:t>
            </a:r>
            <a:r>
              <a:rPr lang="en-US" b="1" dirty="0" smtClean="0">
                <a:latin typeface="Miama Nueva" panose="02000603000000000000" pitchFamily="2" charset="-52"/>
              </a:rPr>
              <a:t> (</a:t>
            </a:r>
            <a:r>
              <a:rPr lang="en-US" b="1" dirty="0" err="1" smtClean="0">
                <a:latin typeface="Miama Nueva" panose="02000603000000000000" pitchFamily="2" charset="-52"/>
              </a:rPr>
              <a:t>paxta</a:t>
            </a:r>
            <a:r>
              <a:rPr lang="en-US" b="1" dirty="0" smtClean="0">
                <a:latin typeface="Miama Nueva" panose="02000603000000000000" pitchFamily="2" charset="-52"/>
              </a:rPr>
              <a:t>, </a:t>
            </a:r>
            <a:r>
              <a:rPr lang="en-US" b="1" dirty="0" err="1" smtClean="0">
                <a:latin typeface="Miama Nueva" panose="02000603000000000000" pitchFamily="2" charset="-52"/>
              </a:rPr>
              <a:t>zig‘ir</a:t>
            </a:r>
            <a:r>
              <a:rPr lang="en-US" b="1" dirty="0" smtClean="0">
                <a:latin typeface="Miama Nueva" panose="02000603000000000000" pitchFamily="2" charset="-52"/>
              </a:rPr>
              <a:t>, </a:t>
            </a:r>
            <a:r>
              <a:rPr lang="en-US" b="1" dirty="0" err="1" smtClean="0">
                <a:latin typeface="Miama Nueva" panose="02000603000000000000" pitchFamily="2" charset="-52"/>
              </a:rPr>
              <a:t>kanop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va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hokazolar</a:t>
            </a:r>
            <a:r>
              <a:rPr lang="en-US" b="1" dirty="0" smtClean="0">
                <a:latin typeface="Miama Nueva" panose="02000603000000000000" pitchFamily="2" charset="-52"/>
              </a:rPr>
              <a:t>), </a:t>
            </a:r>
            <a:r>
              <a:rPr lang="en-US" b="1" dirty="0" err="1" smtClean="0">
                <a:latin typeface="Miama Nueva" panose="02000603000000000000" pitchFamily="2" charset="-52"/>
              </a:rPr>
              <a:t>jonivorlardan</a:t>
            </a:r>
            <a:r>
              <a:rPr lang="en-US" b="1" dirty="0" smtClean="0">
                <a:latin typeface="Miama Nueva" panose="02000603000000000000" pitchFamily="2" charset="-52"/>
              </a:rPr>
              <a:t> (</a:t>
            </a:r>
            <a:r>
              <a:rPr lang="en-US" b="1" dirty="0" err="1" smtClean="0">
                <a:latin typeface="Miama Nueva" panose="02000603000000000000" pitchFamily="2" charset="-52"/>
              </a:rPr>
              <a:t>jun</a:t>
            </a:r>
            <a:r>
              <a:rPr lang="en-US" b="1" dirty="0" smtClean="0">
                <a:latin typeface="Miama Nueva" panose="02000603000000000000" pitchFamily="2" charset="-52"/>
              </a:rPr>
              <a:t>, </a:t>
            </a:r>
            <a:r>
              <a:rPr lang="en-US" b="1" dirty="0" err="1" smtClean="0">
                <a:latin typeface="Miama Nueva" panose="02000603000000000000" pitchFamily="2" charset="-52"/>
              </a:rPr>
              <a:t>ipak</a:t>
            </a:r>
            <a:r>
              <a:rPr lang="en-US" b="1" dirty="0" smtClean="0">
                <a:latin typeface="Miama Nueva" panose="02000603000000000000" pitchFamily="2" charset="-52"/>
              </a:rPr>
              <a:t>) </a:t>
            </a:r>
            <a:r>
              <a:rPr lang="en-US" b="1" dirty="0" err="1" smtClean="0">
                <a:latin typeface="Miama Nueva" panose="02000603000000000000" pitchFamily="2" charset="-52"/>
              </a:rPr>
              <a:t>va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ma’danlardan</a:t>
            </a:r>
            <a:r>
              <a:rPr lang="en-US" b="1" dirty="0" smtClean="0">
                <a:latin typeface="Miama Nueva" panose="02000603000000000000" pitchFamily="2" charset="-52"/>
              </a:rPr>
              <a:t> (tosh </a:t>
            </a:r>
            <a:r>
              <a:rPr lang="en-US" b="1" dirty="0" err="1" smtClean="0">
                <a:latin typeface="Miama Nueva" panose="02000603000000000000" pitchFamily="2" charset="-52"/>
              </a:rPr>
              <a:t>paxta</a:t>
            </a:r>
            <a:r>
              <a:rPr lang="en-US" b="1" dirty="0" smtClean="0">
                <a:latin typeface="Miama Nueva" panose="02000603000000000000" pitchFamily="2" charset="-52"/>
              </a:rPr>
              <a:t>) </a:t>
            </a:r>
            <a:r>
              <a:rPr lang="en-US" b="1" dirty="0" err="1" smtClean="0">
                <a:latin typeface="Miama Nueva" panose="02000603000000000000" pitchFamily="2" charset="-52"/>
              </a:rPr>
              <a:t>olinadigan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tolalar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tabiiy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tolalar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deyiladi</a:t>
            </a:r>
            <a:r>
              <a:rPr lang="en-US" b="1" dirty="0" smtClean="0">
                <a:latin typeface="Miama Nueva" panose="02000603000000000000" pitchFamily="2" charset="-52"/>
              </a:rPr>
              <a:t>. </a:t>
            </a:r>
            <a:r>
              <a:rPr lang="en-US" b="1" dirty="0" err="1" smtClean="0">
                <a:latin typeface="Miama Nueva" panose="02000603000000000000" pitchFamily="2" charset="-52"/>
              </a:rPr>
              <a:t>Tabiatdagi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mavjud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bo‘lgan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moddalarni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yoki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yuqori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molekulali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birikmalarni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sintez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qilish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asosida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olingan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tolalar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kimyoviy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tolalar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deyiladi</a:t>
            </a:r>
            <a:r>
              <a:rPr lang="en-US" b="1" dirty="0" smtClean="0">
                <a:latin typeface="Miama Nueva" panose="02000603000000000000" pitchFamily="2" charset="-52"/>
              </a:rPr>
              <a:t>. </a:t>
            </a:r>
            <a:r>
              <a:rPr lang="en-US" b="1" dirty="0" err="1" smtClean="0">
                <a:latin typeface="Miama Nueva" panose="02000603000000000000" pitchFamily="2" charset="-52"/>
              </a:rPr>
              <a:t>Kimyoviy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tolalar</a:t>
            </a:r>
            <a:r>
              <a:rPr lang="en-US" b="1" dirty="0" smtClean="0">
                <a:latin typeface="Miama Nueva" panose="02000603000000000000" pitchFamily="2" charset="-52"/>
              </a:rPr>
              <a:t> ham, </a:t>
            </a:r>
            <a:r>
              <a:rPr lang="en-US" b="1" dirty="0" err="1" smtClean="0">
                <a:latin typeface="Miama Nueva" panose="02000603000000000000" pitchFamily="2" charset="-52"/>
              </a:rPr>
              <a:t>o‘z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navbatida</a:t>
            </a:r>
            <a:r>
              <a:rPr lang="en-US" b="1" dirty="0" smtClean="0">
                <a:latin typeface="Miama Nueva" panose="02000603000000000000" pitchFamily="2" charset="-52"/>
              </a:rPr>
              <a:t>, </a:t>
            </a:r>
            <a:r>
              <a:rPr lang="en-US" b="1" dirty="0" err="1" smtClean="0">
                <a:latin typeface="Miama Nueva" panose="02000603000000000000" pitchFamily="2" charset="-52"/>
              </a:rPr>
              <a:t>ikki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turga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bo‘linadi</a:t>
            </a:r>
            <a:r>
              <a:rPr lang="en-US" b="1" dirty="0" smtClean="0">
                <a:latin typeface="Miama Nueva" panose="02000603000000000000" pitchFamily="2" charset="-52"/>
              </a:rPr>
              <a:t>: </a:t>
            </a:r>
            <a:r>
              <a:rPr lang="en-US" b="1" dirty="0" err="1" smtClean="0">
                <a:latin typeface="Miama Nueva" panose="02000603000000000000" pitchFamily="2" charset="-52"/>
              </a:rPr>
              <a:t>sun’iy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tolalar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va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sintetik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tolalar</a:t>
            </a:r>
            <a:r>
              <a:rPr lang="en-US" b="1" dirty="0" smtClean="0">
                <a:latin typeface="Miama Nueva" panose="02000603000000000000" pitchFamily="2" charset="-52"/>
              </a:rPr>
              <a:t>. </a:t>
            </a:r>
            <a:r>
              <a:rPr lang="en-US" b="1" dirty="0" err="1" smtClean="0">
                <a:latin typeface="Miama Nueva" panose="02000603000000000000" pitchFamily="2" charset="-52"/>
              </a:rPr>
              <a:t>Tabiatdagi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mavjud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bo‘lgan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moddalarni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kimyoviy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usul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bilan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qayta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ishlash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asosida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olinadigan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tolalar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sun’iy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tolalar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deyiladi</a:t>
            </a:r>
            <a:r>
              <a:rPr lang="en-US" b="1" dirty="0" smtClean="0">
                <a:latin typeface="Miama Nueva" panose="02000603000000000000" pitchFamily="2" charset="-52"/>
              </a:rPr>
              <a:t>. </a:t>
            </a:r>
            <a:r>
              <a:rPr lang="en-US" b="1" dirty="0" err="1" smtClean="0">
                <a:latin typeface="Miama Nueva" panose="02000603000000000000" pitchFamily="2" charset="-52"/>
              </a:rPr>
              <a:t>Yuqori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molekulali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birikmalarni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kimyoviy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usul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bilan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sintez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qilish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asosida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olinadigan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tolalar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sintetik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tolalar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deyiladi</a:t>
            </a:r>
            <a:r>
              <a:rPr lang="en-US" b="1" dirty="0" smtClean="0">
                <a:latin typeface="Miama Nueva" panose="02000603000000000000" pitchFamily="2" charset="-52"/>
              </a:rPr>
              <a:t>. </a:t>
            </a:r>
            <a:r>
              <a:rPr lang="en-US" b="1" dirty="0" err="1" smtClean="0">
                <a:latin typeface="Miama Nueva" panose="02000603000000000000" pitchFamily="2" charset="-52"/>
              </a:rPr>
              <a:t>To‘qimachilik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sanoatida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ishlatiladigan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tolalarni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mukammal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o‘zlashtirish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uchun</a:t>
            </a:r>
            <a:r>
              <a:rPr lang="en-US" b="1" dirty="0" smtClean="0">
                <a:latin typeface="Miama Nueva" panose="02000603000000000000" pitchFamily="2" charset="-52"/>
              </a:rPr>
              <a:t>, </a:t>
            </a:r>
            <a:r>
              <a:rPr lang="en-US" b="1" dirty="0" err="1" smtClean="0">
                <a:latin typeface="Miama Nueva" panose="02000603000000000000" pitchFamily="2" charset="-52"/>
              </a:rPr>
              <a:t>uning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tasniflanishi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nihoyatda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katta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ahamiyatga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ega</a:t>
            </a:r>
            <a:r>
              <a:rPr lang="en-US" b="1" dirty="0" smtClean="0">
                <a:latin typeface="Miama Nueva" panose="02000603000000000000" pitchFamily="2" charset="-52"/>
              </a:rPr>
              <a:t>. </a:t>
            </a:r>
            <a:r>
              <a:rPr lang="en-US" b="1" dirty="0" err="1" smtClean="0">
                <a:latin typeface="Miama Nueva" panose="02000603000000000000" pitchFamily="2" charset="-52"/>
              </a:rPr>
              <a:t>Jadvalda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to‘qimachilik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tolalarining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r>
              <a:rPr lang="en-US" b="1" dirty="0" err="1" smtClean="0">
                <a:latin typeface="Miama Nueva" panose="02000603000000000000" pitchFamily="2" charset="-52"/>
              </a:rPr>
              <a:t>tasniflanishi</a:t>
            </a:r>
            <a:r>
              <a:rPr lang="en-US" b="1" dirty="0" smtClean="0">
                <a:latin typeface="Miama Nueva" panose="02000603000000000000" pitchFamily="2" charset="-52"/>
              </a:rPr>
              <a:t> </a:t>
            </a:r>
            <a:endParaRPr lang="ru-RU" b="1" dirty="0">
              <a:latin typeface="Miama Nueva" panose="02000603000000000000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541467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04719"/>
            <a:ext cx="9926198" cy="6505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59779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6176963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 smtClean="0">
                <a:latin typeface="Miama Nueva" panose="02000603000000000000" pitchFamily="2" charset="-52"/>
              </a:rPr>
              <a:t>Jadvaldan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ko‘rinib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turibdiki</a:t>
            </a:r>
            <a:r>
              <a:rPr lang="en-US" dirty="0" smtClean="0">
                <a:latin typeface="Miama Nueva" panose="02000603000000000000" pitchFamily="2" charset="-52"/>
              </a:rPr>
              <a:t>, </a:t>
            </a:r>
            <a:r>
              <a:rPr lang="en-US" dirty="0" err="1" smtClean="0">
                <a:latin typeface="Miama Nueva" panose="02000603000000000000" pitchFamily="2" charset="-52"/>
              </a:rPr>
              <a:t>tolalar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ikki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sinfga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bo‘linadi</a:t>
            </a:r>
            <a:r>
              <a:rPr lang="en-US" dirty="0" smtClean="0">
                <a:latin typeface="Miama Nueva" panose="02000603000000000000" pitchFamily="2" charset="-52"/>
              </a:rPr>
              <a:t> – </a:t>
            </a:r>
            <a:r>
              <a:rPr lang="en-US" dirty="0" err="1" smtClean="0">
                <a:latin typeface="Miama Nueva" panose="02000603000000000000" pitchFamily="2" charset="-52"/>
              </a:rPr>
              <a:t>tabiiy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va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kimyoviy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tolalar</a:t>
            </a:r>
            <a:r>
              <a:rPr lang="en-US" dirty="0" smtClean="0">
                <a:latin typeface="Miama Nueva" panose="02000603000000000000" pitchFamily="2" charset="-52"/>
              </a:rPr>
              <a:t>. </a:t>
            </a:r>
            <a:r>
              <a:rPr lang="en-US" dirty="0" err="1" smtClean="0">
                <a:latin typeface="Miama Nueva" panose="02000603000000000000" pitchFamily="2" charset="-52"/>
              </a:rPr>
              <a:t>Har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ikki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sinf</a:t>
            </a:r>
            <a:r>
              <a:rPr lang="en-US" dirty="0" smtClean="0">
                <a:latin typeface="Miama Nueva" panose="02000603000000000000" pitchFamily="2" charset="-52"/>
              </a:rPr>
              <a:t> ham </a:t>
            </a:r>
            <a:r>
              <a:rPr lang="en-US" dirty="0" err="1" smtClean="0">
                <a:latin typeface="Miama Nueva" panose="02000603000000000000" pitchFamily="2" charset="-52"/>
              </a:rPr>
              <a:t>ikkitadan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kichik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sinflarga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bo‘linadi</a:t>
            </a:r>
            <a:r>
              <a:rPr lang="en-US" dirty="0" smtClean="0">
                <a:latin typeface="Miama Nueva" panose="02000603000000000000" pitchFamily="2" charset="-52"/>
              </a:rPr>
              <a:t> – </a:t>
            </a:r>
            <a:r>
              <a:rPr lang="en-US" dirty="0" err="1" smtClean="0">
                <a:latin typeface="Miama Nueva" panose="02000603000000000000" pitchFamily="2" charset="-52"/>
              </a:rPr>
              <a:t>organik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va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anorganik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tolalar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kichik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sinflarga</a:t>
            </a:r>
            <a:r>
              <a:rPr lang="en-US" dirty="0" smtClean="0">
                <a:latin typeface="Miama Nueva" panose="02000603000000000000" pitchFamily="2" charset="-52"/>
              </a:rPr>
              <a:t>. </a:t>
            </a:r>
            <a:r>
              <a:rPr lang="en-US" dirty="0" err="1" smtClean="0">
                <a:latin typeface="Miama Nueva" panose="02000603000000000000" pitchFamily="2" charset="-52"/>
              </a:rPr>
              <a:t>Tabiiy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tolalarning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organik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kichik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sinfiga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kiruvchi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tolalar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ikkita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guruhga</a:t>
            </a:r>
            <a:r>
              <a:rPr lang="en-US" dirty="0" smtClean="0">
                <a:latin typeface="Miama Nueva" panose="02000603000000000000" pitchFamily="2" charset="-52"/>
              </a:rPr>
              <a:t> – </a:t>
            </a:r>
            <a:r>
              <a:rPr lang="en-US" dirty="0" err="1" smtClean="0">
                <a:latin typeface="Miama Nueva" panose="02000603000000000000" pitchFamily="2" charset="-52"/>
              </a:rPr>
              <a:t>o‘simliklardan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va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jonivorlardan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olinuvchi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tolalarga</a:t>
            </a:r>
            <a:r>
              <a:rPr lang="en-US" dirty="0" smtClean="0">
                <a:latin typeface="Miama Nueva" panose="02000603000000000000" pitchFamily="2" charset="-52"/>
              </a:rPr>
              <a:t>, </a:t>
            </a:r>
            <a:r>
              <a:rPr lang="en-US" dirty="0" err="1" smtClean="0">
                <a:latin typeface="Miama Nueva" panose="02000603000000000000" pitchFamily="2" charset="-52"/>
              </a:rPr>
              <a:t>anorganik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kichik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sinfiga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kiruvchisi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faqatgina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bitta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guruhga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bo‘linadi</a:t>
            </a:r>
            <a:r>
              <a:rPr lang="en-US" dirty="0" smtClean="0">
                <a:latin typeface="Miama Nueva" panose="02000603000000000000" pitchFamily="2" charset="-52"/>
              </a:rPr>
              <a:t>. </a:t>
            </a:r>
            <a:r>
              <a:rPr lang="en-US" dirty="0" err="1" smtClean="0">
                <a:latin typeface="Miama Nueva" panose="02000603000000000000" pitchFamily="2" charset="-52"/>
              </a:rPr>
              <a:t>O‘simliklardan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olinuvchi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tolalar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uchta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guruhchaga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bo‘linadi</a:t>
            </a:r>
            <a:r>
              <a:rPr lang="en-US" dirty="0" smtClean="0">
                <a:latin typeface="Miama Nueva" panose="02000603000000000000" pitchFamily="2" charset="-52"/>
              </a:rPr>
              <a:t> – </a:t>
            </a:r>
            <a:r>
              <a:rPr lang="en-US" dirty="0" err="1" smtClean="0">
                <a:latin typeface="Miama Nueva" panose="02000603000000000000" pitchFamily="2" charset="-52"/>
              </a:rPr>
              <a:t>urug‘idan</a:t>
            </a:r>
            <a:r>
              <a:rPr lang="en-US" dirty="0" smtClean="0">
                <a:latin typeface="Miama Nueva" panose="02000603000000000000" pitchFamily="2" charset="-52"/>
              </a:rPr>
              <a:t>, </a:t>
            </a:r>
            <a:r>
              <a:rPr lang="en-US" dirty="0" err="1" smtClean="0">
                <a:latin typeface="Miama Nueva" panose="02000603000000000000" pitchFamily="2" charset="-52"/>
              </a:rPr>
              <a:t>poyasidan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va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bargidan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olinuvchi</a:t>
            </a:r>
            <a:r>
              <a:rPr lang="en-US" dirty="0" smtClean="0">
                <a:latin typeface="Miama Nueva" panose="02000603000000000000" pitchFamily="2" charset="-52"/>
              </a:rPr>
              <a:t>. </a:t>
            </a:r>
            <a:r>
              <a:rPr lang="en-US" dirty="0" err="1" smtClean="0">
                <a:latin typeface="Miama Nueva" panose="02000603000000000000" pitchFamily="2" charset="-52"/>
              </a:rPr>
              <a:t>Jonivorlardan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olinuvchi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tolalar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ikkita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guruhchaga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bo‘linadi</a:t>
            </a:r>
            <a:r>
              <a:rPr lang="en-US" dirty="0" smtClean="0">
                <a:latin typeface="Miama Nueva" panose="02000603000000000000" pitchFamily="2" charset="-52"/>
              </a:rPr>
              <a:t> – </a:t>
            </a:r>
            <a:r>
              <a:rPr lang="en-US" dirty="0" err="1" smtClean="0">
                <a:latin typeface="Miama Nueva" panose="02000603000000000000" pitchFamily="2" charset="-52"/>
              </a:rPr>
              <a:t>teri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ustidagi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jun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qatlamidan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olinuvchi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va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tola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ajratuvchi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bezlardan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ishlab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chiqariladi</a:t>
            </a:r>
            <a:r>
              <a:rPr lang="en-US" dirty="0" smtClean="0">
                <a:latin typeface="Miama Nueva" panose="02000603000000000000" pitchFamily="2" charset="-52"/>
              </a:rPr>
              <a:t>. </a:t>
            </a:r>
            <a:r>
              <a:rPr lang="en-US" dirty="0" err="1" smtClean="0">
                <a:latin typeface="Miama Nueva" panose="02000603000000000000" pitchFamily="2" charset="-52"/>
              </a:rPr>
              <a:t>Tabiiy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tolalarning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urug‘idan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olinuvchi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guruhchasiga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paxta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tolasi</a:t>
            </a:r>
            <a:r>
              <a:rPr lang="en-US" dirty="0" smtClean="0">
                <a:latin typeface="Miama Nueva" panose="02000603000000000000" pitchFamily="2" charset="-52"/>
              </a:rPr>
              <a:t>, </a:t>
            </a:r>
            <a:r>
              <a:rPr lang="en-US" dirty="0" err="1" smtClean="0">
                <a:latin typeface="Miama Nueva" panose="02000603000000000000" pitchFamily="2" charset="-52"/>
              </a:rPr>
              <a:t>poyasidan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olinuvchi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guruhchasiga</a:t>
            </a:r>
            <a:r>
              <a:rPr lang="en-US" dirty="0" smtClean="0">
                <a:latin typeface="Miama Nueva" panose="02000603000000000000" pitchFamily="2" charset="-52"/>
              </a:rPr>
              <a:t> – </a:t>
            </a:r>
            <a:r>
              <a:rPr lang="en-US" dirty="0" err="1" smtClean="0">
                <a:latin typeface="Miama Nueva" panose="02000603000000000000" pitchFamily="2" charset="-52"/>
              </a:rPr>
              <a:t>kanop</a:t>
            </a:r>
            <a:r>
              <a:rPr lang="en-US" dirty="0" smtClean="0">
                <a:latin typeface="Miama Nueva" panose="02000603000000000000" pitchFamily="2" charset="-52"/>
              </a:rPr>
              <a:t>, </a:t>
            </a:r>
            <a:r>
              <a:rPr lang="en-US" dirty="0" err="1" smtClean="0">
                <a:latin typeface="Miama Nueva" panose="02000603000000000000" pitchFamily="2" charset="-52"/>
              </a:rPr>
              <a:t>zig‘ir</a:t>
            </a:r>
            <a:r>
              <a:rPr lang="en-US" dirty="0" smtClean="0">
                <a:latin typeface="Miama Nueva" panose="02000603000000000000" pitchFamily="2" charset="-52"/>
              </a:rPr>
              <a:t>, </a:t>
            </a:r>
            <a:r>
              <a:rPr lang="en-US" dirty="0" err="1" smtClean="0">
                <a:latin typeface="Miama Nueva" panose="02000603000000000000" pitchFamily="2" charset="-52"/>
              </a:rPr>
              <a:t>kunjut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va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penka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tolalari</a:t>
            </a:r>
            <a:r>
              <a:rPr lang="en-US" dirty="0" smtClean="0">
                <a:latin typeface="Miama Nueva" panose="02000603000000000000" pitchFamily="2" charset="-52"/>
              </a:rPr>
              <a:t>, </a:t>
            </a:r>
            <a:r>
              <a:rPr lang="en-US" dirty="0" err="1" smtClean="0">
                <a:latin typeface="Miama Nueva" panose="02000603000000000000" pitchFamily="2" charset="-52"/>
              </a:rPr>
              <a:t>bargidan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olinuvchi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guruhchasiga</a:t>
            </a:r>
            <a:r>
              <a:rPr lang="en-US" dirty="0" smtClean="0">
                <a:latin typeface="Miama Nueva" panose="02000603000000000000" pitchFamily="2" charset="-52"/>
              </a:rPr>
              <a:t> – </a:t>
            </a:r>
            <a:r>
              <a:rPr lang="en-US" dirty="0" err="1" smtClean="0">
                <a:latin typeface="Miama Nueva" panose="02000603000000000000" pitchFamily="2" charset="-52"/>
              </a:rPr>
              <a:t>sizal</a:t>
            </a:r>
            <a:r>
              <a:rPr lang="en-US" dirty="0" smtClean="0">
                <a:latin typeface="Miama Nueva" panose="02000603000000000000" pitchFamily="2" charset="-52"/>
              </a:rPr>
              <a:t>, </a:t>
            </a:r>
            <a:r>
              <a:rPr lang="en-US" dirty="0" err="1" smtClean="0">
                <a:latin typeface="Miama Nueva" panose="02000603000000000000" pitchFamily="2" charset="-52"/>
              </a:rPr>
              <a:t>manilla</a:t>
            </a:r>
            <a:r>
              <a:rPr lang="en-US" dirty="0" smtClean="0">
                <a:latin typeface="Miama Nueva" panose="02000603000000000000" pitchFamily="2" charset="-52"/>
              </a:rPr>
              <a:t>, </a:t>
            </a:r>
            <a:r>
              <a:rPr lang="en-US" dirty="0" err="1" smtClean="0">
                <a:latin typeface="Miama Nueva" panose="02000603000000000000" pitchFamily="2" charset="-52"/>
              </a:rPr>
              <a:t>xeneken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tolalari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kiradi</a:t>
            </a:r>
            <a:r>
              <a:rPr lang="en-US" dirty="0" smtClean="0">
                <a:latin typeface="Miama Nueva" panose="02000603000000000000" pitchFamily="2" charset="-52"/>
              </a:rPr>
              <a:t>. Teri </a:t>
            </a:r>
            <a:r>
              <a:rPr lang="en-US" dirty="0" err="1" smtClean="0">
                <a:latin typeface="Miama Nueva" panose="02000603000000000000" pitchFamily="2" charset="-52"/>
              </a:rPr>
              <a:t>ustidagi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jun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qatlami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guruhchasiga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kiruvchi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tolalarga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tuya</a:t>
            </a:r>
            <a:r>
              <a:rPr lang="en-US" dirty="0" smtClean="0">
                <a:latin typeface="Miama Nueva" panose="02000603000000000000" pitchFamily="2" charset="-52"/>
              </a:rPr>
              <a:t>, </a:t>
            </a:r>
            <a:r>
              <a:rPr lang="en-US" dirty="0" err="1" smtClean="0">
                <a:latin typeface="Miama Nueva" panose="02000603000000000000" pitchFamily="2" charset="-52"/>
              </a:rPr>
              <a:t>echki</a:t>
            </a:r>
            <a:r>
              <a:rPr lang="en-US" dirty="0" smtClean="0">
                <a:latin typeface="Miama Nueva" panose="02000603000000000000" pitchFamily="2" charset="-52"/>
              </a:rPr>
              <a:t>, </a:t>
            </a:r>
            <a:r>
              <a:rPr lang="en-US" dirty="0" err="1" smtClean="0">
                <a:latin typeface="Miama Nueva" panose="02000603000000000000" pitchFamily="2" charset="-52"/>
              </a:rPr>
              <a:t>qo‘y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junlari</a:t>
            </a:r>
            <a:r>
              <a:rPr lang="en-US" dirty="0" smtClean="0">
                <a:latin typeface="Miama Nueva" panose="02000603000000000000" pitchFamily="2" charset="-52"/>
              </a:rPr>
              <a:t>, </a:t>
            </a:r>
            <a:r>
              <a:rPr lang="en-US" dirty="0" err="1" smtClean="0">
                <a:latin typeface="Miama Nueva" panose="02000603000000000000" pitchFamily="2" charset="-52"/>
              </a:rPr>
              <a:t>tola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ishlab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chiqaruvchi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guruhchasiga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kiruvchi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tolalarga</a:t>
            </a:r>
            <a:r>
              <a:rPr lang="en-US" dirty="0" smtClean="0">
                <a:latin typeface="Miama Nueva" panose="02000603000000000000" pitchFamily="2" charset="-52"/>
              </a:rPr>
              <a:t> tut, </a:t>
            </a:r>
            <a:r>
              <a:rPr lang="en-US" dirty="0" err="1" smtClean="0">
                <a:latin typeface="Miama Nueva" panose="02000603000000000000" pitchFamily="2" charset="-52"/>
              </a:rPr>
              <a:t>eman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ipak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qurti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ipagi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kiradi</a:t>
            </a:r>
            <a:r>
              <a:rPr lang="en-US" dirty="0" smtClean="0">
                <a:latin typeface="Miama Nueva" panose="02000603000000000000" pitchFamily="2" charset="-52"/>
              </a:rPr>
              <a:t>. </a:t>
            </a:r>
            <a:r>
              <a:rPr lang="en-US" dirty="0" err="1" smtClean="0">
                <a:latin typeface="Miama Nueva" panose="02000603000000000000" pitchFamily="2" charset="-52"/>
              </a:rPr>
              <a:t>Tabiiy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tolalarning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anorganik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kichik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sinfi</a:t>
            </a:r>
            <a:r>
              <a:rPr lang="en-US" dirty="0" smtClean="0">
                <a:latin typeface="Miama Nueva" panose="02000603000000000000" pitchFamily="2" charset="-52"/>
              </a:rPr>
              <a:t>, </a:t>
            </a:r>
            <a:r>
              <a:rPr lang="en-US" dirty="0" err="1" smtClean="0">
                <a:latin typeface="Miama Nueva" panose="02000603000000000000" pitchFamily="2" charset="-52"/>
              </a:rPr>
              <a:t>ma’danlardan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olinadigan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tola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guruhi</a:t>
            </a:r>
            <a:r>
              <a:rPr lang="en-US" dirty="0" smtClean="0">
                <a:latin typeface="Miama Nueva" panose="02000603000000000000" pitchFamily="2" charset="-52"/>
              </a:rPr>
              <a:t>, tog‘ </a:t>
            </a:r>
            <a:r>
              <a:rPr lang="en-US" dirty="0" err="1" smtClean="0">
                <a:latin typeface="Miama Nueva" panose="02000603000000000000" pitchFamily="2" charset="-52"/>
              </a:rPr>
              <a:t>birikmalaridan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ishlab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chiqariladigan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guruhchasiga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kiruvchi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tola</a:t>
            </a:r>
            <a:r>
              <a:rPr lang="en-US" dirty="0" smtClean="0">
                <a:latin typeface="Miama Nueva" panose="02000603000000000000" pitchFamily="2" charset="-52"/>
              </a:rPr>
              <a:t> – </a:t>
            </a:r>
            <a:r>
              <a:rPr lang="en-US" dirty="0" err="1" smtClean="0">
                <a:latin typeface="Miama Nueva" panose="02000603000000000000" pitchFamily="2" charset="-52"/>
              </a:rPr>
              <a:t>bu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toshpaxtadir</a:t>
            </a:r>
            <a:r>
              <a:rPr lang="en-US" dirty="0" smtClean="0">
                <a:latin typeface="Miama Nueva" panose="02000603000000000000" pitchFamily="2" charset="-52"/>
              </a:rPr>
              <a:t> (</a:t>
            </a:r>
            <a:r>
              <a:rPr lang="en-US" dirty="0" err="1" smtClean="0">
                <a:latin typeface="Miama Nueva" panose="02000603000000000000" pitchFamily="2" charset="-52"/>
              </a:rPr>
              <a:t>asbest</a:t>
            </a:r>
            <a:r>
              <a:rPr lang="en-US" dirty="0" smtClean="0">
                <a:latin typeface="Miama Nueva" panose="02000603000000000000" pitchFamily="2" charset="-52"/>
              </a:rPr>
              <a:t>). </a:t>
            </a:r>
          </a:p>
          <a:p>
            <a:r>
              <a:rPr lang="en-US" dirty="0" err="1" smtClean="0">
                <a:latin typeface="Miama Nueva" panose="02000603000000000000" pitchFamily="2" charset="-52"/>
              </a:rPr>
              <a:t>Kimyoviy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tolalar</a:t>
            </a:r>
            <a:r>
              <a:rPr lang="en-US" dirty="0" smtClean="0">
                <a:latin typeface="Miama Nueva" panose="02000603000000000000" pitchFamily="2" charset="-52"/>
              </a:rPr>
              <a:t> ham </a:t>
            </a:r>
            <a:r>
              <a:rPr lang="en-US" dirty="0" err="1" smtClean="0">
                <a:latin typeface="Miama Nueva" panose="02000603000000000000" pitchFamily="2" charset="-52"/>
              </a:rPr>
              <a:t>xuddi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tabiiy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tolalar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kabi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organik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va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anorganik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kichik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sinfiga</a:t>
            </a:r>
            <a:r>
              <a:rPr lang="en-US" dirty="0" smtClean="0">
                <a:latin typeface="Miama Nueva" panose="02000603000000000000" pitchFamily="2" charset="-52"/>
              </a:rPr>
              <a:t>, </a:t>
            </a:r>
            <a:r>
              <a:rPr lang="en-US" dirty="0" err="1" smtClean="0">
                <a:latin typeface="Miama Nueva" panose="02000603000000000000" pitchFamily="2" charset="-52"/>
              </a:rPr>
              <a:t>sun’iy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va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sintetik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guruhlarga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tasniflanadi</a:t>
            </a:r>
            <a:r>
              <a:rPr lang="en-US" dirty="0" smtClean="0">
                <a:latin typeface="Miama Nueva" panose="02000603000000000000" pitchFamily="2" charset="-52"/>
              </a:rPr>
              <a:t>. </a:t>
            </a:r>
            <a:r>
              <a:rPr lang="en-US" dirty="0" err="1" smtClean="0">
                <a:latin typeface="Miama Nueva" panose="02000603000000000000" pitchFamily="2" charset="-52"/>
              </a:rPr>
              <a:t>Sun’iy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tolalar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guruhi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gidrosellulozali</a:t>
            </a:r>
            <a:r>
              <a:rPr lang="en-US" dirty="0" smtClean="0">
                <a:latin typeface="Miama Nueva" panose="02000603000000000000" pitchFamily="2" charset="-52"/>
              </a:rPr>
              <a:t>, </a:t>
            </a:r>
            <a:r>
              <a:rPr lang="en-US" dirty="0" err="1" smtClean="0">
                <a:latin typeface="Miama Nueva" panose="02000603000000000000" pitchFamily="2" charset="-52"/>
              </a:rPr>
              <a:t>atsetilsellulozali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va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oksilli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kibi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guruhchaga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hamda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viskoza</a:t>
            </a:r>
            <a:r>
              <a:rPr lang="en-US" dirty="0" smtClean="0">
                <a:latin typeface="Miama Nueva" panose="02000603000000000000" pitchFamily="2" charset="-52"/>
              </a:rPr>
              <a:t>, </a:t>
            </a:r>
            <a:r>
              <a:rPr lang="en-US" dirty="0" err="1" smtClean="0">
                <a:latin typeface="Miama Nueva" panose="02000603000000000000" pitchFamily="2" charset="-52"/>
              </a:rPr>
              <a:t>atsetat</a:t>
            </a:r>
            <a:r>
              <a:rPr lang="en-US" dirty="0" smtClean="0">
                <a:latin typeface="Miama Nueva" panose="02000603000000000000" pitchFamily="2" charset="-52"/>
              </a:rPr>
              <a:t>, </a:t>
            </a:r>
            <a:r>
              <a:rPr lang="en-US" dirty="0" err="1" smtClean="0">
                <a:latin typeface="Miama Nueva" panose="02000603000000000000" pitchFamily="2" charset="-52"/>
              </a:rPr>
              <a:t>kazein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va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zein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kabi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turlarga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tasniflanadi</a:t>
            </a:r>
            <a:r>
              <a:rPr lang="en-US" dirty="0" smtClean="0">
                <a:latin typeface="Miama Nueva" panose="02000603000000000000" pitchFamily="2" charset="-52"/>
              </a:rPr>
              <a:t>. </a:t>
            </a:r>
          </a:p>
          <a:p>
            <a:r>
              <a:rPr lang="en-US" dirty="0" err="1" smtClean="0">
                <a:latin typeface="Miama Nueva" panose="02000603000000000000" pitchFamily="2" charset="-52"/>
              </a:rPr>
              <a:t>Sintetik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tolalar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guruhi</a:t>
            </a:r>
            <a:r>
              <a:rPr lang="en-US" dirty="0" smtClean="0">
                <a:latin typeface="Miama Nueva" panose="02000603000000000000" pitchFamily="2" charset="-52"/>
              </a:rPr>
              <a:t> ham, </a:t>
            </a:r>
            <a:r>
              <a:rPr lang="en-US" dirty="0" err="1" smtClean="0">
                <a:latin typeface="Miama Nueva" panose="02000603000000000000" pitchFamily="2" charset="-52"/>
              </a:rPr>
              <a:t>o‘z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navbatida</a:t>
            </a:r>
            <a:r>
              <a:rPr lang="en-US" dirty="0" smtClean="0">
                <a:latin typeface="Miama Nueva" panose="02000603000000000000" pitchFamily="2" charset="-52"/>
              </a:rPr>
              <a:t>, </a:t>
            </a:r>
            <a:r>
              <a:rPr lang="en-US" dirty="0" err="1" smtClean="0">
                <a:latin typeface="Miama Nueva" panose="02000603000000000000" pitchFamily="2" charset="-52"/>
              </a:rPr>
              <a:t>getrozanjirli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va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karbozanjirli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guruhchaga</a:t>
            </a:r>
            <a:r>
              <a:rPr lang="en-US" dirty="0" smtClean="0">
                <a:latin typeface="Miama Nueva" panose="02000603000000000000" pitchFamily="2" charset="-52"/>
              </a:rPr>
              <a:t>, </a:t>
            </a:r>
            <a:r>
              <a:rPr lang="en-US" dirty="0" err="1" smtClean="0">
                <a:latin typeface="Miama Nueva" panose="02000603000000000000" pitchFamily="2" charset="-52"/>
              </a:rPr>
              <a:t>undan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poliamid</a:t>
            </a:r>
            <a:r>
              <a:rPr lang="en-US" dirty="0" smtClean="0">
                <a:latin typeface="Miama Nueva" panose="02000603000000000000" pitchFamily="2" charset="-52"/>
              </a:rPr>
              <a:t> (</a:t>
            </a:r>
            <a:r>
              <a:rPr lang="en-US" dirty="0" err="1" smtClean="0">
                <a:latin typeface="Miama Nueva" panose="02000603000000000000" pitchFamily="2" charset="-52"/>
              </a:rPr>
              <a:t>kapron</a:t>
            </a:r>
            <a:r>
              <a:rPr lang="en-US" dirty="0" smtClean="0">
                <a:latin typeface="Miama Nueva" panose="02000603000000000000" pitchFamily="2" charset="-52"/>
              </a:rPr>
              <a:t>), </a:t>
            </a:r>
            <a:r>
              <a:rPr lang="en-US" dirty="0" err="1" smtClean="0">
                <a:latin typeface="Miama Nueva" panose="02000603000000000000" pitchFamily="2" charset="-52"/>
              </a:rPr>
              <a:t>poliefir</a:t>
            </a:r>
            <a:r>
              <a:rPr lang="en-US" dirty="0" smtClean="0">
                <a:latin typeface="Miama Nueva" panose="02000603000000000000" pitchFamily="2" charset="-52"/>
              </a:rPr>
              <a:t> (</a:t>
            </a:r>
            <a:r>
              <a:rPr lang="en-US" dirty="0" err="1" smtClean="0">
                <a:latin typeface="Miama Nueva" panose="02000603000000000000" pitchFamily="2" charset="-52"/>
              </a:rPr>
              <a:t>lavsan</a:t>
            </a:r>
            <a:r>
              <a:rPr lang="en-US" dirty="0" smtClean="0">
                <a:latin typeface="Miama Nueva" panose="02000603000000000000" pitchFamily="2" charset="-52"/>
              </a:rPr>
              <a:t>), </a:t>
            </a:r>
            <a:r>
              <a:rPr lang="en-US" dirty="0" err="1" smtClean="0">
                <a:latin typeface="Miama Nueva" panose="02000603000000000000" pitchFamily="2" charset="-52"/>
              </a:rPr>
              <a:t>poliuretan</a:t>
            </a:r>
            <a:r>
              <a:rPr lang="en-US" dirty="0" smtClean="0">
                <a:latin typeface="Miama Nueva" panose="02000603000000000000" pitchFamily="2" charset="-52"/>
              </a:rPr>
              <a:t> (</a:t>
            </a:r>
            <a:r>
              <a:rPr lang="en-US" dirty="0" err="1" smtClean="0">
                <a:latin typeface="Miama Nueva" panose="02000603000000000000" pitchFamily="2" charset="-52"/>
              </a:rPr>
              <a:t>spandeks</a:t>
            </a:r>
            <a:r>
              <a:rPr lang="en-US" dirty="0" smtClean="0">
                <a:latin typeface="Miama Nueva" panose="02000603000000000000" pitchFamily="2" charset="-52"/>
              </a:rPr>
              <a:t>), </a:t>
            </a:r>
            <a:r>
              <a:rPr lang="en-US" dirty="0" err="1" smtClean="0">
                <a:latin typeface="Miama Nueva" panose="02000603000000000000" pitchFamily="2" charset="-52"/>
              </a:rPr>
              <a:t>poliakrilonitril</a:t>
            </a:r>
            <a:r>
              <a:rPr lang="en-US" dirty="0" smtClean="0">
                <a:latin typeface="Miama Nueva" panose="02000603000000000000" pitchFamily="2" charset="-52"/>
              </a:rPr>
              <a:t> (</a:t>
            </a:r>
            <a:r>
              <a:rPr lang="en-US" dirty="0" err="1" smtClean="0">
                <a:latin typeface="Miama Nueva" panose="02000603000000000000" pitchFamily="2" charset="-52"/>
              </a:rPr>
              <a:t>nitron</a:t>
            </a:r>
            <a:r>
              <a:rPr lang="en-US" dirty="0" smtClean="0">
                <a:latin typeface="Miama Nueva" panose="02000603000000000000" pitchFamily="2" charset="-52"/>
              </a:rPr>
              <a:t>), </a:t>
            </a:r>
            <a:r>
              <a:rPr lang="en-US" dirty="0" err="1" smtClean="0">
                <a:latin typeface="Miama Nueva" panose="02000603000000000000" pitchFamily="2" charset="-52"/>
              </a:rPr>
              <a:t>polivinilxlorid</a:t>
            </a:r>
            <a:r>
              <a:rPr lang="en-US" dirty="0" smtClean="0">
                <a:latin typeface="Miama Nueva" panose="02000603000000000000" pitchFamily="2" charset="-52"/>
              </a:rPr>
              <a:t> (</a:t>
            </a:r>
            <a:r>
              <a:rPr lang="en-US" dirty="0" err="1" smtClean="0">
                <a:latin typeface="Miama Nueva" panose="02000603000000000000" pitchFamily="2" charset="-52"/>
              </a:rPr>
              <a:t>xlorin</a:t>
            </a:r>
            <a:r>
              <a:rPr lang="en-US" dirty="0" smtClean="0">
                <a:latin typeface="Miama Nueva" panose="02000603000000000000" pitchFamily="2" charset="-52"/>
              </a:rPr>
              <a:t>), </a:t>
            </a:r>
            <a:r>
              <a:rPr lang="en-US" dirty="0" err="1" smtClean="0">
                <a:latin typeface="Miama Nueva" panose="02000603000000000000" pitchFamily="2" charset="-52"/>
              </a:rPr>
              <a:t>polivinilspirt</a:t>
            </a:r>
            <a:r>
              <a:rPr lang="en-US" dirty="0" smtClean="0">
                <a:latin typeface="Miama Nueva" panose="02000603000000000000" pitchFamily="2" charset="-52"/>
              </a:rPr>
              <a:t> (</a:t>
            </a:r>
            <a:r>
              <a:rPr lang="en-US" dirty="0" err="1" smtClean="0">
                <a:latin typeface="Miama Nueva" panose="02000603000000000000" pitchFamily="2" charset="-52"/>
              </a:rPr>
              <a:t>vinilon</a:t>
            </a:r>
            <a:r>
              <a:rPr lang="en-US" dirty="0" smtClean="0">
                <a:latin typeface="Miama Nueva" panose="02000603000000000000" pitchFamily="2" charset="-52"/>
              </a:rPr>
              <a:t>), </a:t>
            </a:r>
            <a:r>
              <a:rPr lang="en-US" dirty="0" err="1" smtClean="0">
                <a:latin typeface="Miama Nueva" panose="02000603000000000000" pitchFamily="2" charset="-52"/>
              </a:rPr>
              <a:t>poliolefinli</a:t>
            </a:r>
            <a:r>
              <a:rPr lang="en-US" dirty="0" smtClean="0">
                <a:latin typeface="Miama Nueva" panose="02000603000000000000" pitchFamily="2" charset="-52"/>
              </a:rPr>
              <a:t> (</a:t>
            </a:r>
            <a:r>
              <a:rPr lang="en-US" dirty="0" err="1" smtClean="0">
                <a:latin typeface="Miama Nueva" panose="02000603000000000000" pitchFamily="2" charset="-52"/>
              </a:rPr>
              <a:t>polietilen</a:t>
            </a:r>
            <a:r>
              <a:rPr lang="en-US" dirty="0" smtClean="0">
                <a:latin typeface="Miama Nueva" panose="02000603000000000000" pitchFamily="2" charset="-52"/>
              </a:rPr>
              <a:t>) </a:t>
            </a:r>
            <a:r>
              <a:rPr lang="en-US" dirty="0" err="1" smtClean="0">
                <a:latin typeface="Miama Nueva" panose="02000603000000000000" pitchFamily="2" charset="-52"/>
              </a:rPr>
              <a:t>kabi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tola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turlariga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tasniflanadi</a:t>
            </a:r>
            <a:r>
              <a:rPr lang="en-US" dirty="0" smtClean="0">
                <a:latin typeface="Miama Nueva" panose="02000603000000000000" pitchFamily="2" charset="-52"/>
              </a:rPr>
              <a:t>. </a:t>
            </a:r>
            <a:r>
              <a:rPr lang="en-US" dirty="0" err="1" smtClean="0">
                <a:latin typeface="Miama Nueva" panose="02000603000000000000" pitchFamily="2" charset="-52"/>
              </a:rPr>
              <a:t>Kimyoviy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tolalarning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anorganik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kichik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sinfiga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kiruvchi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tolalar</a:t>
            </a:r>
            <a:r>
              <a:rPr lang="en-US" dirty="0" smtClean="0">
                <a:latin typeface="Miama Nueva" panose="02000603000000000000" pitchFamily="2" charset="-52"/>
              </a:rPr>
              <a:t> tosh </a:t>
            </a:r>
            <a:r>
              <a:rPr lang="en-US" dirty="0" err="1" smtClean="0">
                <a:latin typeface="Miama Nueva" panose="02000603000000000000" pitchFamily="2" charset="-52"/>
              </a:rPr>
              <a:t>va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metall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birikmalari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guruhiga</a:t>
            </a:r>
            <a:r>
              <a:rPr lang="en-US" dirty="0" smtClean="0">
                <a:latin typeface="Miama Nueva" panose="02000603000000000000" pitchFamily="2" charset="-52"/>
              </a:rPr>
              <a:t>, </a:t>
            </a:r>
            <a:r>
              <a:rPr lang="en-US" dirty="0" err="1" smtClean="0">
                <a:latin typeface="Miama Nueva" panose="02000603000000000000" pitchFamily="2" charset="-52"/>
              </a:rPr>
              <a:t>silikatli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va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metalli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guruhchaga</a:t>
            </a:r>
            <a:r>
              <a:rPr lang="en-US" dirty="0" smtClean="0">
                <a:latin typeface="Miama Nueva" panose="02000603000000000000" pitchFamily="2" charset="-52"/>
              </a:rPr>
              <a:t>, </a:t>
            </a:r>
            <a:r>
              <a:rPr lang="en-US" dirty="0" err="1" smtClean="0">
                <a:latin typeface="Miama Nueva" panose="02000603000000000000" pitchFamily="2" charset="-52"/>
              </a:rPr>
              <a:t>shishasimon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va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zarsimon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tola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kabi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turlariga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tasniflanadi</a:t>
            </a:r>
            <a:r>
              <a:rPr lang="en-US" dirty="0" smtClean="0">
                <a:latin typeface="Miama Nueva" panose="02000603000000000000" pitchFamily="2" charset="-52"/>
              </a:rPr>
              <a:t>. </a:t>
            </a:r>
          </a:p>
          <a:p>
            <a:endParaRPr lang="en-US" dirty="0" smtClean="0">
              <a:latin typeface="Miama Nueva" panose="02000603000000000000" pitchFamily="2" charset="-52"/>
            </a:endParaRPr>
          </a:p>
          <a:p>
            <a:r>
              <a:rPr lang="en-US" dirty="0" err="1" smtClean="0">
                <a:latin typeface="Miama Nueva" panose="02000603000000000000" pitchFamily="2" charset="-52"/>
              </a:rPr>
              <a:t>Nazorat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uchun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savollar</a:t>
            </a:r>
            <a:r>
              <a:rPr lang="en-US" dirty="0" smtClean="0">
                <a:latin typeface="Miama Nueva" panose="02000603000000000000" pitchFamily="2" charset="-52"/>
              </a:rPr>
              <a:t>:</a:t>
            </a:r>
          </a:p>
          <a:p>
            <a:r>
              <a:rPr lang="en-US" dirty="0" smtClean="0">
                <a:latin typeface="Miama Nueva" panose="02000603000000000000" pitchFamily="2" charset="-52"/>
              </a:rPr>
              <a:t>1. </a:t>
            </a:r>
            <a:r>
              <a:rPr lang="en-US" dirty="0" err="1" smtClean="0">
                <a:latin typeface="Miama Nueva" panose="02000603000000000000" pitchFamily="2" charset="-52"/>
              </a:rPr>
              <a:t>Tola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nima</a:t>
            </a:r>
            <a:r>
              <a:rPr lang="en-US" dirty="0" smtClean="0">
                <a:latin typeface="Miama Nueva" panose="02000603000000000000" pitchFamily="2" charset="-52"/>
              </a:rPr>
              <a:t>? </a:t>
            </a:r>
          </a:p>
          <a:p>
            <a:r>
              <a:rPr lang="en-US" dirty="0" smtClean="0">
                <a:latin typeface="Miama Nueva" panose="02000603000000000000" pitchFamily="2" charset="-52"/>
              </a:rPr>
              <a:t>2. </a:t>
            </a:r>
            <a:r>
              <a:rPr lang="en-US" dirty="0" err="1" smtClean="0">
                <a:latin typeface="Miama Nueva" panose="02000603000000000000" pitchFamily="2" charset="-52"/>
              </a:rPr>
              <a:t>Kimyoviy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tolalarning</a:t>
            </a:r>
            <a:r>
              <a:rPr lang="en-US" dirty="0" smtClean="0">
                <a:latin typeface="Miama Nueva" panose="02000603000000000000" pitchFamily="2" charset="-52"/>
              </a:rPr>
              <a:t> </a:t>
            </a:r>
            <a:r>
              <a:rPr lang="en-US" dirty="0" err="1" smtClean="0">
                <a:latin typeface="Miama Nueva" panose="02000603000000000000" pitchFamily="2" charset="-52"/>
              </a:rPr>
              <a:t>guruhi</a:t>
            </a:r>
            <a:r>
              <a:rPr lang="en-US" dirty="0" smtClean="0">
                <a:latin typeface="Miama Nueva" panose="02000603000000000000" pitchFamily="2" charset="-52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8599937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</TotalTime>
  <Words>313</Words>
  <Application>Microsoft Office PowerPoint</Application>
  <PresentationFormat>Широкоэкранный</PresentationFormat>
  <Paragraphs>13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Miama Nueva</vt:lpstr>
      <vt:lpstr>Trebuchet MS</vt:lpstr>
      <vt:lpstr>Wingdings 3</vt:lpstr>
      <vt:lpstr>Грань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E-MaxUser</dc:creator>
  <cp:lastModifiedBy>E-MaxUser</cp:lastModifiedBy>
  <cp:revision>1</cp:revision>
  <dcterms:created xsi:type="dcterms:W3CDTF">2021-12-23T11:42:19Z</dcterms:created>
  <dcterms:modified xsi:type="dcterms:W3CDTF">2021-12-23T11:45:35Z</dcterms:modified>
</cp:coreProperties>
</file>