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 noChangeArrowheads="1"/>
          </p:cNvSpPr>
          <p:nvPr>
            <p:ph type="ctrTitle"/>
          </p:nvPr>
        </p:nvSpPr>
        <p:spPr>
          <a:xfrm>
            <a:off x="633095" y="424180"/>
            <a:ext cx="10942955" cy="2167255"/>
          </a:xfrm>
        </p:spPr>
        <p:txBody>
          <a:bodyPr/>
          <a:p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1-BOB. SANTEXNIKA VA CHILANGARLIK ISHLARI HAQIDA </a:t>
            </a:r>
            <a:b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UMUMIY TUSHUNCHA </a:t>
            </a:r>
            <a:b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1-MAVZU: SUV VA GAZ TA’MINOTI TIZIMLARIDA </a:t>
            </a:r>
            <a:b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ISHLATILADIGAN METALLARNING KVALIFIKATSIYASI</a:t>
            </a:r>
            <a:r>
              <a:rPr lang="ru-RU" altLang="en-US"/>
              <a:t> </a:t>
            </a:r>
            <a:endParaRPr lang="ru-RU" altLang="en-US"/>
          </a:p>
        </p:txBody>
      </p:sp>
      <p:sp>
        <p:nvSpPr>
          <p:cNvPr id="3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626745" y="2422525"/>
            <a:ext cx="10949305" cy="1760220"/>
          </a:xfrm>
        </p:spPr>
        <p:txBody>
          <a:bodyPr/>
          <a:p>
            <a:endParaRPr lang="ru-RU" altLang="en-US"/>
          </a:p>
          <a:p>
            <a:endParaRPr lang="ru-RU" altLang="en-US"/>
          </a:p>
        </p:txBody>
      </p:sp>
      <p:pic>
        <p:nvPicPr>
          <p:cNvPr id="100" name="Изображение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2591435"/>
            <a:ext cx="6169025" cy="42665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Изображение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2591435"/>
            <a:ext cx="5989320" cy="41541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35"/>
            <a:ext cx="7731125" cy="2230120"/>
          </a:xfrm>
        </p:spPr>
        <p:txBody>
          <a:bodyPr/>
          <a:p>
            <a:pPr algn="l"/>
            <a:r>
              <a:rPr lang="en-US" altLang="ru-RU" sz="18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Qozonlar va ularning tayyorlash, montaj qilish va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ta’mirlash ishlari ushbu ishlarni sifatli bajarish uchun zarur bo‘lgan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texnika vositalari mavjud ixtisoslashgan korxonalar yoki tashkilotlar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tomonidan bajarilishi zarur.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Korxona va tashkilotlarda qozonlarni tayyorlash, montaj qilish va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ta’mirlash ishlarini olib borishda «Sanoatgeokontexnazorat» DIdan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olingan ruxsatnoma bo‘lishi zarur.</a:t>
            </a:r>
            <a:r>
              <a:rPr lang="ru-RU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ru-RU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02" name="Замещающее содержимое 101"/>
          <p:cNvPicPr/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30250" y="2352675"/>
            <a:ext cx="10103485" cy="4505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635"/>
            <a:ext cx="10972800" cy="3655060"/>
          </a:xfrm>
        </p:spPr>
        <p:txBody>
          <a:bodyPr/>
          <a:p>
            <a:pPr algn="l">
              <a:lnSpc>
                <a:spcPct val="90000"/>
              </a:lnSpc>
            </a:pPr>
            <a:r>
              <a:rPr lang="en-US" altLang="ru-RU" sz="18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Qozonlarni tayyorlash, montaj qilish va ta’mirlash ishlari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«Sanoatgeokontexnazorat» DI tomonidan tasdiqlangan qozonlarni nazorat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qilish idorasi obyektini tayyorlash bo‘yicha yo‘riqnoma, mazkur qoidalar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hamda belgilangan tartibda tasdiqlangan texnik shartlar talablariga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muvofiq amalga oshirilishi zarur.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  <a:sym typeface="+mn-ea"/>
              </a:rPr>
            </a:br>
            <a:r>
              <a:rPr lang="en-US" altLang="ru-RU" sz="1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</a:t>
            </a: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Qozonlar va ularning alohida elementlarini tayyorlash, montaj qilish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va ta’mirlash ishlab chiqaruvchi korxona yoki ixtisoslashgan montaj yoki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ta’mirlash tashkiloti (ishlab chiqargan korxona, ta’mirlash yoki montaj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qilish tashkiloti, korxonaning ta’mirlash xizmatlari va boshqa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ixtisoslashgan tashkilotlar) tomonidan tegishli ishlar boshlanishiga qadar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ishlab chiqilgan texnologiyalarga asosan amalga oshirilishi lozim.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ru-RU" sz="1800"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Tayyorlash, montaj qilish va ta’mirlashda ishlarni mazkur ilova va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me’yoriy hujjatlar talablariga muvofiq bajarilishini ta’minlaydigan sifat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nazorati (kirish, operatsiyaviy va qabul qilish) tizimi qo‘llanilishi zarur.</a:t>
            </a:r>
            <a:endParaRPr lang="ru-RU" altLang="en-US" sz="180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03" name="Замещающее содержимое 102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609600" y="3974465"/>
            <a:ext cx="4762500" cy="28835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" name="Замещающее содержимое 103"/>
          <p:cNvPicPr/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7600" y="3931285"/>
            <a:ext cx="5384800" cy="29692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6633210" cy="5937250"/>
          </a:xfrm>
        </p:spPr>
        <p:txBody>
          <a:bodyPr/>
          <a:p>
            <a:r>
              <a:rPr lang="en-US" altLang="ru-RU" sz="16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L</a:t>
            </a:r>
            <a:r>
              <a:rPr lang="en-US" altLang="ru-RU" sz="1600">
                <a:latin typeface="Times New Roman" panose="02020603050405020304" charset="0"/>
                <a:cs typeface="Times New Roman" panose="02020603050405020304" charset="0"/>
              </a:rPr>
              <a:t>i</a:t>
            </a: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stlar, quvurlar va boshqa yarimfabrikatlarni kesish, shuningdek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teshiklar kesish turli usullarda (mexanik, gaz alangali, elektryoysimon,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plazma va boshqalar) bajarilishi mumkin. Materiallarni mahalliy qizdirish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va sovutishga sezgir bo‘lgan termik kesish texnologiyasi chetlarida darzlar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va termik ta’sir zonasida xususiyatlarining yomonlashuvi hollariga yo‘l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qo‘yilmasligi zarur; zarur holarda kesish jarayonida xususiyatlari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yomonlashgan metall qatlamini bartaraf etish maqsadida chetlarini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oldindan qizdirish va keyinchalik termik ishlov berish ko‘zda tutilishi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zarur.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ru-RU" sz="16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Kesishning aniq usullari va texnologiyasi po‘lat xususiyatidan kelib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chiqqan holda, me’yoriy hujjatlarda ko‘zda tutiladi.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Obechaykalar va ostliklarni valsovka va shtampovka qilish mashina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usulida amalga oshirilishi zarur. Ostliklarni, keyinchalik mexanik ishlov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23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bergan holda mashina usulida kuydirish orqali tayyorlashga ruxsat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beriladi. Listlarni mahalliy qizdirgan yoki qizdirmagan holda bolg‘a bilan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urib to‘g‘rilashga ruxsat berilmaydi.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ru-RU" sz="1600"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Quvurlarni bukishga ishlab chiqargan korxona, montaj qiluvchi yoki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ta’mirlovchi tashkilot tomonidan, o‘zlashtirilgan turli usullarda, quvurni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qizdirib yoki qizdirmasdan hamda yo‘l qo‘yilmagan nuqsonlarsiz va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kesimning to‘g‘ri shaklidan va devor qalinligining chetga chiqishlari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me’yoriy hujjatlarda belgilangan me’yorlardan oshmagan holda yo‘l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qo‘yiladi.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ru-RU" sz="1600"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Quvurlarning ko‘ndalang birikmalarini to‘g‘ri ulanishini t a’minlash </a:t>
            </a:r>
            <a:b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600">
                <a:latin typeface="Times New Roman" panose="02020603050405020304" charset="0"/>
                <a:cs typeface="Times New Roman" panose="02020603050405020304" charset="0"/>
              </a:rPr>
              <a:t>uchun quvur uchlarini charxlash, ezish yoki qisishga ruxsat beriladi. </a:t>
            </a:r>
            <a:endParaRPr lang="ru-RU" altLang="en-US" sz="16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 altLang="ru-RU"/>
              <a:t> </a:t>
            </a:r>
            <a:endParaRPr lang="en-US" altLang="ru-RU"/>
          </a:p>
        </p:txBody>
      </p:sp>
      <p:pic>
        <p:nvPicPr>
          <p:cNvPr id="7" name="Замещающее содержимое 6"/>
          <p:cNvPicPr/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496175" y="190500"/>
            <a:ext cx="3674745" cy="32429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6" name="Изображение 105"/>
          <p:cNvPicPr/>
          <p:nvPr/>
        </p:nvPicPr>
        <p:blipFill>
          <a:blip r:embed="rId2"/>
          <a:stretch>
            <a:fillRect/>
          </a:stretch>
        </p:blipFill>
        <p:spPr>
          <a:xfrm>
            <a:off x="7496175" y="3432810"/>
            <a:ext cx="3968750" cy="32042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7256145" cy="5857875"/>
          </a:xfrm>
        </p:spPr>
        <p:txBody>
          <a:bodyPr/>
          <a:p>
            <a:r>
              <a:rPr lang="en-US" altLang="ru-RU" sz="1800"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Charxlash, ezish deformatsiyasi yoki qisish o‘lchamlari standartlar yoki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boshqa me’yoriy hujjatlarga muvofiq olinadi.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Bosim ostida ishlaydigan detallarni tayyorlash uchun ko‘zda tutilgan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listlar, prokat va pokovkalar, shuningdek tashqi diametri 76 mm dan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yuqori bo‘lgan quvurlarda ishlab chiqargan korxona tamg‘asini saqlab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qolish zarur.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ru-RU" sz="1800"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Ko‘rsatilgan yarimfabrikatlarni bo‘laklarga kesish hollarida, tamg‘a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bo‘linayotgan qismlariga ko‘chirilishi zarur.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Payvandlanadigan bo‘rtib chiqadigan ostliklarni tayyorlashda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shtampovka va listlarning payvandlash hamda mexanik usulda choklarni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kuchaytirilgan joylarini olib tashlash zarur.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ru-RU" sz="1800"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Ushbu talab shtamplangan elementlardan payvandlanadigan </a:t>
            </a:r>
            <a:b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sferik</a:t>
            </a:r>
            <a:r>
              <a:rPr lang="en-US" altLang="ru-RU" sz="18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altLang="en-US" sz="1800">
                <a:latin typeface="Times New Roman" panose="02020603050405020304" charset="0"/>
                <a:cs typeface="Times New Roman" panose="02020603050405020304" charset="0"/>
              </a:rPr>
              <a:t>ostliklarga tegishli bo‘lmaydi.</a:t>
            </a:r>
            <a:r>
              <a:rPr lang="ru-RU" altLang="en-US"/>
              <a:t> </a:t>
            </a:r>
            <a:endParaRPr lang="ru-RU" altLang="en-US"/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sz="half" idx="2"/>
          </p:nvPr>
        </p:nvSpPr>
        <p:spPr>
          <a:xfrm flipV="1">
            <a:off x="6197600" y="6127750"/>
            <a:ext cx="5384800" cy="448310"/>
          </a:xfrm>
        </p:spPr>
        <p:txBody>
          <a:bodyPr/>
          <a:p>
            <a:endParaRPr lang="ru-RU" altLang="en-US"/>
          </a:p>
        </p:txBody>
      </p:sp>
      <p:pic>
        <p:nvPicPr>
          <p:cNvPr id="107" name="Замещающее содержимое 106"/>
          <p:cNvPicPr/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8052435" y="1531620"/>
            <a:ext cx="3785235" cy="3394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6099810"/>
          </a:xfrm>
        </p:spPr>
        <p:txBody>
          <a:bodyPr/>
          <a:p>
            <a:r>
              <a:rPr lang="ru-RU" altLang="en-US" sz="1800"/>
              <a:t>     Qozonlarni tayyorlash, montaj qilish va ta’mirlashda «Xavfli ishlab </a:t>
            </a:r>
            <a:br>
              <a:rPr lang="ru-RU" altLang="en-US" sz="1800"/>
            </a:br>
            <a:r>
              <a:rPr lang="ru-RU" altLang="en-US" sz="1800"/>
              <a:t>chiqarish obyektlari uchun texnik jihozlarni tayyorlash, montaj qilish, </a:t>
            </a:r>
            <a:br>
              <a:rPr lang="ru-RU" altLang="en-US" sz="1800"/>
            </a:br>
            <a:r>
              <a:rPr lang="ru-RU" altLang="en-US" sz="1800"/>
              <a:t>ta’mirlash va qayta jihozlashda payvandlash texnologiyalarini qo‘llash </a:t>
            </a:r>
            <a:br>
              <a:rPr lang="ru-RU" altLang="en-US" sz="1800"/>
            </a:br>
            <a:r>
              <a:rPr lang="ru-RU" altLang="en-US" sz="1800"/>
              <a:t>tartibi to‘g‘risidagi Nizom» talablariga muvofiq, attestatsiyadan </a:t>
            </a:r>
            <a:br>
              <a:rPr lang="ru-RU" altLang="en-US" sz="1800"/>
            </a:br>
            <a:r>
              <a:rPr lang="ru-RU" altLang="en-US" sz="1800"/>
              <a:t>o‘tkazilgan payvandlash texnologiyasi qo‘llanilishi zarur. </a:t>
            </a:r>
            <a:br>
              <a:rPr lang="ru-RU" altLang="en-US" sz="1800"/>
            </a:br>
            <a:r>
              <a:rPr lang="ru-RU" altLang="en-US" sz="1800"/>
              <a:t>    Payvandlashni amalga oshirish uchun me’yoriy hujjatlar talablariga </a:t>
            </a:r>
            <a:br>
              <a:rPr lang="ru-RU" altLang="en-US" sz="1800"/>
            </a:br>
            <a:r>
              <a:rPr lang="ru-RU" altLang="en-US" sz="1800"/>
              <a:t>rioya etilishini ta’minlovchi soz holdagi qurilmalar, apparatlar va </a:t>
            </a:r>
            <a:br>
              <a:rPr lang="ru-RU" altLang="en-US" sz="1800"/>
            </a:br>
            <a:r>
              <a:rPr lang="ru-RU" altLang="en-US" sz="1800"/>
              <a:t>moslamalar qo‘llanilishi zarur. </a:t>
            </a:r>
            <a:br>
              <a:rPr lang="ru-RU" altLang="en-US" sz="1800"/>
            </a:br>
            <a:r>
              <a:rPr lang="ru-RU" altLang="en-US" sz="1800"/>
              <a:t>    Payvandlash ishlarini bajarishga «Sanoatgeokontexnazorat» DI </a:t>
            </a:r>
            <a:br>
              <a:rPr lang="ru-RU" altLang="en-US" sz="1800"/>
            </a:br>
            <a:r>
              <a:rPr lang="ru-RU" altLang="en-US" sz="1800"/>
              <a:t>tomonidan tasdiqlangan «Payvandchilarni va payvand ishlab chiqarish </a:t>
            </a:r>
            <a:br>
              <a:rPr lang="ru-RU" altLang="en-US" sz="1800"/>
            </a:br>
            <a:r>
              <a:rPr lang="ru-RU" altLang="en-US" sz="1800"/>
              <a:t>mutaxassislarini </a:t>
            </a:r>
            <a:br>
              <a:rPr lang="ru-RU" altLang="en-US" sz="1800"/>
            </a:br>
            <a:r>
              <a:rPr lang="ru-RU" altLang="en-US" sz="1800"/>
              <a:t>attestatsiyadan o‘tkazish Qoidalari»ga muvofiq </a:t>
            </a:r>
            <a:br>
              <a:rPr lang="ru-RU" altLang="en-US" sz="1800"/>
            </a:br>
            <a:r>
              <a:rPr lang="ru-RU" altLang="en-US" sz="1800"/>
              <a:t>attestatsiyadan o‘tkazilgan va ushbu payvand ishlarini ama lga oshirish </a:t>
            </a:r>
            <a:br>
              <a:rPr lang="ru-RU" altLang="en-US" sz="1800"/>
            </a:br>
            <a:r>
              <a:rPr lang="ru-RU" altLang="en-US" sz="1800"/>
              <a:t>huquqini beruvchi guvohnomasi mavjud bo‘lgan payvandchilarga ruxsat </a:t>
            </a:r>
            <a:br>
              <a:rPr lang="ru-RU" altLang="en-US" sz="1800"/>
            </a:br>
            <a:r>
              <a:rPr lang="ru-RU" altLang="en-US" sz="1800"/>
              <a:t>beriladi. </a:t>
            </a:r>
            <a:br>
              <a:rPr lang="ru-RU" altLang="en-US" sz="1800"/>
            </a:br>
            <a:r>
              <a:rPr lang="ru-RU" altLang="en-US" sz="1800"/>
              <a:t>    Payvandchilar faqat guvohnomasida ko‘rsatilgan payvand ishlarini </a:t>
            </a:r>
            <a:br>
              <a:rPr lang="ru-RU" altLang="en-US" sz="1800"/>
            </a:br>
            <a:r>
              <a:rPr lang="ru-RU" altLang="en-US" sz="1800"/>
              <a:t>bajarishga yo‘l qo‘yilishi mumkin</a:t>
            </a:r>
            <a:r>
              <a:rPr lang="ru-RU" altLang="en-US"/>
              <a:t>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1"/>
          </p:nvPr>
        </p:nvSpPr>
        <p:spPr>
          <a:xfrm>
            <a:off x="609600" y="6051550"/>
            <a:ext cx="5384800" cy="76200"/>
          </a:xfrm>
        </p:spPr>
        <p:txBody>
          <a:bodyPr/>
          <a:p>
            <a:endParaRPr lang="ru-RU" altLang="en-US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sz="half" idx="2"/>
          </p:nvPr>
        </p:nvSpPr>
        <p:spPr>
          <a:xfrm>
            <a:off x="6197600" y="6051550"/>
            <a:ext cx="5384800" cy="76200"/>
          </a:xfrm>
        </p:spPr>
        <p:txBody>
          <a:bodyPr/>
          <a:p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4819</Words>
  <Application>WPS Presentation</Application>
  <PresentationFormat>宽屏</PresentationFormat>
  <Paragraphs>16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1" baseType="lpstr">
      <vt:lpstr>Arial</vt:lpstr>
      <vt:lpstr>SimSun</vt:lpstr>
      <vt:lpstr>Wingdings</vt:lpstr>
      <vt:lpstr>Arial Unicode MS</vt:lpstr>
      <vt:lpstr>Microsoft YaHei</vt:lpstr>
      <vt:lpstr>Bahnschrift Condensed</vt:lpstr>
      <vt:lpstr>Bahnschrift SemiBold SemiCondensed</vt:lpstr>
      <vt:lpstr>Book Antiqua</vt:lpstr>
      <vt:lpstr>Candara Light</vt:lpstr>
      <vt:lpstr>Franklin Gothic Demi Cond</vt:lpstr>
      <vt:lpstr>Mistral</vt:lpstr>
      <vt:lpstr>Segoe UI</vt:lpstr>
      <vt:lpstr>Times New Roman</vt:lpstr>
      <vt:lpstr>Bahnschrift SemiBold</vt:lpstr>
      <vt:lpstr>Blue Waves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Santexnik</cp:lastModifiedBy>
  <cp:revision>11</cp:revision>
  <dcterms:created xsi:type="dcterms:W3CDTF">2021-10-22T04:30:00Z</dcterms:created>
  <dcterms:modified xsi:type="dcterms:W3CDTF">2021-12-24T09:01:00Z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1049-11.2.0.10426</vt:lpwstr>
  </property>
  <property fmtid="{D5CDD505-2E9C-101B-9397-08002B2CF9AE}" pid="3" name="ICV">
    <vt:lpwstr>D4D7F3C339804207B51180D7909B4C65</vt:lpwstr>
  </property>
</Properties>
</file>